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4" r:id="rId7"/>
    <p:sldId id="261" r:id="rId8"/>
    <p:sldId id="262" r:id="rId9"/>
    <p:sldId id="263"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2384" y="-1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28D838-A6C9-DE4F-AC0C-F53C7D8720C8}" type="datetimeFigureOut">
              <a:rPr lang="en-US" smtClean="0"/>
              <a:t>4/3/14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651BC-DA17-0643-A392-409BF03E0CB9}" type="slidenum">
              <a:rPr lang="en-US" smtClean="0"/>
              <a:t>‹#›</a:t>
            </a:fld>
            <a:endParaRPr lang="en-US"/>
          </a:p>
        </p:txBody>
      </p:sp>
    </p:spTree>
    <p:extLst>
      <p:ext uri="{BB962C8B-B14F-4D97-AF65-F5344CB8AC3E}">
        <p14:creationId xmlns:p14="http://schemas.microsoft.com/office/powerpoint/2010/main" val="12311088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1651BC-DA17-0643-A392-409BF03E0CB9}" type="slidenum">
              <a:rPr lang="en-US" smtClean="0"/>
              <a:t>7</a:t>
            </a:fld>
            <a:endParaRPr lang="en-US"/>
          </a:p>
        </p:txBody>
      </p:sp>
    </p:spTree>
    <p:extLst>
      <p:ext uri="{BB962C8B-B14F-4D97-AF65-F5344CB8AC3E}">
        <p14:creationId xmlns:p14="http://schemas.microsoft.com/office/powerpoint/2010/main" val="200604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56B5B66-D84F-5B4F-B8C8-208250DA7B27}" type="datetimeFigureOut">
              <a:rPr lang="en-US" smtClean="0"/>
              <a:t>4/3/14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101F8B0-607B-A443-A56B-C331AA4B973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B5B66-D84F-5B4F-B8C8-208250DA7B27}" type="datetimeFigureOut">
              <a:rPr lang="en-US" smtClean="0"/>
              <a:t>4/3/14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1F8B0-607B-A443-A56B-C331AA4B97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B5B66-D84F-5B4F-B8C8-208250DA7B27}" type="datetimeFigureOut">
              <a:rPr lang="en-US" smtClean="0"/>
              <a:t>4/3/14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1F8B0-607B-A443-A56B-C331AA4B97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B5B66-D84F-5B4F-B8C8-208250DA7B27}" type="datetimeFigureOut">
              <a:rPr lang="en-US" smtClean="0"/>
              <a:t>4/3/14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1F8B0-607B-A443-A56B-C331AA4B97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B5B66-D84F-5B4F-B8C8-208250DA7B27}" type="datetimeFigureOut">
              <a:rPr lang="en-US" smtClean="0"/>
              <a:t>4/3/14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1F8B0-607B-A443-A56B-C331AA4B97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6B5B66-D84F-5B4F-B8C8-208250DA7B27}" type="datetimeFigureOut">
              <a:rPr lang="en-US" smtClean="0"/>
              <a:t>4/3/14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1F8B0-607B-A443-A56B-C331AA4B973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6B5B66-D84F-5B4F-B8C8-208250DA7B27}" type="datetimeFigureOut">
              <a:rPr lang="en-US" smtClean="0"/>
              <a:t>4/3/14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01F8B0-607B-A443-A56B-C331AA4B97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B5B66-D84F-5B4F-B8C8-208250DA7B27}" type="datetimeFigureOut">
              <a:rPr lang="en-US" smtClean="0"/>
              <a:t>4/3/14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01F8B0-607B-A443-A56B-C331AA4B97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B5B66-D84F-5B4F-B8C8-208250DA7B27}" type="datetimeFigureOut">
              <a:rPr lang="en-US" smtClean="0"/>
              <a:t>4/3/14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01F8B0-607B-A443-A56B-C331AA4B97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6B5B66-D84F-5B4F-B8C8-208250DA7B27}" type="datetimeFigureOut">
              <a:rPr lang="en-US" smtClean="0"/>
              <a:t>4/3/14</a:t>
            </a:fld>
            <a:endParaRPr lang="en-US"/>
          </a:p>
        </p:txBody>
      </p:sp>
      <p:sp>
        <p:nvSpPr>
          <p:cNvPr id="7" name="Slide Number Placeholder 6"/>
          <p:cNvSpPr>
            <a:spLocks noGrp="1"/>
          </p:cNvSpPr>
          <p:nvPr>
            <p:ph type="sldNum" sz="quarter" idx="12"/>
          </p:nvPr>
        </p:nvSpPr>
        <p:spPr/>
        <p:txBody>
          <a:bodyPr/>
          <a:lstStyle/>
          <a:p>
            <a:fld id="{7101F8B0-607B-A443-A56B-C331AA4B973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B5B66-D84F-5B4F-B8C8-208250DA7B27}" type="datetimeFigureOut">
              <a:rPr lang="en-US" smtClean="0"/>
              <a:t>4/3/14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101F8B0-607B-A443-A56B-C331AA4B97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56B5B66-D84F-5B4F-B8C8-208250DA7B27}" type="datetimeFigureOut">
              <a:rPr lang="en-US" smtClean="0"/>
              <a:t>4/3/14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101F8B0-607B-A443-A56B-C331AA4B97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atricia510@gmail.com" TargetMode="External"/><Relationship Id="rId3" Type="http://schemas.openxmlformats.org/officeDocument/2006/relationships/hyperlink" Target="mailto:jp9@jp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286001"/>
            <a:ext cx="3313355" cy="3395708"/>
          </a:xfrm>
        </p:spPr>
        <p:txBody>
          <a:bodyPr/>
          <a:lstStyle/>
          <a:p>
            <a:r>
              <a:rPr lang="en-US" dirty="0" smtClean="0"/>
              <a:t>Stage 2: Pathway Selection, Course Selections, &amp; Tallies </a:t>
            </a:r>
            <a:endParaRPr lang="en-US" dirty="0"/>
          </a:p>
        </p:txBody>
      </p:sp>
    </p:spTree>
    <p:extLst>
      <p:ext uri="{BB962C8B-B14F-4D97-AF65-F5344CB8AC3E}">
        <p14:creationId xmlns:p14="http://schemas.microsoft.com/office/powerpoint/2010/main" val="765651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7716"/>
            <a:ext cx="7024744" cy="713445"/>
          </a:xfrm>
        </p:spPr>
        <p:txBody>
          <a:bodyPr>
            <a:normAutofit/>
          </a:bodyPr>
          <a:lstStyle/>
          <a:p>
            <a:pPr algn="ctr"/>
            <a:r>
              <a:rPr lang="en-US" dirty="0" smtClean="0"/>
              <a:t>An Invitation to Share </a:t>
            </a:r>
            <a:endParaRPr lang="en-US" dirty="0"/>
          </a:p>
        </p:txBody>
      </p:sp>
      <p:sp>
        <p:nvSpPr>
          <p:cNvPr id="4" name="Content Placeholder 2"/>
          <p:cNvSpPr>
            <a:spLocks noGrp="1"/>
          </p:cNvSpPr>
          <p:nvPr>
            <p:ph idx="1"/>
          </p:nvPr>
        </p:nvSpPr>
        <p:spPr>
          <a:xfrm>
            <a:off x="1042988" y="1698625"/>
            <a:ext cx="6777037" cy="4133850"/>
          </a:xfrm>
        </p:spPr>
        <p:txBody>
          <a:bodyPr/>
          <a:lstStyle/>
          <a:p>
            <a:pPr marL="0" indent="0">
              <a:buNone/>
            </a:pPr>
            <a:r>
              <a:rPr lang="en-US" dirty="0">
                <a:latin typeface="Calibri"/>
              </a:rPr>
              <a:t>CCASN will continue to add and refine resources and tools included in the CCASN Master Schedule Guide. We invite you to share your own master schedule tools, strategies, and effective practices. </a:t>
            </a:r>
          </a:p>
          <a:p>
            <a:pPr marL="0" indent="0">
              <a:buNone/>
            </a:pPr>
            <a:endParaRPr lang="en-US" dirty="0">
              <a:latin typeface="Calibri"/>
            </a:endParaRPr>
          </a:p>
          <a:p>
            <a:pPr marL="0" indent="0">
              <a:buNone/>
            </a:pPr>
            <a:r>
              <a:rPr lang="en-US" dirty="0">
                <a:latin typeface="Calibri"/>
              </a:rPr>
              <a:t>Please share resources and suggestions with Patricia Clark (</a:t>
            </a:r>
            <a:r>
              <a:rPr lang="en-US" dirty="0">
                <a:latin typeface="Calibri"/>
                <a:hlinkClick r:id="rId2"/>
              </a:rPr>
              <a:t>patricia510@gmail.com</a:t>
            </a:r>
            <a:r>
              <a:rPr lang="en-US" dirty="0">
                <a:latin typeface="Calibri"/>
              </a:rPr>
              <a:t>)  and/or Phil Saroyan (</a:t>
            </a:r>
            <a:r>
              <a:rPr lang="en-US" dirty="0">
                <a:latin typeface="Calibri"/>
                <a:hlinkClick r:id="rId3"/>
              </a:rPr>
              <a:t>jp9@jps.net</a:t>
            </a:r>
            <a:r>
              <a:rPr lang="en-US" dirty="0">
                <a:latin typeface="Calibri"/>
              </a:rPr>
              <a:t>)       </a:t>
            </a:r>
          </a:p>
          <a:p>
            <a:pPr marL="0" indent="0">
              <a:buNone/>
            </a:pPr>
            <a:r>
              <a:rPr lang="en-US" dirty="0">
                <a:latin typeface="Calibri"/>
              </a:rPr>
              <a:t>THANK YOU. </a:t>
            </a:r>
          </a:p>
        </p:txBody>
      </p:sp>
    </p:spTree>
    <p:extLst>
      <p:ext uri="{BB962C8B-B14F-4D97-AF65-F5344CB8AC3E}">
        <p14:creationId xmlns:p14="http://schemas.microsoft.com/office/powerpoint/2010/main" val="1258750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7572"/>
            <a:ext cx="7024744" cy="889000"/>
          </a:xfrm>
        </p:spPr>
        <p:txBody>
          <a:bodyPr/>
          <a:lstStyle/>
          <a:p>
            <a:pPr algn="ctr"/>
            <a:r>
              <a:rPr lang="en-US" dirty="0" smtClean="0"/>
              <a:t>Stage Two</a:t>
            </a:r>
            <a:endParaRPr lang="en-US" dirty="0"/>
          </a:p>
        </p:txBody>
      </p:sp>
      <p:sp>
        <p:nvSpPr>
          <p:cNvPr id="3" name="Content Placeholder 2"/>
          <p:cNvSpPr>
            <a:spLocks noGrp="1"/>
          </p:cNvSpPr>
          <p:nvPr>
            <p:ph idx="1"/>
          </p:nvPr>
        </p:nvSpPr>
        <p:spPr>
          <a:xfrm>
            <a:off x="1043492" y="1596572"/>
            <a:ext cx="6777317" cy="4236057"/>
          </a:xfrm>
        </p:spPr>
        <p:txBody>
          <a:bodyPr/>
          <a:lstStyle/>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Distribute Pathway Program of Study AND Course Selection/Registration materials </a:t>
            </a:r>
            <a:r>
              <a:rPr lang="en-US" sz="2000" i="1" dirty="0">
                <a:solidFill>
                  <a:schemeClr val="tx1">
                    <a:lumMod val="65000"/>
                    <a:lumOff val="35000"/>
                  </a:schemeClr>
                </a:solidFill>
                <a:latin typeface="Calibri"/>
                <a:cs typeface="Arial"/>
              </a:rPr>
              <a:t>(increasingly, this is online) </a:t>
            </a:r>
            <a:endParaRPr lang="en-US" sz="2000" i="1" dirty="0" smtClean="0">
              <a:solidFill>
                <a:schemeClr val="tx1">
                  <a:lumMod val="65000"/>
                  <a:lumOff val="35000"/>
                </a:schemeClr>
              </a:solidFill>
              <a:latin typeface="Calibri"/>
              <a:cs typeface="Arial"/>
            </a:endParaRPr>
          </a:p>
          <a:p>
            <a:pPr marL="68580" indent="0">
              <a:lnSpc>
                <a:spcPct val="90000"/>
              </a:lnSpc>
              <a:buClr>
                <a:schemeClr val="accent1">
                  <a:lumMod val="60000"/>
                  <a:lumOff val="40000"/>
                </a:schemeClr>
              </a:buClr>
              <a:buNone/>
              <a:defRPr/>
            </a:pPr>
            <a:endParaRPr lang="en-US" sz="1000" i="1" dirty="0">
              <a:solidFill>
                <a:schemeClr val="tx1">
                  <a:lumMod val="65000"/>
                  <a:lumOff val="35000"/>
                </a:schemeClr>
              </a:solidFill>
              <a:latin typeface="Calibri"/>
              <a:cs typeface="Arial"/>
            </a:endParaRPr>
          </a:p>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Make multiple presentations to students/</a:t>
            </a:r>
            <a:r>
              <a:rPr lang="en-US" dirty="0" smtClean="0">
                <a:solidFill>
                  <a:schemeClr val="tx1">
                    <a:lumMod val="65000"/>
                    <a:lumOff val="35000"/>
                  </a:schemeClr>
                </a:solidFill>
                <a:latin typeface="Calibri"/>
                <a:cs typeface="Arial"/>
              </a:rPr>
              <a:t>parents</a:t>
            </a:r>
          </a:p>
          <a:p>
            <a:pPr marL="68580" indent="0">
              <a:lnSpc>
                <a:spcPct val="90000"/>
              </a:lnSpc>
              <a:buClr>
                <a:schemeClr val="accent1">
                  <a:lumMod val="60000"/>
                  <a:lumOff val="40000"/>
                </a:schemeClr>
              </a:buClr>
              <a:buNone/>
              <a:defRPr/>
            </a:pPr>
            <a:endParaRPr lang="en-US" sz="1000" dirty="0">
              <a:solidFill>
                <a:schemeClr val="tx1">
                  <a:lumMod val="65000"/>
                  <a:lumOff val="35000"/>
                </a:schemeClr>
              </a:solidFill>
              <a:latin typeface="Calibri"/>
              <a:cs typeface="Arial"/>
            </a:endParaRPr>
          </a:p>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Assure every student an adult advocate to support her/him making an informed </a:t>
            </a:r>
            <a:r>
              <a:rPr lang="en-US" dirty="0" smtClean="0">
                <a:solidFill>
                  <a:schemeClr val="tx1">
                    <a:lumMod val="65000"/>
                    <a:lumOff val="35000"/>
                  </a:schemeClr>
                </a:solidFill>
                <a:latin typeface="Calibri"/>
                <a:cs typeface="Arial"/>
              </a:rPr>
              <a:t>decision</a:t>
            </a:r>
            <a:endParaRPr lang="en-US" dirty="0">
              <a:solidFill>
                <a:schemeClr val="tx1">
                  <a:lumMod val="65000"/>
                  <a:lumOff val="35000"/>
                </a:schemeClr>
              </a:solidFill>
              <a:latin typeface="Calibri"/>
              <a:cs typeface="Arial"/>
            </a:endParaRPr>
          </a:p>
          <a:p>
            <a:pPr marL="0" indent="0">
              <a:lnSpc>
                <a:spcPct val="90000"/>
              </a:lnSpc>
              <a:buClr>
                <a:schemeClr val="accent1">
                  <a:lumMod val="60000"/>
                  <a:lumOff val="40000"/>
                </a:schemeClr>
              </a:buClr>
              <a:buNone/>
              <a:defRPr/>
            </a:pPr>
            <a:endParaRPr lang="en-US" sz="1000" dirty="0">
              <a:solidFill>
                <a:schemeClr val="tx1">
                  <a:lumMod val="65000"/>
                  <a:lumOff val="35000"/>
                </a:schemeClr>
              </a:solidFill>
              <a:latin typeface="Calibri"/>
              <a:cs typeface="Arial"/>
            </a:endParaRPr>
          </a:p>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Complete Pathway recruitment and  selection process  (pathway showcase, visits/tours)</a:t>
            </a:r>
          </a:p>
          <a:p>
            <a:endParaRPr lang="en-US" dirty="0"/>
          </a:p>
        </p:txBody>
      </p:sp>
    </p:spTree>
    <p:extLst>
      <p:ext uri="{BB962C8B-B14F-4D97-AF65-F5344CB8AC3E}">
        <p14:creationId xmlns:p14="http://schemas.microsoft.com/office/powerpoint/2010/main" val="313824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5714"/>
            <a:ext cx="7024744" cy="979715"/>
          </a:xfrm>
        </p:spPr>
        <p:txBody>
          <a:bodyPr>
            <a:normAutofit/>
          </a:bodyPr>
          <a:lstStyle/>
          <a:p>
            <a:pPr algn="ctr"/>
            <a:r>
              <a:rPr lang="en-US" dirty="0" smtClean="0"/>
              <a:t>Stage 2</a:t>
            </a:r>
            <a:endParaRPr lang="en-US" dirty="0"/>
          </a:p>
        </p:txBody>
      </p:sp>
      <p:sp>
        <p:nvSpPr>
          <p:cNvPr id="3" name="Content Placeholder 2"/>
          <p:cNvSpPr>
            <a:spLocks noGrp="1"/>
          </p:cNvSpPr>
          <p:nvPr>
            <p:ph idx="1"/>
          </p:nvPr>
        </p:nvSpPr>
        <p:spPr>
          <a:xfrm>
            <a:off x="1043492" y="1705429"/>
            <a:ext cx="6777317" cy="4127201"/>
          </a:xfrm>
        </p:spPr>
        <p:txBody>
          <a:bodyPr>
            <a:normAutofit fontScale="92500"/>
          </a:bodyPr>
          <a:lstStyle/>
          <a:p>
            <a:pPr marL="457200" lvl="1" indent="0">
              <a:lnSpc>
                <a:spcPct val="90000"/>
              </a:lnSpc>
              <a:buClr>
                <a:schemeClr val="accent1">
                  <a:lumMod val="75000"/>
                </a:schemeClr>
              </a:buClr>
              <a:buNone/>
              <a:defRPr/>
            </a:pPr>
            <a:r>
              <a:rPr lang="en-US" dirty="0">
                <a:solidFill>
                  <a:schemeClr val="tx1">
                    <a:lumMod val="65000"/>
                    <a:lumOff val="35000"/>
                  </a:schemeClr>
                </a:solidFill>
                <a:latin typeface="Calibri"/>
                <a:cs typeface="Arial"/>
              </a:rPr>
              <a:t>Complete course registration process, including elective course selection </a:t>
            </a:r>
          </a:p>
          <a:p>
            <a:pPr marL="457200" lvl="1" indent="0">
              <a:lnSpc>
                <a:spcPct val="90000"/>
              </a:lnSpc>
              <a:buClr>
                <a:schemeClr val="accent1">
                  <a:lumMod val="75000"/>
                </a:schemeClr>
              </a:buClr>
              <a:buNone/>
              <a:defRPr/>
            </a:pPr>
            <a:endParaRPr lang="en-US" dirty="0">
              <a:solidFill>
                <a:schemeClr val="tx1">
                  <a:lumMod val="65000"/>
                  <a:lumOff val="35000"/>
                </a:schemeClr>
              </a:solidFill>
              <a:latin typeface="Calibri"/>
              <a:cs typeface="Arial"/>
            </a:endParaRPr>
          </a:p>
          <a:p>
            <a:pPr marL="457200" lvl="1" indent="0">
              <a:lnSpc>
                <a:spcPct val="90000"/>
              </a:lnSpc>
              <a:buClr>
                <a:schemeClr val="accent1">
                  <a:lumMod val="75000"/>
                </a:schemeClr>
              </a:buClr>
              <a:buNone/>
              <a:defRPr/>
            </a:pPr>
            <a:r>
              <a:rPr lang="en-US" dirty="0" smtClean="0">
                <a:solidFill>
                  <a:schemeClr val="tx1">
                    <a:lumMod val="65000"/>
                    <a:lumOff val="35000"/>
                  </a:schemeClr>
                </a:solidFill>
                <a:latin typeface="Calibri"/>
                <a:cs typeface="Arial"/>
              </a:rPr>
              <a:t>	*</a:t>
            </a:r>
            <a:r>
              <a:rPr lang="en-US" dirty="0">
                <a:solidFill>
                  <a:schemeClr val="tx1">
                    <a:lumMod val="65000"/>
                    <a:lumOff val="35000"/>
                  </a:schemeClr>
                </a:solidFill>
                <a:latin typeface="Calibri"/>
                <a:cs typeface="Arial"/>
              </a:rPr>
              <a:t>*  Accuracy is critical</a:t>
            </a:r>
          </a:p>
          <a:p>
            <a:pPr marL="457200" lvl="1" indent="0">
              <a:lnSpc>
                <a:spcPct val="90000"/>
              </a:lnSpc>
              <a:buClr>
                <a:schemeClr val="accent1">
                  <a:lumMod val="75000"/>
                </a:schemeClr>
              </a:buClr>
              <a:buNone/>
              <a:defRPr/>
            </a:pPr>
            <a:r>
              <a:rPr lang="en-US" dirty="0" smtClean="0">
                <a:solidFill>
                  <a:schemeClr val="tx1">
                    <a:lumMod val="65000"/>
                    <a:lumOff val="35000"/>
                  </a:schemeClr>
                </a:solidFill>
                <a:latin typeface="Calibri"/>
                <a:cs typeface="Arial"/>
              </a:rPr>
              <a:t>	*</a:t>
            </a:r>
            <a:r>
              <a:rPr lang="en-US" dirty="0">
                <a:solidFill>
                  <a:schemeClr val="tx1">
                    <a:lumMod val="65000"/>
                    <a:lumOff val="35000"/>
                  </a:schemeClr>
                </a:solidFill>
                <a:latin typeface="Calibri"/>
                <a:cs typeface="Arial"/>
              </a:rPr>
              <a:t>* Assure that every student is registered and has </a:t>
            </a:r>
            <a:r>
              <a:rPr lang="en-US" dirty="0" smtClean="0">
                <a:solidFill>
                  <a:schemeClr val="tx1">
                    <a:lumMod val="65000"/>
                    <a:lumOff val="35000"/>
                  </a:schemeClr>
                </a:solidFill>
                <a:latin typeface="Calibri"/>
                <a:cs typeface="Arial"/>
              </a:rPr>
              <a:t>	made </a:t>
            </a:r>
            <a:r>
              <a:rPr lang="en-US" dirty="0">
                <a:solidFill>
                  <a:schemeClr val="tx1">
                    <a:lumMod val="65000"/>
                    <a:lumOff val="35000"/>
                  </a:schemeClr>
                </a:solidFill>
                <a:latin typeface="Calibri"/>
                <a:cs typeface="Arial"/>
              </a:rPr>
              <a:t>her/his pathway selection and course selections</a:t>
            </a:r>
          </a:p>
          <a:p>
            <a:pPr marL="457200" lvl="1" indent="0">
              <a:lnSpc>
                <a:spcPct val="90000"/>
              </a:lnSpc>
              <a:buClr>
                <a:schemeClr val="accent1">
                  <a:lumMod val="75000"/>
                </a:schemeClr>
              </a:buClr>
              <a:buNone/>
              <a:defRPr/>
            </a:pPr>
            <a:endParaRPr lang="en-US" sz="1200" dirty="0">
              <a:solidFill>
                <a:schemeClr val="tx1">
                  <a:lumMod val="65000"/>
                  <a:lumOff val="35000"/>
                </a:schemeClr>
              </a:solidFill>
              <a:latin typeface="Calibri"/>
              <a:cs typeface="Arial"/>
            </a:endParaRPr>
          </a:p>
          <a:p>
            <a:pPr marL="457200" lvl="1" indent="0">
              <a:lnSpc>
                <a:spcPct val="90000"/>
              </a:lnSpc>
              <a:buClr>
                <a:schemeClr val="accent1">
                  <a:lumMod val="75000"/>
                </a:schemeClr>
              </a:buClr>
              <a:buNone/>
              <a:defRPr/>
            </a:pPr>
            <a:r>
              <a:rPr lang="en-US" dirty="0">
                <a:solidFill>
                  <a:schemeClr val="tx1">
                    <a:lumMod val="65000"/>
                    <a:lumOff val="35000"/>
                  </a:schemeClr>
                </a:solidFill>
                <a:latin typeface="Calibri"/>
                <a:cs typeface="Arial"/>
              </a:rPr>
              <a:t>** Student/counselor/parent/ Pathway leads should edit/proof; check that each student is meeting graduation/college requirements</a:t>
            </a:r>
          </a:p>
          <a:p>
            <a:pPr lvl="1">
              <a:lnSpc>
                <a:spcPct val="90000"/>
              </a:lnSpc>
              <a:buClr>
                <a:schemeClr val="accent1">
                  <a:lumMod val="75000"/>
                </a:schemeClr>
              </a:buClr>
              <a:buNone/>
              <a:defRPr/>
            </a:pPr>
            <a:endParaRPr lang="en-US" sz="2000" dirty="0">
              <a:solidFill>
                <a:schemeClr val="tx1">
                  <a:lumMod val="65000"/>
                  <a:lumOff val="35000"/>
                </a:schemeClr>
              </a:solidFill>
              <a:latin typeface="Calibri"/>
              <a:cs typeface="Arial"/>
            </a:endParaRPr>
          </a:p>
          <a:p>
            <a:pPr>
              <a:buClr>
                <a:schemeClr val="accent1">
                  <a:lumMod val="60000"/>
                  <a:lumOff val="40000"/>
                </a:schemeClr>
              </a:buClr>
              <a:defRPr/>
            </a:pPr>
            <a:r>
              <a:rPr lang="en-US" dirty="0">
                <a:solidFill>
                  <a:schemeClr val="tx1">
                    <a:lumMod val="65000"/>
                    <a:lumOff val="35000"/>
                  </a:schemeClr>
                </a:solidFill>
                <a:latin typeface="Calibri"/>
                <a:cs typeface="Arial"/>
              </a:rPr>
              <a:t>Verification to student/parent </a:t>
            </a:r>
            <a:r>
              <a:rPr lang="en-US" i="1" dirty="0">
                <a:solidFill>
                  <a:schemeClr val="tx1">
                    <a:lumMod val="65000"/>
                    <a:lumOff val="35000"/>
                  </a:schemeClr>
                </a:solidFill>
                <a:latin typeface="Calibri"/>
                <a:cs typeface="Arial"/>
              </a:rPr>
              <a:t>(provides window for consultation and adjustment)</a:t>
            </a:r>
          </a:p>
        </p:txBody>
      </p:sp>
    </p:spTree>
    <p:extLst>
      <p:ext uri="{BB962C8B-B14F-4D97-AF65-F5344CB8AC3E}">
        <p14:creationId xmlns:p14="http://schemas.microsoft.com/office/powerpoint/2010/main" val="187631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98286"/>
            <a:ext cx="7024744" cy="1034143"/>
          </a:xfrm>
        </p:spPr>
        <p:txBody>
          <a:bodyPr>
            <a:normAutofit fontScale="90000"/>
          </a:bodyPr>
          <a:lstStyle/>
          <a:p>
            <a:r>
              <a:rPr lang="en-US" dirty="0" smtClean="0"/>
              <a:t>Pathway  Program of Study/Course Selection (&amp; Tallies) </a:t>
            </a:r>
            <a:endParaRPr lang="en-US" dirty="0"/>
          </a:p>
        </p:txBody>
      </p:sp>
      <p:sp>
        <p:nvSpPr>
          <p:cNvPr id="3" name="Content Placeholder 2"/>
          <p:cNvSpPr>
            <a:spLocks noGrp="1"/>
          </p:cNvSpPr>
          <p:nvPr>
            <p:ph idx="1"/>
          </p:nvPr>
        </p:nvSpPr>
        <p:spPr>
          <a:xfrm>
            <a:off x="1043492" y="1832430"/>
            <a:ext cx="6777317" cy="4000200"/>
          </a:xfrm>
        </p:spPr>
        <p:txBody>
          <a:bodyPr/>
          <a:lstStyle/>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Double and Triple check everything </a:t>
            </a:r>
          </a:p>
          <a:p>
            <a:pPr>
              <a:lnSpc>
                <a:spcPct val="90000"/>
              </a:lnSpc>
              <a:buClr>
                <a:schemeClr val="accent1">
                  <a:lumMod val="60000"/>
                  <a:lumOff val="40000"/>
                </a:schemeClr>
              </a:buClr>
              <a:defRPr/>
            </a:pPr>
            <a:endParaRPr lang="en-US" sz="500" dirty="0">
              <a:solidFill>
                <a:schemeClr val="tx1">
                  <a:lumMod val="65000"/>
                  <a:lumOff val="35000"/>
                </a:schemeClr>
              </a:solidFill>
              <a:latin typeface="Calibri"/>
              <a:cs typeface="Arial"/>
            </a:endParaRPr>
          </a:p>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Finalize student pathway/course tallies &amp; lists</a:t>
            </a:r>
          </a:p>
          <a:p>
            <a:pPr>
              <a:lnSpc>
                <a:spcPct val="90000"/>
              </a:lnSpc>
              <a:buClr>
                <a:schemeClr val="accent1">
                  <a:lumMod val="60000"/>
                  <a:lumOff val="40000"/>
                </a:schemeClr>
              </a:buClr>
              <a:defRPr/>
            </a:pPr>
            <a:endParaRPr lang="en-US" sz="500" dirty="0">
              <a:solidFill>
                <a:schemeClr val="tx1">
                  <a:lumMod val="65000"/>
                  <a:lumOff val="35000"/>
                </a:schemeClr>
              </a:solidFill>
              <a:latin typeface="Calibri"/>
              <a:cs typeface="Arial"/>
            </a:endParaRPr>
          </a:p>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Assure that each Pathway </a:t>
            </a:r>
          </a:p>
          <a:p>
            <a:pPr marL="0" indent="0">
              <a:lnSpc>
                <a:spcPct val="90000"/>
              </a:lnSpc>
              <a:buClr>
                <a:schemeClr val="accent1">
                  <a:lumMod val="60000"/>
                  <a:lumOff val="40000"/>
                </a:schemeClr>
              </a:buClr>
              <a:buNone/>
              <a:defRPr/>
            </a:pPr>
            <a:r>
              <a:rPr lang="en-US" dirty="0">
                <a:solidFill>
                  <a:schemeClr val="tx1">
                    <a:lumMod val="65000"/>
                    <a:lumOff val="35000"/>
                  </a:schemeClr>
                </a:solidFill>
                <a:latin typeface="Calibri"/>
                <a:cs typeface="Arial"/>
              </a:rPr>
              <a:t>        reflects diversity of the school as a whole  </a:t>
            </a:r>
            <a:r>
              <a:rPr lang="en-US" sz="2000" i="1" dirty="0">
                <a:solidFill>
                  <a:schemeClr val="tx1">
                    <a:lumMod val="65000"/>
                    <a:lumOff val="35000"/>
                  </a:schemeClr>
                </a:solidFill>
                <a:latin typeface="Calibri"/>
                <a:cs typeface="Arial"/>
              </a:rPr>
              <a:t>(use of data, policies that balance equity and choice)</a:t>
            </a:r>
          </a:p>
          <a:p>
            <a:pPr>
              <a:lnSpc>
                <a:spcPct val="90000"/>
              </a:lnSpc>
              <a:buClr>
                <a:schemeClr val="accent1">
                  <a:lumMod val="60000"/>
                  <a:lumOff val="40000"/>
                </a:schemeClr>
              </a:buClr>
              <a:defRPr/>
            </a:pPr>
            <a:endParaRPr lang="en-US" sz="500" i="1" dirty="0">
              <a:solidFill>
                <a:schemeClr val="tx1">
                  <a:lumMod val="65000"/>
                  <a:lumOff val="35000"/>
                </a:schemeClr>
              </a:solidFill>
              <a:latin typeface="Calibri"/>
              <a:cs typeface="Arial"/>
            </a:endParaRPr>
          </a:p>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Determine final course offerings and the actual number of course sections to be offered </a:t>
            </a:r>
            <a:r>
              <a:rPr lang="en-US" sz="2000" i="1" dirty="0">
                <a:solidFill>
                  <a:schemeClr val="tx1">
                    <a:lumMod val="65000"/>
                    <a:lumOff val="35000"/>
                  </a:schemeClr>
                </a:solidFill>
                <a:latin typeface="Calibri"/>
                <a:cs typeface="Arial"/>
              </a:rPr>
              <a:t>(for each course, each department, each Pathway) </a:t>
            </a:r>
          </a:p>
          <a:p>
            <a:pPr>
              <a:lnSpc>
                <a:spcPct val="90000"/>
              </a:lnSpc>
              <a:buClr>
                <a:schemeClr val="accent1">
                  <a:lumMod val="60000"/>
                  <a:lumOff val="40000"/>
                </a:schemeClr>
              </a:buClr>
              <a:defRPr/>
            </a:pPr>
            <a:endParaRPr lang="en-US" sz="500" i="1" dirty="0">
              <a:solidFill>
                <a:schemeClr val="tx1">
                  <a:lumMod val="65000"/>
                  <a:lumOff val="35000"/>
                </a:schemeClr>
              </a:solidFill>
              <a:latin typeface="Calibri"/>
              <a:cs typeface="Arial"/>
            </a:endParaRPr>
          </a:p>
          <a:p>
            <a:pPr>
              <a:lnSpc>
                <a:spcPct val="90000"/>
              </a:lnSpc>
              <a:buClr>
                <a:schemeClr val="accent1">
                  <a:lumMod val="60000"/>
                  <a:lumOff val="40000"/>
                </a:schemeClr>
              </a:buClr>
              <a:defRPr/>
            </a:pPr>
            <a:r>
              <a:rPr lang="en-US" dirty="0">
                <a:solidFill>
                  <a:schemeClr val="tx1">
                    <a:lumMod val="65000"/>
                    <a:lumOff val="35000"/>
                  </a:schemeClr>
                </a:solidFill>
                <a:latin typeface="Calibri"/>
                <a:cs typeface="Arial"/>
              </a:rPr>
              <a:t>Print final course tallies and conflict matrix</a:t>
            </a:r>
          </a:p>
          <a:p>
            <a:endParaRPr lang="en-US" dirty="0"/>
          </a:p>
        </p:txBody>
      </p:sp>
    </p:spTree>
    <p:extLst>
      <p:ext uri="{BB962C8B-B14F-4D97-AF65-F5344CB8AC3E}">
        <p14:creationId xmlns:p14="http://schemas.microsoft.com/office/powerpoint/2010/main" val="256809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Course Tally </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8072" y="2848769"/>
            <a:ext cx="1905000" cy="217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4248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70404"/>
            <a:ext cx="7024744" cy="870404"/>
          </a:xfrm>
        </p:spPr>
        <p:txBody>
          <a:bodyPr>
            <a:normAutofit fontScale="90000"/>
          </a:bodyPr>
          <a:lstStyle/>
          <a:p>
            <a:r>
              <a:rPr lang="en-US" dirty="0" smtClean="0"/>
              <a:t>Sample Course Request Tally</a:t>
            </a:r>
            <a:endParaRPr lang="en-US" dirty="0"/>
          </a:p>
        </p:txBody>
      </p:sp>
      <p:pic>
        <p:nvPicPr>
          <p:cNvPr id="8" name="Content Placeholder 7"/>
          <p:cNvPicPr>
            <a:picLocks noGrp="1" noChangeAspect="1"/>
          </p:cNvPicPr>
          <p:nvPr>
            <p:ph idx="1"/>
          </p:nvPr>
        </p:nvPicPr>
        <p:blipFill>
          <a:blip r:embed="rId2"/>
          <a:srcRect t="9782" b="9782"/>
          <a:stretch>
            <a:fillRect/>
          </a:stretch>
        </p:blipFill>
        <p:spPr/>
      </p:pic>
    </p:spTree>
    <p:extLst>
      <p:ext uri="{BB962C8B-B14F-4D97-AF65-F5344CB8AC3E}">
        <p14:creationId xmlns:p14="http://schemas.microsoft.com/office/powerpoint/2010/main" val="324648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52714"/>
            <a:ext cx="7024744" cy="907143"/>
          </a:xfrm>
        </p:spPr>
        <p:txBody>
          <a:bodyPr/>
          <a:lstStyle/>
          <a:p>
            <a:pPr algn="ctr"/>
            <a:r>
              <a:rPr lang="en-US" dirty="0" smtClean="0"/>
              <a:t>Tallies </a:t>
            </a:r>
            <a:endParaRPr lang="en-US" dirty="0"/>
          </a:p>
        </p:txBody>
      </p:sp>
      <p:sp>
        <p:nvSpPr>
          <p:cNvPr id="3" name="Content Placeholder 2"/>
          <p:cNvSpPr>
            <a:spLocks noGrp="1"/>
          </p:cNvSpPr>
          <p:nvPr>
            <p:ph idx="1"/>
          </p:nvPr>
        </p:nvSpPr>
        <p:spPr>
          <a:xfrm>
            <a:off x="1043492" y="1960795"/>
            <a:ext cx="6777317" cy="4044491"/>
          </a:xfrm>
        </p:spPr>
        <p:txBody>
          <a:bodyPr>
            <a:normAutofit fontScale="92500"/>
          </a:bodyPr>
          <a:lstStyle/>
          <a:p>
            <a:r>
              <a:rPr lang="en-US" sz="2800" dirty="0">
                <a:latin typeface="Calibri"/>
                <a:ea typeface="ＭＳ Ｐゴシック" pitchFamily="34" charset="-128"/>
                <a:cs typeface="Arial"/>
              </a:rPr>
              <a:t>Determine resource needs and review assignments </a:t>
            </a:r>
            <a:r>
              <a:rPr lang="en-US" i="1" dirty="0">
                <a:latin typeface="Calibri"/>
                <a:ea typeface="ＭＳ Ｐゴシック" pitchFamily="34" charset="-128"/>
                <a:cs typeface="Arial"/>
              </a:rPr>
              <a:t>(solicit teacher/pathway/ department preferences; know possible FTE/budget changes; decide when to assign teachers and rooms to course sections, etc.) (tools include: course enrollments and requests report; staff projections; tallies) </a:t>
            </a:r>
          </a:p>
          <a:p>
            <a:pPr marL="0" indent="0">
              <a:buNone/>
            </a:pPr>
            <a:endParaRPr lang="en-US" dirty="0">
              <a:latin typeface="Arial"/>
              <a:ea typeface="ＭＳ Ｐゴシック" pitchFamily="34" charset="-128"/>
              <a:cs typeface="Arial"/>
            </a:endParaRPr>
          </a:p>
          <a:p>
            <a:r>
              <a:rPr lang="en-US" sz="2800" dirty="0">
                <a:latin typeface="Calibri"/>
                <a:ea typeface="ＭＳ Ｐゴシック" pitchFamily="34" charset="-128"/>
                <a:cs typeface="Arial"/>
              </a:rPr>
              <a:t>Prepare Schedule Board/s, section chips </a:t>
            </a:r>
            <a:r>
              <a:rPr lang="en-US" i="1" dirty="0">
                <a:latin typeface="Calibri"/>
                <a:ea typeface="ＭＳ Ｐゴシック" pitchFamily="34" charset="-128"/>
                <a:cs typeface="Arial"/>
              </a:rPr>
              <a:t>(if appropriate)</a:t>
            </a:r>
            <a:r>
              <a:rPr lang="en-US" dirty="0">
                <a:latin typeface="Calibri"/>
                <a:ea typeface="ＭＳ Ｐゴシック" pitchFamily="34" charset="-128"/>
                <a:cs typeface="Arial"/>
              </a:rPr>
              <a:t>, </a:t>
            </a:r>
            <a:r>
              <a:rPr lang="en-US" sz="2800" dirty="0">
                <a:latin typeface="Calibri"/>
                <a:ea typeface="ＭＳ Ｐゴシック" pitchFamily="34" charset="-128"/>
                <a:cs typeface="Arial"/>
              </a:rPr>
              <a:t>and your </a:t>
            </a:r>
            <a:r>
              <a:rPr lang="ja-JP" altLang="en-US" sz="2800" dirty="0">
                <a:latin typeface="Calibri"/>
                <a:ea typeface="ＭＳ Ｐゴシック" pitchFamily="34" charset="-128"/>
                <a:cs typeface="Arial"/>
              </a:rPr>
              <a:t>“</a:t>
            </a:r>
            <a:r>
              <a:rPr lang="en-US" altLang="ja-JP" sz="2800" dirty="0">
                <a:latin typeface="Calibri"/>
                <a:ea typeface="ＭＳ Ｐゴシック" pitchFamily="34" charset="-128"/>
                <a:cs typeface="Arial"/>
              </a:rPr>
              <a:t>game plan</a:t>
            </a:r>
            <a:r>
              <a:rPr lang="ja-JP" altLang="en-US" sz="2800" dirty="0">
                <a:latin typeface="Calibri"/>
                <a:ea typeface="ＭＳ Ｐゴシック" pitchFamily="34" charset="-128"/>
                <a:cs typeface="Arial"/>
              </a:rPr>
              <a:t>”</a:t>
            </a:r>
            <a:r>
              <a:rPr lang="en-US" altLang="ja-JP" sz="2800" dirty="0">
                <a:latin typeface="Calibri"/>
                <a:ea typeface="ＭＳ Ｐゴシック" pitchFamily="34" charset="-128"/>
                <a:cs typeface="Arial"/>
              </a:rPr>
              <a:t> </a:t>
            </a:r>
            <a:r>
              <a:rPr lang="en-US" altLang="ja-JP" i="1" dirty="0">
                <a:latin typeface="Calibri"/>
                <a:ea typeface="ＭＳ Ｐゴシック" pitchFamily="34" charset="-128"/>
                <a:cs typeface="Arial"/>
              </a:rPr>
              <a:t>(order of placing sections</a:t>
            </a:r>
            <a:endParaRPr lang="en-US" i="1" dirty="0">
              <a:latin typeface="Calibri"/>
              <a:ea typeface="ＭＳ Ｐゴシック" pitchFamily="34" charset="-128"/>
              <a:cs typeface="Arial"/>
            </a:endParaRPr>
          </a:p>
        </p:txBody>
      </p:sp>
    </p:spTree>
    <p:extLst>
      <p:ext uri="{BB962C8B-B14F-4D97-AF65-F5344CB8AC3E}">
        <p14:creationId xmlns:p14="http://schemas.microsoft.com/office/powerpoint/2010/main" val="2821648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5714"/>
            <a:ext cx="7024744" cy="834572"/>
          </a:xfrm>
        </p:spPr>
        <p:txBody>
          <a:bodyPr/>
          <a:lstStyle/>
          <a:p>
            <a:pPr algn="ctr"/>
            <a:r>
              <a:rPr lang="en-US" dirty="0" smtClean="0"/>
              <a:t>A Pathway Sidebar</a:t>
            </a:r>
            <a:endParaRPr lang="en-US" dirty="0"/>
          </a:p>
        </p:txBody>
      </p:sp>
      <p:sp>
        <p:nvSpPr>
          <p:cNvPr id="3" name="Content Placeholder 2"/>
          <p:cNvSpPr>
            <a:spLocks noGrp="1"/>
          </p:cNvSpPr>
          <p:nvPr>
            <p:ph idx="1"/>
          </p:nvPr>
        </p:nvSpPr>
        <p:spPr>
          <a:xfrm>
            <a:off x="1043492" y="1705430"/>
            <a:ext cx="6777317" cy="4127200"/>
          </a:xfrm>
        </p:spPr>
        <p:txBody>
          <a:bodyPr/>
          <a:lstStyle/>
          <a:p>
            <a:pPr>
              <a:lnSpc>
                <a:spcPct val="60000"/>
              </a:lnSpc>
              <a:buNone/>
            </a:pPr>
            <a:r>
              <a:rPr lang="en-US" dirty="0">
                <a:latin typeface="Calibri"/>
                <a:ea typeface="ＭＳ Ｐゴシック" pitchFamily="34" charset="-128"/>
                <a:cs typeface="Calibri"/>
              </a:rPr>
              <a:t>Determine….  </a:t>
            </a:r>
          </a:p>
          <a:p>
            <a:r>
              <a:rPr lang="en-US" dirty="0">
                <a:latin typeface="Calibri"/>
                <a:ea typeface="ＭＳ Ｐゴシック" pitchFamily="34" charset="-128"/>
                <a:cs typeface="Calibri"/>
              </a:rPr>
              <a:t>The courses that will be pathway-specific at each grade level </a:t>
            </a:r>
            <a:r>
              <a:rPr lang="en-US" i="1" dirty="0">
                <a:latin typeface="Calibri"/>
                <a:ea typeface="ＭＳ Ｐゴシック" pitchFamily="34" charset="-128"/>
                <a:cs typeface="Calibri"/>
              </a:rPr>
              <a:t>(as appropriate) </a:t>
            </a:r>
            <a:endParaRPr lang="en-US" i="1" dirty="0" smtClean="0">
              <a:latin typeface="Calibri"/>
              <a:ea typeface="ＭＳ Ｐゴシック" pitchFamily="34" charset="-128"/>
              <a:cs typeface="Calibri"/>
            </a:endParaRPr>
          </a:p>
          <a:p>
            <a:pPr marL="68580" indent="0">
              <a:buNone/>
            </a:pPr>
            <a:endParaRPr lang="en-US" i="1" dirty="0">
              <a:latin typeface="Calibri"/>
              <a:ea typeface="ＭＳ Ｐゴシック" pitchFamily="34" charset="-128"/>
              <a:cs typeface="Calibri"/>
            </a:endParaRPr>
          </a:p>
          <a:p>
            <a:pPr>
              <a:lnSpc>
                <a:spcPct val="60000"/>
              </a:lnSpc>
              <a:buNone/>
            </a:pPr>
            <a:endParaRPr lang="en-US" sz="300" dirty="0">
              <a:latin typeface="Calibri"/>
              <a:ea typeface="ＭＳ Ｐゴシック" pitchFamily="34" charset="-128"/>
              <a:cs typeface="Calibri"/>
            </a:endParaRPr>
          </a:p>
          <a:p>
            <a:r>
              <a:rPr lang="en-US" dirty="0">
                <a:latin typeface="Calibri"/>
                <a:ea typeface="ＭＳ Ｐゴシック" pitchFamily="34" charset="-128"/>
                <a:cs typeface="Calibri"/>
              </a:rPr>
              <a:t>The percentage of the student day that will be spent in pathway specific </a:t>
            </a:r>
            <a:r>
              <a:rPr lang="en-US" dirty="0" smtClean="0">
                <a:latin typeface="Calibri"/>
                <a:ea typeface="ＭＳ Ｐゴシック" pitchFamily="34" charset="-128"/>
                <a:cs typeface="Calibri"/>
              </a:rPr>
              <a:t>courses</a:t>
            </a:r>
          </a:p>
          <a:p>
            <a:pPr marL="68580" indent="0">
              <a:buNone/>
            </a:pPr>
            <a:endParaRPr lang="en-US" dirty="0">
              <a:latin typeface="Calibri"/>
              <a:ea typeface="ＭＳ Ｐゴシック" pitchFamily="34" charset="-128"/>
              <a:cs typeface="Calibri"/>
            </a:endParaRPr>
          </a:p>
          <a:p>
            <a:pPr>
              <a:lnSpc>
                <a:spcPct val="60000"/>
              </a:lnSpc>
              <a:buNone/>
            </a:pPr>
            <a:endParaRPr lang="en-US" sz="500" dirty="0">
              <a:latin typeface="Calibri"/>
              <a:ea typeface="ＭＳ Ｐゴシック" pitchFamily="34" charset="-128"/>
              <a:cs typeface="Calibri"/>
            </a:endParaRPr>
          </a:p>
          <a:p>
            <a:r>
              <a:rPr lang="en-US" dirty="0">
                <a:latin typeface="Calibri"/>
                <a:ea typeface="ＭＳ Ｐゴシック" pitchFamily="34" charset="-128"/>
                <a:cs typeface="Calibri"/>
              </a:rPr>
              <a:t>The number of teachers needed on each pathway team to support pathway student enrollment</a:t>
            </a:r>
          </a:p>
          <a:p>
            <a:endParaRPr lang="en-US" dirty="0"/>
          </a:p>
        </p:txBody>
      </p:sp>
    </p:spTree>
    <p:extLst>
      <p:ext uri="{BB962C8B-B14F-4D97-AF65-F5344CB8AC3E}">
        <p14:creationId xmlns:p14="http://schemas.microsoft.com/office/powerpoint/2010/main" val="653063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8714"/>
            <a:ext cx="7024744" cy="834573"/>
          </a:xfrm>
        </p:spPr>
        <p:txBody>
          <a:bodyPr>
            <a:normAutofit/>
          </a:bodyPr>
          <a:lstStyle/>
          <a:p>
            <a:r>
              <a:rPr lang="en-US" dirty="0" smtClean="0"/>
              <a:t>Scheduling Sidebar</a:t>
            </a:r>
            <a:endParaRPr lang="en-US" dirty="0"/>
          </a:p>
        </p:txBody>
      </p:sp>
      <p:sp>
        <p:nvSpPr>
          <p:cNvPr id="3" name="Content Placeholder 2"/>
          <p:cNvSpPr>
            <a:spLocks noGrp="1"/>
          </p:cNvSpPr>
          <p:nvPr>
            <p:ph idx="1"/>
          </p:nvPr>
        </p:nvSpPr>
        <p:spPr>
          <a:xfrm>
            <a:off x="1043492" y="1433287"/>
            <a:ext cx="6777317" cy="4753427"/>
          </a:xfrm>
        </p:spPr>
        <p:txBody>
          <a:bodyPr/>
          <a:lstStyle/>
          <a:p>
            <a:r>
              <a:rPr lang="en-US" b="1" dirty="0"/>
              <a:t>To facilitate data gathering, analysis and program evaluation it is helpful to identify (</a:t>
            </a:r>
            <a:r>
              <a:rPr lang="en-US" b="1" dirty="0" smtClean="0"/>
              <a:t>tag/flag) </a:t>
            </a:r>
            <a:r>
              <a:rPr lang="en-US" b="1" dirty="0"/>
              <a:t>specific students and structures in your program</a:t>
            </a:r>
            <a:r>
              <a:rPr lang="en-US" b="1" dirty="0" smtClean="0"/>
              <a:t>.</a:t>
            </a:r>
          </a:p>
          <a:p>
            <a:endParaRPr lang="en-US" b="1" dirty="0"/>
          </a:p>
          <a:p>
            <a:pPr marL="285750" indent="-285750">
              <a:buFont typeface="Arial" panose="020B0604020202020204" pitchFamily="34" charset="0"/>
              <a:buChar char="•"/>
            </a:pPr>
            <a:r>
              <a:rPr lang="en-US" dirty="0"/>
              <a:t>Students in the pathway</a:t>
            </a:r>
          </a:p>
          <a:p>
            <a:pPr marL="285750" indent="-285750">
              <a:buFont typeface="Arial" panose="020B0604020202020204" pitchFamily="34" charset="0"/>
              <a:buChar char="•"/>
            </a:pPr>
            <a:r>
              <a:rPr lang="en-US" dirty="0"/>
              <a:t>Courses in the pathway</a:t>
            </a:r>
          </a:p>
          <a:p>
            <a:pPr marL="285750" indent="-285750">
              <a:buFont typeface="Arial" panose="020B0604020202020204" pitchFamily="34" charset="0"/>
              <a:buChar char="•"/>
            </a:pPr>
            <a:r>
              <a:rPr lang="en-US" dirty="0"/>
              <a:t>Teachers on the pathway team</a:t>
            </a:r>
          </a:p>
          <a:p>
            <a:pPr marL="285750" indent="-285750">
              <a:buFont typeface="Arial" panose="020B0604020202020204" pitchFamily="34" charset="0"/>
              <a:buChar char="•"/>
            </a:pPr>
            <a:r>
              <a:rPr lang="en-US" dirty="0"/>
              <a:t>Other site specific structures/courses</a:t>
            </a:r>
          </a:p>
          <a:p>
            <a:endParaRPr lang="en-US" dirty="0"/>
          </a:p>
        </p:txBody>
      </p:sp>
    </p:spTree>
    <p:extLst>
      <p:ext uri="{BB962C8B-B14F-4D97-AF65-F5344CB8AC3E}">
        <p14:creationId xmlns:p14="http://schemas.microsoft.com/office/powerpoint/2010/main" val="3785745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45</TotalTime>
  <Words>406</Words>
  <Application>Microsoft Macintosh PowerPoint</Application>
  <PresentationFormat>On-screen Show (4:3)</PresentationFormat>
  <Paragraphs>57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Stage 2: Pathway Selection, Course Selections, &amp; Tallies </vt:lpstr>
      <vt:lpstr>Stage Two</vt:lpstr>
      <vt:lpstr>Stage 2</vt:lpstr>
      <vt:lpstr>Pathway  Program of Study/Course Selection (&amp; Tallies) </vt:lpstr>
      <vt:lpstr>The Course Tally </vt:lpstr>
      <vt:lpstr>Sample Course Request Tally</vt:lpstr>
      <vt:lpstr>Tallies </vt:lpstr>
      <vt:lpstr>A Pathway Sidebar</vt:lpstr>
      <vt:lpstr>Scheduling Sidebar</vt:lpstr>
      <vt:lpstr>An Invitation to Share </vt:lpstr>
    </vt:vector>
  </TitlesOfParts>
  <Company>UCB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2: Pathway Selection, Course Selections, &amp; Tallies</dc:title>
  <dc:creator>Patricia Clark</dc:creator>
  <cp:lastModifiedBy>Nick</cp:lastModifiedBy>
  <cp:revision>7</cp:revision>
  <dcterms:created xsi:type="dcterms:W3CDTF">2014-03-24T13:43:53Z</dcterms:created>
  <dcterms:modified xsi:type="dcterms:W3CDTF">2014-04-03T15:12:19Z</dcterms:modified>
</cp:coreProperties>
</file>