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77" r:id="rId3"/>
    <p:sldId id="258" r:id="rId4"/>
    <p:sldId id="259" r:id="rId5"/>
    <p:sldId id="260" r:id="rId6"/>
    <p:sldId id="261" r:id="rId7"/>
    <p:sldId id="262" r:id="rId8"/>
    <p:sldId id="263" r:id="rId9"/>
    <p:sldId id="264" r:id="rId10"/>
    <p:sldId id="265" r:id="rId11"/>
    <p:sldId id="266" r:id="rId12"/>
    <p:sldId id="268" r:id="rId13"/>
    <p:sldId id="269" r:id="rId14"/>
    <p:sldId id="270" r:id="rId15"/>
    <p:sldId id="273" r:id="rId16"/>
    <p:sldId id="271" r:id="rId17"/>
    <p:sldId id="272"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108" y="-28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1E8613-D4A9-4939-BA12-81300D063C55}" type="datetimeFigureOut">
              <a:rPr lang="en-US" smtClean="0"/>
              <a:pPr/>
              <a:t>1/12/1980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902D4E-1FF8-45FF-87CB-D8D0D59BDCA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For example, in general, large scale furniture and motifs do well in large scale rooms. When you move from a smaller home into a larger one, you may think, ‘My furniture seems so small.’ It is not that your furniture is ‘small’; it is just not in scale with the size of the room.</a:t>
            </a:r>
            <a:endParaRPr lang="en-US" dirty="0"/>
          </a:p>
        </p:txBody>
      </p:sp>
      <p:sp>
        <p:nvSpPr>
          <p:cNvPr id="4" name="Slide Number Placeholder 3"/>
          <p:cNvSpPr>
            <a:spLocks noGrp="1"/>
          </p:cNvSpPr>
          <p:nvPr>
            <p:ph type="sldNum" sz="quarter" idx="10"/>
          </p:nvPr>
        </p:nvSpPr>
        <p:spPr/>
        <p:txBody>
          <a:bodyPr/>
          <a:lstStyle/>
          <a:p>
            <a:fld id="{F0902D4E-1FF8-45FF-87CB-D8D0D59BDCAA}"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most pleasing effect will have a balanced mixture of lines with one taking the lead role. The dominant line will be chosen dependant upon what feeling or image you would like to portrait. </a:t>
            </a:r>
            <a:endParaRPr lang="en-US" dirty="0"/>
          </a:p>
        </p:txBody>
      </p:sp>
      <p:sp>
        <p:nvSpPr>
          <p:cNvPr id="4" name="Slide Number Placeholder 3"/>
          <p:cNvSpPr>
            <a:spLocks noGrp="1"/>
          </p:cNvSpPr>
          <p:nvPr>
            <p:ph type="sldNum" sz="quarter" idx="10"/>
          </p:nvPr>
        </p:nvSpPr>
        <p:spPr/>
        <p:txBody>
          <a:bodyPr/>
          <a:lstStyle/>
          <a:p>
            <a:fld id="{F0902D4E-1FF8-45FF-87CB-D8D0D59BDCAA}"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fabric has texture but a faux wall treatment can also give the appearance of a texture when, to the touch, it may be completely smooth. The textures of fabric and treatments need to be compatible but varied for harmony. In a monochromatic room, texture is a critical element to plan for and vary to please the eye and maintain attraction.</a:t>
            </a:r>
            <a:endParaRPr lang="en-US" dirty="0"/>
          </a:p>
        </p:txBody>
      </p:sp>
      <p:sp>
        <p:nvSpPr>
          <p:cNvPr id="4" name="Slide Number Placeholder 3"/>
          <p:cNvSpPr>
            <a:spLocks noGrp="1"/>
          </p:cNvSpPr>
          <p:nvPr>
            <p:ph type="sldNum" sz="quarter" idx="10"/>
          </p:nvPr>
        </p:nvSpPr>
        <p:spPr/>
        <p:txBody>
          <a:bodyPr/>
          <a:lstStyle/>
          <a:p>
            <a:fld id="{F0902D4E-1FF8-45FF-87CB-D8D0D59BDCAA}"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have seen examples of an object out of proportion, I’m sure. When it happens, the eye is not pleased. A common one is hanging a small picture on a large wall creating too much negative space. The ratio of positive space to negative space is grossly disproportionate causing the entire wall to appear cold or underdeveloped. A larger picture, grouping compatible pictures together, or anchoring the small picture with a piece of furniture are some methods of solving this example problem. </a:t>
            </a:r>
          </a:p>
          <a:p>
            <a:endParaRPr lang="en-US" dirty="0"/>
          </a:p>
        </p:txBody>
      </p:sp>
      <p:sp>
        <p:nvSpPr>
          <p:cNvPr id="4" name="Slide Number Placeholder 3"/>
          <p:cNvSpPr>
            <a:spLocks noGrp="1"/>
          </p:cNvSpPr>
          <p:nvPr>
            <p:ph type="sldNum" sz="quarter" idx="10"/>
          </p:nvPr>
        </p:nvSpPr>
        <p:spPr/>
        <p:txBody>
          <a:bodyPr/>
          <a:lstStyle/>
          <a:p>
            <a:fld id="{F0902D4E-1FF8-45FF-87CB-D8D0D59BDCAA}"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Recall the discussion of public versus private space. Rhythm is the flow of elements usually organized according to a scheme such as repetitive pattern. You can have a lot of fun creating rhythm. I used a diamond pattern in the window treatments and decorative pillows for a client’s master bedroom. She not only embraced this concept but added crystal pieces in the room to have it figuratively and literally sparkle. </a:t>
            </a:r>
            <a:endParaRPr lang="en-US" dirty="0"/>
          </a:p>
        </p:txBody>
      </p:sp>
      <p:sp>
        <p:nvSpPr>
          <p:cNvPr id="4" name="Slide Number Placeholder 3"/>
          <p:cNvSpPr>
            <a:spLocks noGrp="1"/>
          </p:cNvSpPr>
          <p:nvPr>
            <p:ph type="sldNum" sz="quarter" idx="10"/>
          </p:nvPr>
        </p:nvSpPr>
        <p:spPr/>
        <p:txBody>
          <a:bodyPr/>
          <a:lstStyle/>
          <a:p>
            <a:fld id="{F0902D4E-1FF8-45FF-87CB-D8D0D59BDCAA}"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 fireplace in a family room will likely be the focal point of that room. There also may be a media center as a secondary point of interest. Furniture will be arranged such that your eye will be guided toward the focal points; in this example, toward the fireplace or a media center. </a:t>
            </a:r>
            <a:endParaRPr lang="en-US" dirty="0"/>
          </a:p>
        </p:txBody>
      </p:sp>
      <p:sp>
        <p:nvSpPr>
          <p:cNvPr id="4" name="Slide Number Placeholder 3"/>
          <p:cNvSpPr>
            <a:spLocks noGrp="1"/>
          </p:cNvSpPr>
          <p:nvPr>
            <p:ph type="sldNum" sz="quarter" idx="10"/>
          </p:nvPr>
        </p:nvSpPr>
        <p:spPr/>
        <p:txBody>
          <a:bodyPr/>
          <a:lstStyle/>
          <a:p>
            <a:fld id="{F0902D4E-1FF8-45FF-87CB-D8D0D59BDCAA}"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Symmetry has a more formal appearance and feel, for example bookcases flanking the door of a den. Balancing with asymmetry is more difficult to accomplish as the eye is used to create it but the results can be wonderful. </a:t>
            </a:r>
          </a:p>
          <a:p>
            <a:endParaRPr lang="en-US" dirty="0"/>
          </a:p>
        </p:txBody>
      </p:sp>
      <p:sp>
        <p:nvSpPr>
          <p:cNvPr id="4" name="Slide Number Placeholder 3"/>
          <p:cNvSpPr>
            <a:spLocks noGrp="1"/>
          </p:cNvSpPr>
          <p:nvPr>
            <p:ph type="sldNum" sz="quarter" idx="10"/>
          </p:nvPr>
        </p:nvSpPr>
        <p:spPr/>
        <p:txBody>
          <a:bodyPr/>
          <a:lstStyle/>
          <a:p>
            <a:fld id="{F0902D4E-1FF8-45FF-87CB-D8D0D59BDCAA}"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example, I’ve used the color red, a warm hue, as a flow element in my home. I have used neutral and cool hues also throughout to add interest and diversity; too much of a good thing can actually become monotonous over time.</a:t>
            </a:r>
          </a:p>
          <a:p>
            <a:endParaRPr lang="en-US" dirty="0" smtClean="0"/>
          </a:p>
          <a:p>
            <a:r>
              <a:rPr lang="en-US" dirty="0" smtClean="0"/>
              <a:t>For example, I’ve used the color red, a warm hue, as a flow element in my home. I have used neutral and cool hues also throughout to add interest and diversity; too much of a good thing can actually become monotonous over time.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0902D4E-1FF8-45FF-87CB-D8D0D59BDCAA}"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Incorporate both, or the appearance of both, in your home. Traffic paths are negative space in a room yet functionally important. An example of too much positive space is filling a small room with oversized furniture. You can use large pieces in a small room balanced by massing, placing together, smaller scale items that allow for more negative space in between (this is also an example of asymmetrical balance).</a:t>
            </a:r>
            <a:br>
              <a:rPr lang="en-US" dirty="0" smtClean="0"/>
            </a:br>
            <a:endParaRPr lang="en-US" dirty="0"/>
          </a:p>
        </p:txBody>
      </p:sp>
      <p:sp>
        <p:nvSpPr>
          <p:cNvPr id="4" name="Slide Number Placeholder 3"/>
          <p:cNvSpPr>
            <a:spLocks noGrp="1"/>
          </p:cNvSpPr>
          <p:nvPr>
            <p:ph type="sldNum" sz="quarter" idx="10"/>
          </p:nvPr>
        </p:nvSpPr>
        <p:spPr/>
        <p:txBody>
          <a:bodyPr/>
          <a:lstStyle/>
          <a:p>
            <a:fld id="{F0902D4E-1FF8-45FF-87CB-D8D0D59BDCAA}"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With shape and form, think of those pleasing to the eye and that are well proportioned and complement each other. If you like geometric forms, you’ll need to soften it by adding curved pieces. This will accomplish balance and harmony and ultimately a more comfortable feel. </a:t>
            </a:r>
          </a:p>
          <a:p>
            <a:endParaRPr lang="en-US" dirty="0"/>
          </a:p>
        </p:txBody>
      </p:sp>
      <p:sp>
        <p:nvSpPr>
          <p:cNvPr id="4" name="Slide Number Placeholder 3"/>
          <p:cNvSpPr>
            <a:spLocks noGrp="1"/>
          </p:cNvSpPr>
          <p:nvPr>
            <p:ph type="sldNum" sz="quarter" idx="10"/>
          </p:nvPr>
        </p:nvSpPr>
        <p:spPr/>
        <p:txBody>
          <a:bodyPr/>
          <a:lstStyle/>
          <a:p>
            <a:fld id="{F0902D4E-1FF8-45FF-87CB-D8D0D59BDCAA}"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mass of a glass table will appear less than one of the same dimensions made of wood. This is known as optical density. In one of my designs, I placed an arrangement of three large scale upholstered pieces, a settee and two chairs, and two oval wood and glass end tables. The final piece to the arrangement was a rectangular glass coffee table. Given the scale of the room, moderate, and the focal point being on the opposing wall, I chose a suitably proportioned rectangular glass coffee table consistent with the grandeur of the furniture to decrease the mass of the arrangement as a whole. This brought balance and harmony and allowed full view of the point of interest in the room.</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0902D4E-1FF8-45FF-87CB-D8D0D59BDCAA}"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4CF7257A-E0C4-4771-8F5F-B32C24D1827E}" type="datetimeFigureOut">
              <a:rPr lang="en-US" smtClean="0"/>
              <a:pPr/>
              <a:t>1/12/1980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A3239748-2420-401C-A7CB-D3D2E9D4A09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CF7257A-E0C4-4771-8F5F-B32C24D1827E}" type="datetimeFigureOut">
              <a:rPr lang="en-US" smtClean="0"/>
              <a:pPr/>
              <a:t>1/12/1980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3239748-2420-401C-A7CB-D3D2E9D4A0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CF7257A-E0C4-4771-8F5F-B32C24D1827E}" type="datetimeFigureOut">
              <a:rPr lang="en-US" smtClean="0"/>
              <a:pPr/>
              <a:t>1/12/1980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3239748-2420-401C-A7CB-D3D2E9D4A0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CF7257A-E0C4-4771-8F5F-B32C24D1827E}" type="datetimeFigureOut">
              <a:rPr lang="en-US" smtClean="0"/>
              <a:pPr/>
              <a:t>1/12/1980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3239748-2420-401C-A7CB-D3D2E9D4A09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CF7257A-E0C4-4771-8F5F-B32C24D1827E}" type="datetimeFigureOut">
              <a:rPr lang="en-US" smtClean="0"/>
              <a:pPr/>
              <a:t>1/12/1980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3239748-2420-401C-A7CB-D3D2E9D4A09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CF7257A-E0C4-4771-8F5F-B32C24D1827E}" type="datetimeFigureOut">
              <a:rPr lang="en-US" smtClean="0"/>
              <a:pPr/>
              <a:t>1/12/1980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3239748-2420-401C-A7CB-D3D2E9D4A09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CF7257A-E0C4-4771-8F5F-B32C24D1827E}" type="datetimeFigureOut">
              <a:rPr lang="en-US" smtClean="0"/>
              <a:pPr/>
              <a:t>1/12/1980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A3239748-2420-401C-A7CB-D3D2E9D4A09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CF7257A-E0C4-4771-8F5F-B32C24D1827E}" type="datetimeFigureOut">
              <a:rPr lang="en-US" smtClean="0"/>
              <a:pPr/>
              <a:t>1/12/1980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3239748-2420-401C-A7CB-D3D2E9D4A09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4CF7257A-E0C4-4771-8F5F-B32C24D1827E}" type="datetimeFigureOut">
              <a:rPr lang="en-US" smtClean="0"/>
              <a:pPr/>
              <a:t>1/12/1980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A3239748-2420-401C-A7CB-D3D2E9D4A09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CF7257A-E0C4-4771-8F5F-B32C24D1827E}" type="datetimeFigureOut">
              <a:rPr lang="en-US" smtClean="0"/>
              <a:pPr/>
              <a:t>1/12/1980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3239748-2420-401C-A7CB-D3D2E9D4A09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CF7257A-E0C4-4771-8F5F-B32C24D1827E}" type="datetimeFigureOut">
              <a:rPr lang="en-US" smtClean="0"/>
              <a:pPr/>
              <a:t>1/12/1980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3239748-2420-401C-A7CB-D3D2E9D4A09B}"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CF7257A-E0C4-4771-8F5F-B32C24D1827E}" type="datetimeFigureOut">
              <a:rPr lang="en-US" smtClean="0"/>
              <a:pPr/>
              <a:t>1/12/1980</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3239748-2420-401C-A7CB-D3D2E9D4A09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me-interior-design-26.jpg"/>
          <p:cNvPicPr>
            <a:picLocks noChangeAspect="1"/>
          </p:cNvPicPr>
          <p:nvPr/>
        </p:nvPicPr>
        <p:blipFill>
          <a:blip r:embed="rId2"/>
          <a:stretch>
            <a:fillRect/>
          </a:stretch>
        </p:blipFill>
        <p:spPr>
          <a:xfrm>
            <a:off x="1524000" y="457200"/>
            <a:ext cx="5562600" cy="5334000"/>
          </a:xfrm>
          <a:prstGeom prst="rect">
            <a:avLst/>
          </a:prstGeom>
        </p:spPr>
      </p:pic>
      <p:sp>
        <p:nvSpPr>
          <p:cNvPr id="2" name="Title 1"/>
          <p:cNvSpPr>
            <a:spLocks noGrp="1"/>
          </p:cNvSpPr>
          <p:nvPr>
            <p:ph type="title" idx="4294967295"/>
          </p:nvPr>
        </p:nvSpPr>
        <p:spPr>
          <a:xfrm>
            <a:off x="457200" y="5562600"/>
            <a:ext cx="8183563" cy="676275"/>
          </a:xfrm>
        </p:spPr>
        <p:txBody>
          <a:bodyPr>
            <a:normAutofit fontScale="90000"/>
          </a:bodyPr>
          <a:lstStyle/>
          <a:p>
            <a:r>
              <a:rPr lang="en-US" dirty="0" smtClean="0"/>
              <a:t>Principles &amp; Elements of Interior Design</a:t>
            </a:r>
            <a:endParaRPr lang="en-US" dirty="0"/>
          </a:p>
        </p:txBody>
      </p:sp>
      <p:sp>
        <p:nvSpPr>
          <p:cNvPr id="4" name="Rectangle 3"/>
          <p:cNvSpPr/>
          <p:nvPr/>
        </p:nvSpPr>
        <p:spPr>
          <a:xfrm>
            <a:off x="-1564005" y="-363825"/>
            <a:ext cx="1858009" cy="584775"/>
          </a:xfrm>
          <a:prstGeom prst="rect">
            <a:avLst/>
          </a:prstGeom>
        </p:spPr>
        <p:txBody>
          <a:bodyPr wrap="none">
            <a:spAutoFit/>
          </a:bodyPr>
          <a:lstStyle/>
          <a:p>
            <a:r>
              <a:rPr lang="en-US" sz="3200" dirty="0" smtClean="0">
                <a:solidFill>
                  <a:prstClr val="black">
                    <a:tint val="75000"/>
                  </a:prstClr>
                </a:solidFill>
              </a:rPr>
              <a:t>Evaluates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 of Space</a:t>
            </a:r>
            <a:endParaRPr lang="en-US" dirty="0"/>
          </a:p>
        </p:txBody>
      </p:sp>
      <p:sp>
        <p:nvSpPr>
          <p:cNvPr id="3" name="Content Placeholder 2"/>
          <p:cNvSpPr>
            <a:spLocks noGrp="1"/>
          </p:cNvSpPr>
          <p:nvPr>
            <p:ph sz="half" idx="1"/>
          </p:nvPr>
        </p:nvSpPr>
        <p:spPr/>
        <p:txBody>
          <a:bodyPr>
            <a:normAutofit lnSpcReduction="10000"/>
          </a:bodyPr>
          <a:lstStyle/>
          <a:p>
            <a:r>
              <a:rPr lang="en-US" i="1" dirty="0" smtClean="0"/>
              <a:t>Space</a:t>
            </a:r>
            <a:r>
              <a:rPr lang="en-US" dirty="0" smtClean="0"/>
              <a:t> – as humans, we need both large and small areas to please our </a:t>
            </a:r>
            <a:r>
              <a:rPr lang="en-US" dirty="0" smtClean="0"/>
              <a:t>psyche </a:t>
            </a:r>
            <a:r>
              <a:rPr lang="en-US" dirty="0" smtClean="0"/>
              <a:t>There also needs to be a comfortable balance and proportion of positive, filled area, and negative, unfilled area. </a:t>
            </a:r>
            <a:endParaRPr lang="en-US" dirty="0"/>
          </a:p>
        </p:txBody>
      </p:sp>
      <p:pic>
        <p:nvPicPr>
          <p:cNvPr id="5" name="Content Placeholder 4" descr="Large-Living-Room-Decor-with-Big-White-Sofa.JPG"/>
          <p:cNvPicPr>
            <a:picLocks noGrp="1" noChangeAspect="1"/>
          </p:cNvPicPr>
          <p:nvPr>
            <p:ph sz="half" idx="2"/>
          </p:nvPr>
        </p:nvPicPr>
        <p:blipFill>
          <a:blip r:embed="rId3"/>
          <a:stretch>
            <a:fillRect/>
          </a:stretch>
        </p:blipFill>
        <p:spPr>
          <a:xfrm>
            <a:off x="4419600" y="1483513"/>
            <a:ext cx="4267200" cy="2936087"/>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 of Shape &amp; Form</a:t>
            </a:r>
            <a:endParaRPr lang="en-US" dirty="0"/>
          </a:p>
        </p:txBody>
      </p:sp>
      <p:sp>
        <p:nvSpPr>
          <p:cNvPr id="3" name="Content Placeholder 2"/>
          <p:cNvSpPr>
            <a:spLocks noGrp="1"/>
          </p:cNvSpPr>
          <p:nvPr>
            <p:ph sz="half" idx="1"/>
          </p:nvPr>
        </p:nvSpPr>
        <p:spPr/>
        <p:txBody>
          <a:bodyPr>
            <a:normAutofit/>
          </a:bodyPr>
          <a:lstStyle/>
          <a:p>
            <a:r>
              <a:rPr lang="en-US" i="1" dirty="0" smtClean="0"/>
              <a:t>Shape and Form</a:t>
            </a:r>
            <a:r>
              <a:rPr lang="en-US" dirty="0" smtClean="0"/>
              <a:t> – Shape is the two-dimensional outline while form is the three-dimensional configuration. </a:t>
            </a:r>
            <a:endParaRPr lang="en-US" dirty="0"/>
          </a:p>
        </p:txBody>
      </p:sp>
      <p:pic>
        <p:nvPicPr>
          <p:cNvPr id="5" name="Content Placeholder 4" descr="innovative-living-room.jpg"/>
          <p:cNvPicPr>
            <a:picLocks noGrp="1" noChangeAspect="1"/>
          </p:cNvPicPr>
          <p:nvPr>
            <p:ph sz="half" idx="2"/>
          </p:nvPr>
        </p:nvPicPr>
        <p:blipFill>
          <a:blip r:embed="rId3"/>
          <a:stretch>
            <a:fillRect/>
          </a:stretch>
        </p:blipFill>
        <p:spPr>
          <a:xfrm>
            <a:off x="4756150" y="1153068"/>
            <a:ext cx="3930650" cy="3143752"/>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 of Mass</a:t>
            </a:r>
            <a:endParaRPr lang="en-US" dirty="0"/>
          </a:p>
        </p:txBody>
      </p:sp>
      <p:sp>
        <p:nvSpPr>
          <p:cNvPr id="3" name="Content Placeholder 2"/>
          <p:cNvSpPr>
            <a:spLocks noGrp="1"/>
          </p:cNvSpPr>
          <p:nvPr>
            <p:ph sz="half" idx="1"/>
          </p:nvPr>
        </p:nvSpPr>
        <p:spPr/>
        <p:txBody>
          <a:bodyPr>
            <a:normAutofit/>
          </a:bodyPr>
          <a:lstStyle/>
          <a:p>
            <a:r>
              <a:rPr lang="en-US" i="1" dirty="0" smtClean="0"/>
              <a:t>Mass</a:t>
            </a:r>
            <a:r>
              <a:rPr lang="en-US" dirty="0" smtClean="0"/>
              <a:t> – is the actual or optical density of an object. </a:t>
            </a:r>
            <a:endParaRPr lang="en-US" dirty="0"/>
          </a:p>
        </p:txBody>
      </p:sp>
      <p:pic>
        <p:nvPicPr>
          <p:cNvPr id="5" name="Content Placeholder 4" descr="large sofa.jpg"/>
          <p:cNvPicPr>
            <a:picLocks noGrp="1" noChangeAspect="1"/>
          </p:cNvPicPr>
          <p:nvPr>
            <p:ph sz="half" idx="2"/>
          </p:nvPr>
        </p:nvPicPr>
        <p:blipFill>
          <a:blip r:embed="rId3"/>
          <a:stretch>
            <a:fillRect/>
          </a:stretch>
        </p:blipFill>
        <p:spPr>
          <a:xfrm>
            <a:off x="5797550" y="1491456"/>
            <a:ext cx="1847850" cy="2466975"/>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 of Line</a:t>
            </a:r>
            <a:endParaRPr lang="en-US" dirty="0"/>
          </a:p>
        </p:txBody>
      </p:sp>
      <p:sp>
        <p:nvSpPr>
          <p:cNvPr id="3" name="Content Placeholder 2"/>
          <p:cNvSpPr>
            <a:spLocks noGrp="1"/>
          </p:cNvSpPr>
          <p:nvPr>
            <p:ph sz="half" idx="1"/>
          </p:nvPr>
        </p:nvSpPr>
        <p:spPr/>
        <p:txBody>
          <a:bodyPr>
            <a:normAutofit fontScale="85000" lnSpcReduction="20000"/>
          </a:bodyPr>
          <a:lstStyle/>
          <a:p>
            <a:pPr>
              <a:buNone/>
            </a:pPr>
            <a:r>
              <a:rPr lang="en-US" dirty="0" smtClean="0"/>
              <a:t>Line– </a:t>
            </a:r>
            <a:r>
              <a:rPr lang="en-US" dirty="0" smtClean="0"/>
              <a:t>is used to create width and height, or the appearance of activity, movement, or flow. </a:t>
            </a:r>
            <a:endParaRPr lang="en-US" dirty="0" smtClean="0"/>
          </a:p>
          <a:p>
            <a:pPr>
              <a:buNone/>
            </a:pPr>
            <a:r>
              <a:rPr lang="en-US" dirty="0" smtClean="0"/>
              <a:t>The </a:t>
            </a:r>
            <a:r>
              <a:rPr lang="en-US" dirty="0" smtClean="0"/>
              <a:t>psychological effect of line ranges </a:t>
            </a:r>
            <a:r>
              <a:rPr lang="en-US" dirty="0" smtClean="0"/>
              <a:t>from</a:t>
            </a:r>
          </a:p>
          <a:p>
            <a:r>
              <a:rPr lang="en-US" dirty="0" smtClean="0"/>
              <a:t> </a:t>
            </a:r>
            <a:r>
              <a:rPr lang="en-US" dirty="0" smtClean="0"/>
              <a:t>secure (horizontal line</a:t>
            </a:r>
            <a:r>
              <a:rPr lang="en-US" dirty="0" smtClean="0"/>
              <a:t>) </a:t>
            </a:r>
          </a:p>
          <a:p>
            <a:r>
              <a:rPr lang="en-US" dirty="0" smtClean="0"/>
              <a:t>free </a:t>
            </a:r>
            <a:r>
              <a:rPr lang="en-US" dirty="0" smtClean="0"/>
              <a:t>or expansive (vertical</a:t>
            </a:r>
            <a:r>
              <a:rPr lang="en-US" dirty="0" smtClean="0"/>
              <a:t>)</a:t>
            </a:r>
          </a:p>
          <a:p>
            <a:r>
              <a:rPr lang="en-US" dirty="0" smtClean="0"/>
              <a:t> </a:t>
            </a:r>
            <a:r>
              <a:rPr lang="en-US" dirty="0" smtClean="0"/>
              <a:t>action-oriented (angular) to </a:t>
            </a:r>
            <a:endParaRPr lang="en-US" dirty="0" smtClean="0"/>
          </a:p>
          <a:p>
            <a:r>
              <a:rPr lang="en-US" dirty="0" smtClean="0"/>
              <a:t>soft </a:t>
            </a:r>
            <a:r>
              <a:rPr lang="en-US" dirty="0" smtClean="0"/>
              <a:t>and comforting (curved</a:t>
            </a:r>
            <a:r>
              <a:rPr lang="en-US" dirty="0" smtClean="0"/>
              <a:t>)</a:t>
            </a:r>
            <a:endParaRPr lang="en-US" dirty="0" smtClean="0"/>
          </a:p>
          <a:p>
            <a:endParaRPr lang="en-US" dirty="0"/>
          </a:p>
        </p:txBody>
      </p:sp>
      <p:pic>
        <p:nvPicPr>
          <p:cNvPr id="5" name="Content Placeholder 4" descr="curved lines.jpg"/>
          <p:cNvPicPr>
            <a:picLocks noGrp="1" noChangeAspect="1"/>
          </p:cNvPicPr>
          <p:nvPr>
            <p:ph sz="half" idx="2"/>
          </p:nvPr>
        </p:nvPicPr>
        <p:blipFill>
          <a:blip r:embed="rId3"/>
          <a:stretch>
            <a:fillRect/>
          </a:stretch>
        </p:blipFill>
        <p:spPr>
          <a:xfrm>
            <a:off x="5172261" y="530225"/>
            <a:ext cx="3098427" cy="4389438"/>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ure floor.jpg"/>
          <p:cNvPicPr>
            <a:picLocks noChangeAspect="1"/>
          </p:cNvPicPr>
          <p:nvPr/>
        </p:nvPicPr>
        <p:blipFill>
          <a:blip r:embed="rId3"/>
          <a:stretch>
            <a:fillRect/>
          </a:stretch>
        </p:blipFill>
        <p:spPr>
          <a:xfrm>
            <a:off x="4648200" y="3276600"/>
            <a:ext cx="2028825" cy="2257425"/>
          </a:xfrm>
          <a:prstGeom prst="rect">
            <a:avLst/>
          </a:prstGeom>
        </p:spPr>
      </p:pic>
      <p:sp>
        <p:nvSpPr>
          <p:cNvPr id="2" name="Title 1"/>
          <p:cNvSpPr>
            <a:spLocks noGrp="1"/>
          </p:cNvSpPr>
          <p:nvPr>
            <p:ph type="title"/>
          </p:nvPr>
        </p:nvSpPr>
        <p:spPr/>
        <p:txBody>
          <a:bodyPr/>
          <a:lstStyle/>
          <a:p>
            <a:r>
              <a:rPr lang="en-US" dirty="0" smtClean="0"/>
              <a:t>Element of Texture</a:t>
            </a:r>
            <a:endParaRPr lang="en-US" dirty="0"/>
          </a:p>
        </p:txBody>
      </p:sp>
      <p:sp>
        <p:nvSpPr>
          <p:cNvPr id="3" name="Content Placeholder 2"/>
          <p:cNvSpPr>
            <a:spLocks noGrp="1"/>
          </p:cNvSpPr>
          <p:nvPr>
            <p:ph sz="half" idx="1"/>
          </p:nvPr>
        </p:nvSpPr>
        <p:spPr/>
        <p:txBody>
          <a:bodyPr>
            <a:normAutofit/>
          </a:bodyPr>
          <a:lstStyle/>
          <a:p>
            <a:r>
              <a:rPr lang="en-US" i="1" dirty="0" smtClean="0"/>
              <a:t>Texture</a:t>
            </a:r>
            <a:r>
              <a:rPr lang="en-US" dirty="0" smtClean="0"/>
              <a:t> – is the actual physical feel or surface appearance of a furnishing or treatment. </a:t>
            </a:r>
          </a:p>
          <a:p>
            <a:endParaRPr lang="en-US" dirty="0"/>
          </a:p>
        </p:txBody>
      </p:sp>
      <p:pic>
        <p:nvPicPr>
          <p:cNvPr id="5" name="Content Placeholder 4" descr="textures.jpg"/>
          <p:cNvPicPr>
            <a:picLocks noGrp="1" noChangeAspect="1"/>
          </p:cNvPicPr>
          <p:nvPr>
            <p:ph sz="half" idx="2"/>
          </p:nvPr>
        </p:nvPicPr>
        <p:blipFill>
          <a:blip r:embed="rId4"/>
          <a:stretch>
            <a:fillRect/>
          </a:stretch>
        </p:blipFill>
        <p:spPr>
          <a:xfrm>
            <a:off x="4648200" y="685800"/>
            <a:ext cx="2247900" cy="2038350"/>
          </a:xfrm>
        </p:spPr>
      </p:pic>
      <p:pic>
        <p:nvPicPr>
          <p:cNvPr id="6" name="Picture 5" descr="black textures.jpg"/>
          <p:cNvPicPr>
            <a:picLocks noChangeAspect="1"/>
          </p:cNvPicPr>
          <p:nvPr/>
        </p:nvPicPr>
        <p:blipFill>
          <a:blip r:embed="rId5"/>
          <a:stretch>
            <a:fillRect/>
          </a:stretch>
        </p:blipFill>
        <p:spPr>
          <a:xfrm>
            <a:off x="6019800" y="2362200"/>
            <a:ext cx="2590800" cy="176212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 of Color</a:t>
            </a:r>
            <a:endParaRPr lang="en-US" dirty="0"/>
          </a:p>
        </p:txBody>
      </p:sp>
      <p:pic>
        <p:nvPicPr>
          <p:cNvPr id="5" name="Content Placeholder 4" descr="color 1.jpg"/>
          <p:cNvPicPr>
            <a:picLocks noGrp="1" noChangeAspect="1"/>
          </p:cNvPicPr>
          <p:nvPr>
            <p:ph sz="half" idx="2"/>
          </p:nvPr>
        </p:nvPicPr>
        <p:blipFill>
          <a:blip r:embed="rId2"/>
          <a:stretch>
            <a:fillRect/>
          </a:stretch>
        </p:blipFill>
        <p:spPr>
          <a:xfrm flipH="1">
            <a:off x="4419600" y="685800"/>
            <a:ext cx="4079875" cy="3099594"/>
          </a:xfrm>
        </p:spPr>
      </p:pic>
      <p:pic>
        <p:nvPicPr>
          <p:cNvPr id="6" name="Picture 5" descr="green room.jpg"/>
          <p:cNvPicPr>
            <a:picLocks noChangeAspect="1"/>
          </p:cNvPicPr>
          <p:nvPr/>
        </p:nvPicPr>
        <p:blipFill>
          <a:blip r:embed="rId3"/>
          <a:stretch>
            <a:fillRect/>
          </a:stretch>
        </p:blipFill>
        <p:spPr>
          <a:xfrm>
            <a:off x="5486400" y="3810000"/>
            <a:ext cx="1447800" cy="1981200"/>
          </a:xfrm>
          <a:prstGeom prst="rect">
            <a:avLst/>
          </a:prstGeom>
        </p:spPr>
      </p:pic>
      <p:pic>
        <p:nvPicPr>
          <p:cNvPr id="7" name="Picture 6" descr="blue room.jpg"/>
          <p:cNvPicPr>
            <a:picLocks noChangeAspect="1"/>
          </p:cNvPicPr>
          <p:nvPr/>
        </p:nvPicPr>
        <p:blipFill>
          <a:blip r:embed="rId4"/>
          <a:stretch>
            <a:fillRect/>
          </a:stretch>
        </p:blipFill>
        <p:spPr>
          <a:xfrm>
            <a:off x="6934200" y="3810000"/>
            <a:ext cx="1524000" cy="1981200"/>
          </a:xfrm>
          <a:prstGeom prst="rect">
            <a:avLst/>
          </a:prstGeom>
        </p:spPr>
      </p:pic>
      <p:pic>
        <p:nvPicPr>
          <p:cNvPr id="8" name="Picture 7" descr="yellow room.jpg"/>
          <p:cNvPicPr>
            <a:picLocks noChangeAspect="1"/>
          </p:cNvPicPr>
          <p:nvPr/>
        </p:nvPicPr>
        <p:blipFill>
          <a:blip r:embed="rId5"/>
          <a:stretch>
            <a:fillRect/>
          </a:stretch>
        </p:blipFill>
        <p:spPr>
          <a:xfrm>
            <a:off x="3429000" y="3810000"/>
            <a:ext cx="2057400" cy="1447800"/>
          </a:xfrm>
          <a:prstGeom prst="rect">
            <a:avLst/>
          </a:prstGeom>
        </p:spPr>
      </p:pic>
      <p:pic>
        <p:nvPicPr>
          <p:cNvPr id="9" name="Picture 8" descr="red room.jpg"/>
          <p:cNvPicPr>
            <a:picLocks noChangeAspect="1"/>
          </p:cNvPicPr>
          <p:nvPr/>
        </p:nvPicPr>
        <p:blipFill>
          <a:blip r:embed="rId6"/>
          <a:stretch>
            <a:fillRect/>
          </a:stretch>
        </p:blipFill>
        <p:spPr>
          <a:xfrm>
            <a:off x="609600" y="3886200"/>
            <a:ext cx="2733675" cy="1676400"/>
          </a:xfrm>
          <a:prstGeom prst="rect">
            <a:avLst/>
          </a:prstGeom>
        </p:spPr>
      </p:pic>
      <p:sp>
        <p:nvSpPr>
          <p:cNvPr id="3" name="Content Placeholder 2"/>
          <p:cNvSpPr>
            <a:spLocks noGrp="1"/>
          </p:cNvSpPr>
          <p:nvPr>
            <p:ph sz="half" idx="1"/>
          </p:nvPr>
        </p:nvSpPr>
        <p:spPr>
          <a:xfrm>
            <a:off x="514352" y="533400"/>
            <a:ext cx="3931920" cy="4386072"/>
          </a:xfrm>
        </p:spPr>
        <p:txBody>
          <a:bodyPr>
            <a:normAutofit/>
          </a:bodyPr>
          <a:lstStyle/>
          <a:p>
            <a:r>
              <a:rPr lang="en-US" sz="1200" i="1" dirty="0" smtClean="0"/>
              <a:t>Color </a:t>
            </a:r>
            <a:r>
              <a:rPr lang="en-US" sz="1200" dirty="0" smtClean="0"/>
              <a:t>– is the most personal and evocative element in design. We all have our favored and least favored color(s) and many people have associations to particular ones. </a:t>
            </a:r>
            <a:endParaRPr lang="en-US" sz="1200" dirty="0" smtClean="0"/>
          </a:p>
          <a:p>
            <a:r>
              <a:rPr lang="en-US" sz="1200" dirty="0" smtClean="0"/>
              <a:t>Colors </a:t>
            </a:r>
            <a:r>
              <a:rPr lang="en-US" sz="1200" dirty="0" smtClean="0"/>
              <a:t>are considered warm (reds, yellows, and oranges), cool (blues, greens, and purples), or neutral (beiges, browns, black, grays, and whites). </a:t>
            </a:r>
            <a:endParaRPr lang="en-US" sz="1200" dirty="0" smtClean="0"/>
          </a:p>
          <a:p>
            <a:r>
              <a:rPr lang="en-US" sz="1200" dirty="0" smtClean="0"/>
              <a:t>Light </a:t>
            </a:r>
            <a:r>
              <a:rPr lang="en-US" sz="1200" dirty="0" smtClean="0"/>
              <a:t>colors provide a more spacious feel; dark ones aid with coziness. Bright colors can be energizing; dull more soothing and easier to live with over time. It depends on what you’re trying to achieve. A child’s room will have a different color palate than a home office. </a:t>
            </a:r>
            <a:endParaRPr lang="en-US" sz="1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 of Pattern</a:t>
            </a:r>
            <a:endParaRPr lang="en-US" dirty="0"/>
          </a:p>
        </p:txBody>
      </p:sp>
      <p:sp>
        <p:nvSpPr>
          <p:cNvPr id="3" name="Content Placeholder 2"/>
          <p:cNvSpPr>
            <a:spLocks noGrp="1"/>
          </p:cNvSpPr>
          <p:nvPr>
            <p:ph sz="half" idx="1"/>
          </p:nvPr>
        </p:nvSpPr>
        <p:spPr/>
        <p:txBody>
          <a:bodyPr>
            <a:normAutofit lnSpcReduction="10000"/>
          </a:bodyPr>
          <a:lstStyle/>
          <a:p>
            <a:r>
              <a:rPr lang="en-US" i="1" dirty="0" smtClean="0"/>
              <a:t>Pattern</a:t>
            </a:r>
            <a:r>
              <a:rPr lang="en-US" dirty="0" smtClean="0"/>
              <a:t> – is forms arranged in an orderly manner. Combining patterns can be a bit tricky but beautiful. When combining, one pattern will be dominant with others in supporting roles. </a:t>
            </a:r>
            <a:endParaRPr lang="en-US" dirty="0"/>
          </a:p>
        </p:txBody>
      </p:sp>
      <p:pic>
        <p:nvPicPr>
          <p:cNvPr id="5" name="Content Placeholder 4" descr="pattern 3.jpg"/>
          <p:cNvPicPr>
            <a:picLocks noGrp="1" noChangeAspect="1"/>
          </p:cNvPicPr>
          <p:nvPr>
            <p:ph sz="half" idx="2"/>
          </p:nvPr>
        </p:nvPicPr>
        <p:blipFill>
          <a:blip r:embed="rId2"/>
          <a:stretch>
            <a:fillRect/>
          </a:stretch>
        </p:blipFill>
        <p:spPr>
          <a:xfrm>
            <a:off x="6324600" y="838200"/>
            <a:ext cx="2152650" cy="2124075"/>
          </a:xfrm>
        </p:spPr>
      </p:pic>
      <p:pic>
        <p:nvPicPr>
          <p:cNvPr id="6" name="Picture 5" descr="pattern 1.jpg"/>
          <p:cNvPicPr>
            <a:picLocks noChangeAspect="1"/>
          </p:cNvPicPr>
          <p:nvPr/>
        </p:nvPicPr>
        <p:blipFill>
          <a:blip r:embed="rId3"/>
          <a:stretch>
            <a:fillRect/>
          </a:stretch>
        </p:blipFill>
        <p:spPr>
          <a:xfrm>
            <a:off x="6324600" y="3352800"/>
            <a:ext cx="2114550" cy="2171700"/>
          </a:xfrm>
          <a:prstGeom prst="rect">
            <a:avLst/>
          </a:prstGeom>
        </p:spPr>
      </p:pic>
      <p:pic>
        <p:nvPicPr>
          <p:cNvPr id="7" name="Picture 6" descr="pattern 2.jpg"/>
          <p:cNvPicPr>
            <a:picLocks noChangeAspect="1"/>
          </p:cNvPicPr>
          <p:nvPr/>
        </p:nvPicPr>
        <p:blipFill>
          <a:blip r:embed="rId4"/>
          <a:stretch>
            <a:fillRect/>
          </a:stretch>
        </p:blipFill>
        <p:spPr>
          <a:xfrm>
            <a:off x="4648200" y="990600"/>
            <a:ext cx="1400175" cy="326707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 of Light</a:t>
            </a:r>
            <a:endParaRPr lang="en-US" dirty="0"/>
          </a:p>
        </p:txBody>
      </p:sp>
      <p:sp>
        <p:nvSpPr>
          <p:cNvPr id="3" name="Content Placeholder 2"/>
          <p:cNvSpPr>
            <a:spLocks noGrp="1"/>
          </p:cNvSpPr>
          <p:nvPr>
            <p:ph sz="half" idx="1"/>
          </p:nvPr>
        </p:nvSpPr>
        <p:spPr/>
        <p:txBody>
          <a:bodyPr>
            <a:normAutofit fontScale="77500" lnSpcReduction="20000"/>
          </a:bodyPr>
          <a:lstStyle/>
          <a:p>
            <a:r>
              <a:rPr lang="en-US" i="1" dirty="0" smtClean="0"/>
              <a:t>Light</a:t>
            </a:r>
            <a:r>
              <a:rPr lang="en-US" dirty="0" smtClean="0"/>
              <a:t> – is a critical element in all fine-art. You can design a gorgeous room but if it is poorly lit, you may not be able to appreciate it</a:t>
            </a:r>
            <a:r>
              <a:rPr lang="en-US" dirty="0" smtClean="0"/>
              <a:t>. </a:t>
            </a:r>
          </a:p>
          <a:p>
            <a:r>
              <a:rPr lang="en-US" dirty="0" smtClean="0"/>
              <a:t>Natural daylight and artificial light are both considered in planning interiors. </a:t>
            </a:r>
          </a:p>
          <a:p>
            <a:r>
              <a:rPr lang="en-US" dirty="0" smtClean="0"/>
              <a:t>Colors</a:t>
            </a:r>
            <a:r>
              <a:rPr lang="en-US" dirty="0" smtClean="0"/>
              <a:t>, textures, and patterns can be true or altered primarily dependant upon your artificial </a:t>
            </a:r>
            <a:r>
              <a:rPr lang="en-US" dirty="0" smtClean="0"/>
              <a:t>lighting</a:t>
            </a:r>
            <a:endParaRPr lang="en-US" dirty="0" smtClean="0"/>
          </a:p>
          <a:p>
            <a:endParaRPr lang="en-US" dirty="0"/>
          </a:p>
        </p:txBody>
      </p:sp>
      <p:pic>
        <p:nvPicPr>
          <p:cNvPr id="5" name="Content Placeholder 4" descr="light 1.jpg"/>
          <p:cNvPicPr>
            <a:picLocks noGrp="1" noChangeAspect="1"/>
          </p:cNvPicPr>
          <p:nvPr>
            <p:ph sz="half" idx="2"/>
          </p:nvPr>
        </p:nvPicPr>
        <p:blipFill>
          <a:blip r:embed="rId2"/>
          <a:stretch>
            <a:fillRect/>
          </a:stretch>
        </p:blipFill>
        <p:spPr>
          <a:xfrm>
            <a:off x="4800600" y="3124200"/>
            <a:ext cx="3124200" cy="2228850"/>
          </a:xfrm>
        </p:spPr>
      </p:pic>
      <p:pic>
        <p:nvPicPr>
          <p:cNvPr id="6" name="Picture 5" descr="light 2.jpg"/>
          <p:cNvPicPr>
            <a:picLocks noChangeAspect="1"/>
          </p:cNvPicPr>
          <p:nvPr/>
        </p:nvPicPr>
        <p:blipFill>
          <a:blip r:embed="rId3"/>
          <a:stretch>
            <a:fillRect/>
          </a:stretch>
        </p:blipFill>
        <p:spPr>
          <a:xfrm>
            <a:off x="4800600" y="838200"/>
            <a:ext cx="3152775" cy="22098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yes.jpg"/>
          <p:cNvPicPr>
            <a:picLocks noChangeAspect="1"/>
          </p:cNvPicPr>
          <p:nvPr/>
        </p:nvPicPr>
        <p:blipFill>
          <a:blip r:embed="rId2"/>
          <a:stretch>
            <a:fillRect/>
          </a:stretch>
        </p:blipFill>
        <p:spPr>
          <a:xfrm>
            <a:off x="3200400" y="4648200"/>
            <a:ext cx="2628900" cy="1743075"/>
          </a:xfrm>
          <a:prstGeom prst="rect">
            <a:avLst/>
          </a:prstGeom>
        </p:spPr>
      </p:pic>
      <p:sp>
        <p:nvSpPr>
          <p:cNvPr id="2" name="Title 1"/>
          <p:cNvSpPr>
            <a:spLocks noGrp="1"/>
          </p:cNvSpPr>
          <p:nvPr>
            <p:ph type="title"/>
          </p:nvPr>
        </p:nvSpPr>
        <p:spPr/>
        <p:txBody>
          <a:bodyPr/>
          <a:lstStyle/>
          <a:p>
            <a:r>
              <a:rPr lang="en-US" dirty="0" smtClean="0"/>
              <a:t>Finishing</a:t>
            </a:r>
            <a:endParaRPr lang="en-US" dirty="0"/>
          </a:p>
        </p:txBody>
      </p:sp>
      <p:sp>
        <p:nvSpPr>
          <p:cNvPr id="3" name="Content Placeholder 2"/>
          <p:cNvSpPr>
            <a:spLocks noGrp="1"/>
          </p:cNvSpPr>
          <p:nvPr>
            <p:ph sz="half" idx="1"/>
          </p:nvPr>
        </p:nvSpPr>
        <p:spPr/>
        <p:txBody>
          <a:bodyPr>
            <a:normAutofit fontScale="47500" lnSpcReduction="20000"/>
          </a:bodyPr>
          <a:lstStyle/>
          <a:p>
            <a:pPr>
              <a:buNone/>
            </a:pPr>
            <a:r>
              <a:rPr lang="en-US" dirty="0" smtClean="0"/>
              <a:t/>
            </a:r>
            <a:br>
              <a:rPr lang="en-US" dirty="0" smtClean="0"/>
            </a:br>
            <a:endParaRPr lang="en-US" dirty="0" smtClean="0"/>
          </a:p>
          <a:p>
            <a:pPr>
              <a:buNone/>
            </a:pPr>
            <a:r>
              <a:rPr lang="en-US" sz="3400" dirty="0" smtClean="0"/>
              <a:t>Knowing </a:t>
            </a:r>
            <a:r>
              <a:rPr lang="en-US" sz="3400" dirty="0" smtClean="0"/>
              <a:t>the </a:t>
            </a:r>
            <a:r>
              <a:rPr lang="en-US" sz="3400" dirty="0" smtClean="0"/>
              <a:t>principles and elements </a:t>
            </a:r>
            <a:r>
              <a:rPr lang="en-US" sz="3400" dirty="0" smtClean="0"/>
              <a:t>of artful interior design provides an excellent foundation. </a:t>
            </a:r>
            <a:endParaRPr lang="en-US" sz="3400" dirty="0" smtClean="0"/>
          </a:p>
          <a:p>
            <a:r>
              <a:rPr lang="en-US" sz="3400" dirty="0" smtClean="0"/>
              <a:t>Applying </a:t>
            </a:r>
            <a:r>
              <a:rPr lang="en-US" sz="3400" dirty="0" smtClean="0"/>
              <a:t>the </a:t>
            </a:r>
            <a:r>
              <a:rPr lang="en-US" sz="3400" dirty="0" smtClean="0"/>
              <a:t>principles and elements </a:t>
            </a:r>
            <a:r>
              <a:rPr lang="en-US" sz="3400" dirty="0" smtClean="0"/>
              <a:t>takes thoughtful selection and placement combined with your personal preference and </a:t>
            </a:r>
            <a:r>
              <a:rPr lang="en-US" sz="3400" dirty="0" smtClean="0"/>
              <a:t>imagination. </a:t>
            </a:r>
          </a:p>
          <a:p>
            <a:r>
              <a:rPr lang="en-US" sz="3400" dirty="0" smtClean="0"/>
              <a:t>Your </a:t>
            </a:r>
            <a:r>
              <a:rPr lang="en-US" sz="3400" dirty="0" smtClean="0"/>
              <a:t>eye is the ultimate judge of good design for you. It takes time and you may never be ‘done.’ It is like raising a child; there is always something to nurture, something to organize, and something that is not going to behave just as you’d like it to. That’s part of the challenge and the </a:t>
            </a:r>
            <a:r>
              <a:rPr lang="en-US" sz="3400" dirty="0" smtClean="0"/>
              <a:t>beauty.</a:t>
            </a:r>
            <a:endParaRPr lang="en-US" sz="3400" dirty="0" smtClean="0"/>
          </a:p>
          <a:p>
            <a:endParaRPr lang="en-US" sz="3400" dirty="0"/>
          </a:p>
        </p:txBody>
      </p:sp>
      <p:sp>
        <p:nvSpPr>
          <p:cNvPr id="4" name="Content Placeholder 3"/>
          <p:cNvSpPr>
            <a:spLocks noGrp="1"/>
          </p:cNvSpPr>
          <p:nvPr>
            <p:ph sz="half" idx="2"/>
          </p:nvPr>
        </p:nvSpPr>
        <p:spPr/>
        <p:txBody>
          <a:bodyPr>
            <a:normAutofit fontScale="47500" lnSpcReduction="20000"/>
          </a:bodyPr>
          <a:lstStyle/>
          <a:p>
            <a:endParaRPr lang="en-US" dirty="0" smtClean="0"/>
          </a:p>
          <a:p>
            <a:endParaRPr lang="en-US" dirty="0" smtClean="0"/>
          </a:p>
          <a:p>
            <a:endParaRPr lang="en-US" dirty="0" smtClean="0"/>
          </a:p>
          <a:p>
            <a:pPr>
              <a:buNone/>
            </a:pPr>
            <a:r>
              <a:rPr lang="en-US" sz="2900" b="1" dirty="0" smtClean="0"/>
              <a:t>The Principles of Design</a:t>
            </a:r>
            <a:endParaRPr lang="en-US" sz="2900" b="1" dirty="0" smtClean="0"/>
          </a:p>
          <a:p>
            <a:endParaRPr lang="en-US" sz="2900" dirty="0" smtClean="0"/>
          </a:p>
          <a:p>
            <a:r>
              <a:rPr lang="en-US" sz="2900" dirty="0" smtClean="0"/>
              <a:t>Proportion</a:t>
            </a:r>
            <a:endParaRPr lang="en-US" sz="2900" dirty="0" smtClean="0"/>
          </a:p>
          <a:p>
            <a:r>
              <a:rPr lang="en-US" sz="2900" dirty="0" smtClean="0"/>
              <a:t>Rhythm</a:t>
            </a:r>
          </a:p>
          <a:p>
            <a:r>
              <a:rPr lang="en-US" sz="2900" dirty="0" smtClean="0"/>
              <a:t>Emphasis</a:t>
            </a:r>
          </a:p>
          <a:p>
            <a:r>
              <a:rPr lang="en-US" sz="2900" dirty="0" smtClean="0"/>
              <a:t>Balance</a:t>
            </a:r>
          </a:p>
          <a:p>
            <a:r>
              <a:rPr lang="en-US" sz="2900" dirty="0" smtClean="0"/>
              <a:t>Scale</a:t>
            </a:r>
          </a:p>
          <a:p>
            <a:r>
              <a:rPr lang="en-US" sz="2900" dirty="0" smtClean="0"/>
              <a:t>Harmony</a:t>
            </a:r>
          </a:p>
          <a:p>
            <a:endParaRPr lang="en-US" sz="2900" dirty="0" smtClean="0"/>
          </a:p>
          <a:p>
            <a:pPr>
              <a:buNone/>
            </a:pPr>
            <a:r>
              <a:rPr lang="en-US" sz="2900" b="1" dirty="0" smtClean="0"/>
              <a:t>The Elements of Design</a:t>
            </a:r>
          </a:p>
          <a:p>
            <a:pPr>
              <a:buNone/>
            </a:pPr>
            <a:endParaRPr lang="en-US" sz="2900" dirty="0" smtClean="0"/>
          </a:p>
          <a:p>
            <a:r>
              <a:rPr lang="en-US" sz="2900" dirty="0" smtClean="0"/>
              <a:t>Color </a:t>
            </a:r>
          </a:p>
          <a:p>
            <a:r>
              <a:rPr lang="en-US" sz="2900" dirty="0" smtClean="0"/>
              <a:t>Light</a:t>
            </a:r>
          </a:p>
          <a:p>
            <a:r>
              <a:rPr lang="en-US" sz="2900" dirty="0" smtClean="0"/>
              <a:t>Pattern &amp; Texture</a:t>
            </a:r>
          </a:p>
          <a:p>
            <a:r>
              <a:rPr lang="en-US" sz="2900" dirty="0" smtClean="0"/>
              <a:t>Line</a:t>
            </a:r>
          </a:p>
          <a:p>
            <a:r>
              <a:rPr lang="en-US" sz="2900" dirty="0" smtClean="0"/>
              <a:t>Shape &amp; Form &amp; Mass</a:t>
            </a:r>
          </a:p>
          <a:p>
            <a:r>
              <a:rPr lang="en-US" sz="2900" dirty="0" smtClean="0"/>
              <a:t>Space</a:t>
            </a:r>
            <a:endParaRPr lang="en-US" sz="2900"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of Design</a:t>
            </a:r>
            <a:endParaRPr lang="en-US" dirty="0"/>
          </a:p>
        </p:txBody>
      </p:sp>
      <p:sp>
        <p:nvSpPr>
          <p:cNvPr id="3" name="Content Placeholder 2"/>
          <p:cNvSpPr>
            <a:spLocks noGrp="1"/>
          </p:cNvSpPr>
          <p:nvPr>
            <p:ph sz="half" idx="1"/>
          </p:nvPr>
        </p:nvSpPr>
        <p:spPr/>
        <p:txBody>
          <a:bodyPr/>
          <a:lstStyle/>
          <a:p>
            <a:r>
              <a:rPr lang="en-US" b="1" i="1" dirty="0" smtClean="0"/>
              <a:t>Design Fundamentals</a:t>
            </a:r>
            <a:br>
              <a:rPr lang="en-US" b="1" i="1" dirty="0" smtClean="0"/>
            </a:br>
            <a:r>
              <a:rPr lang="en-US" dirty="0" smtClean="0"/>
              <a:t>The fundamentals are know</a:t>
            </a:r>
            <a:r>
              <a:rPr lang="en-US" i="1" dirty="0" smtClean="0"/>
              <a:t>n</a:t>
            </a:r>
            <a:r>
              <a:rPr lang="en-US" dirty="0" smtClean="0"/>
              <a:t> to most professionals as the principles of design. </a:t>
            </a:r>
          </a:p>
          <a:p>
            <a:endParaRPr lang="en-US" dirty="0"/>
          </a:p>
        </p:txBody>
      </p:sp>
      <p:sp>
        <p:nvSpPr>
          <p:cNvPr id="4" name="Content Placeholder 3"/>
          <p:cNvSpPr>
            <a:spLocks noGrp="1"/>
          </p:cNvSpPr>
          <p:nvPr>
            <p:ph sz="half" idx="2"/>
          </p:nvPr>
        </p:nvSpPr>
        <p:spPr>
          <a:xfrm>
            <a:off x="4724400" y="1905000"/>
            <a:ext cx="3931920" cy="3090672"/>
          </a:xfrm>
        </p:spPr>
        <p:txBody>
          <a:bodyPr/>
          <a:lstStyle/>
          <a:p>
            <a:r>
              <a:rPr lang="en-US" dirty="0" smtClean="0"/>
              <a:t>Proportion</a:t>
            </a:r>
          </a:p>
          <a:p>
            <a:r>
              <a:rPr lang="en-US" dirty="0" smtClean="0"/>
              <a:t>Rhythm</a:t>
            </a:r>
          </a:p>
          <a:p>
            <a:r>
              <a:rPr lang="en-US" dirty="0" smtClean="0"/>
              <a:t>Emphasis</a:t>
            </a:r>
          </a:p>
          <a:p>
            <a:r>
              <a:rPr lang="en-US" dirty="0" smtClean="0"/>
              <a:t>Balance</a:t>
            </a:r>
          </a:p>
          <a:p>
            <a:r>
              <a:rPr lang="en-US" dirty="0" smtClean="0"/>
              <a:t>Scale</a:t>
            </a:r>
          </a:p>
          <a:p>
            <a:r>
              <a:rPr lang="en-US" dirty="0" smtClean="0"/>
              <a:t>Harmony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2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2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20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ale.jpg"/>
          <p:cNvPicPr>
            <a:picLocks noGrp="1" noChangeAspect="1"/>
          </p:cNvPicPr>
          <p:nvPr>
            <p:ph sz="half" idx="2"/>
          </p:nvPr>
        </p:nvPicPr>
        <p:blipFill>
          <a:blip r:embed="rId3"/>
          <a:stretch>
            <a:fillRect/>
          </a:stretch>
        </p:blipFill>
        <p:spPr>
          <a:xfrm>
            <a:off x="4343400" y="1219200"/>
            <a:ext cx="4343400" cy="4311650"/>
          </a:xfrm>
        </p:spPr>
      </p:pic>
      <p:sp>
        <p:nvSpPr>
          <p:cNvPr id="2" name="Title 1"/>
          <p:cNvSpPr>
            <a:spLocks noGrp="1"/>
          </p:cNvSpPr>
          <p:nvPr>
            <p:ph type="title"/>
          </p:nvPr>
        </p:nvSpPr>
        <p:spPr/>
        <p:txBody>
          <a:bodyPr/>
          <a:lstStyle/>
          <a:p>
            <a:r>
              <a:rPr lang="en-US" dirty="0" smtClean="0"/>
              <a:t>Principle of Scale</a:t>
            </a:r>
            <a:endParaRPr lang="en-US" dirty="0"/>
          </a:p>
        </p:txBody>
      </p:sp>
      <p:sp>
        <p:nvSpPr>
          <p:cNvPr id="3" name="Content Placeholder 2"/>
          <p:cNvSpPr>
            <a:spLocks noGrp="1"/>
          </p:cNvSpPr>
          <p:nvPr>
            <p:ph sz="half" idx="1"/>
          </p:nvPr>
        </p:nvSpPr>
        <p:spPr/>
        <p:txBody>
          <a:bodyPr>
            <a:normAutofit/>
          </a:bodyPr>
          <a:lstStyle/>
          <a:p>
            <a:r>
              <a:rPr lang="en-US" i="1" dirty="0" smtClean="0"/>
              <a:t>Scale</a:t>
            </a:r>
            <a:r>
              <a:rPr lang="en-US" dirty="0" smtClean="0"/>
              <a:t> – the entire perspective. The objective with scale is for objects to be alike or harmonious in dimensions or </a:t>
            </a:r>
            <a:r>
              <a:rPr lang="en-US" dirty="0" smtClean="0"/>
              <a:t>mass as they relate to each other.</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 of Proportion</a:t>
            </a:r>
            <a:endParaRPr lang="en-US" dirty="0"/>
          </a:p>
        </p:txBody>
      </p:sp>
      <p:sp>
        <p:nvSpPr>
          <p:cNvPr id="3" name="Content Placeholder 2"/>
          <p:cNvSpPr>
            <a:spLocks noGrp="1"/>
          </p:cNvSpPr>
          <p:nvPr>
            <p:ph sz="half" idx="1"/>
          </p:nvPr>
        </p:nvSpPr>
        <p:spPr/>
        <p:txBody>
          <a:bodyPr>
            <a:normAutofit/>
          </a:bodyPr>
          <a:lstStyle/>
          <a:p>
            <a:r>
              <a:rPr lang="en-US" i="1" dirty="0" smtClean="0"/>
              <a:t>Proportion</a:t>
            </a:r>
            <a:r>
              <a:rPr lang="en-US" dirty="0" smtClean="0"/>
              <a:t> – evaluates the relationship or ratio of parts to the whole. </a:t>
            </a:r>
            <a:endParaRPr lang="en-US" dirty="0"/>
          </a:p>
        </p:txBody>
      </p:sp>
      <p:pic>
        <p:nvPicPr>
          <p:cNvPr id="5" name="Content Placeholder 4" descr="wall art.jpg"/>
          <p:cNvPicPr>
            <a:picLocks noGrp="1" noChangeAspect="1"/>
          </p:cNvPicPr>
          <p:nvPr>
            <p:ph sz="half" idx="2"/>
          </p:nvPr>
        </p:nvPicPr>
        <p:blipFill>
          <a:blip r:embed="rId3"/>
          <a:stretch>
            <a:fillRect/>
          </a:stretch>
        </p:blipFill>
        <p:spPr>
          <a:xfrm>
            <a:off x="4343400" y="1280430"/>
            <a:ext cx="4343400" cy="374877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 of Rhythm</a:t>
            </a:r>
            <a:endParaRPr lang="en-US" dirty="0"/>
          </a:p>
        </p:txBody>
      </p:sp>
      <p:sp>
        <p:nvSpPr>
          <p:cNvPr id="3" name="Content Placeholder 2"/>
          <p:cNvSpPr>
            <a:spLocks noGrp="1"/>
          </p:cNvSpPr>
          <p:nvPr>
            <p:ph sz="half" idx="1"/>
          </p:nvPr>
        </p:nvSpPr>
        <p:spPr/>
        <p:txBody>
          <a:bodyPr>
            <a:normAutofit/>
          </a:bodyPr>
          <a:lstStyle/>
          <a:p>
            <a:r>
              <a:rPr lang="en-US" i="1" dirty="0" smtClean="0"/>
              <a:t>Rhythm</a:t>
            </a:r>
            <a:r>
              <a:rPr lang="en-US" dirty="0" smtClean="0"/>
              <a:t> – speaks to the flow within a room and throughout your home. </a:t>
            </a:r>
          </a:p>
          <a:p>
            <a:endParaRPr lang="en-US" dirty="0"/>
          </a:p>
        </p:txBody>
      </p:sp>
      <p:pic>
        <p:nvPicPr>
          <p:cNvPr id="5" name="Content Placeholder 4" descr="Lavish-And-Stylish-Black-And-White-Bedroom-Designs.jpg"/>
          <p:cNvPicPr>
            <a:picLocks noGrp="1" noChangeAspect="1"/>
          </p:cNvPicPr>
          <p:nvPr>
            <p:ph sz="half" idx="2"/>
          </p:nvPr>
        </p:nvPicPr>
        <p:blipFill>
          <a:blip r:embed="rId3"/>
          <a:stretch>
            <a:fillRect/>
          </a:stretch>
        </p:blipFill>
        <p:spPr>
          <a:xfrm>
            <a:off x="4419600" y="1379452"/>
            <a:ext cx="4267200" cy="3573548"/>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 of Emphasis</a:t>
            </a:r>
            <a:endParaRPr lang="en-US" dirty="0"/>
          </a:p>
        </p:txBody>
      </p:sp>
      <p:sp>
        <p:nvSpPr>
          <p:cNvPr id="3" name="Content Placeholder 2"/>
          <p:cNvSpPr>
            <a:spLocks noGrp="1"/>
          </p:cNvSpPr>
          <p:nvPr>
            <p:ph sz="half" idx="1"/>
          </p:nvPr>
        </p:nvSpPr>
        <p:spPr/>
        <p:txBody>
          <a:bodyPr>
            <a:normAutofit/>
          </a:bodyPr>
          <a:lstStyle/>
          <a:p>
            <a:r>
              <a:rPr lang="en-US" i="1" dirty="0" smtClean="0"/>
              <a:t>Emphasis</a:t>
            </a:r>
            <a:r>
              <a:rPr lang="en-US" dirty="0" smtClean="0"/>
              <a:t> – is the important focal point(s) in a room. There may be more than one focal point but one will be </a:t>
            </a:r>
            <a:r>
              <a:rPr lang="en-US" dirty="0" smtClean="0"/>
              <a:t>primary</a:t>
            </a:r>
            <a:endParaRPr lang="en-US" dirty="0"/>
          </a:p>
        </p:txBody>
      </p:sp>
      <p:pic>
        <p:nvPicPr>
          <p:cNvPr id="5" name="Content Placeholder 4" descr="innovative-living-room.jpg"/>
          <p:cNvPicPr>
            <a:picLocks noGrp="1" noChangeAspect="1"/>
          </p:cNvPicPr>
          <p:nvPr>
            <p:ph sz="half" idx="2"/>
          </p:nvPr>
        </p:nvPicPr>
        <p:blipFill>
          <a:blip r:embed="rId3"/>
          <a:stretch>
            <a:fillRect/>
          </a:stretch>
        </p:blipFill>
        <p:spPr>
          <a:xfrm>
            <a:off x="4343400" y="1371600"/>
            <a:ext cx="4267200" cy="3391822"/>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symmetrical balance.jpg"/>
          <p:cNvPicPr>
            <a:picLocks noChangeAspect="1"/>
          </p:cNvPicPr>
          <p:nvPr/>
        </p:nvPicPr>
        <p:blipFill>
          <a:blip r:embed="rId3"/>
          <a:stretch>
            <a:fillRect/>
          </a:stretch>
        </p:blipFill>
        <p:spPr>
          <a:xfrm>
            <a:off x="5181600" y="2971800"/>
            <a:ext cx="3352800" cy="3048000"/>
          </a:xfrm>
          <a:prstGeom prst="rect">
            <a:avLst/>
          </a:prstGeom>
        </p:spPr>
      </p:pic>
      <p:sp>
        <p:nvSpPr>
          <p:cNvPr id="2" name="Title 1"/>
          <p:cNvSpPr>
            <a:spLocks noGrp="1"/>
          </p:cNvSpPr>
          <p:nvPr>
            <p:ph type="title"/>
          </p:nvPr>
        </p:nvSpPr>
        <p:spPr>
          <a:xfrm>
            <a:off x="457200" y="3581400"/>
            <a:ext cx="8183880" cy="1051560"/>
          </a:xfrm>
        </p:spPr>
        <p:txBody>
          <a:bodyPr/>
          <a:lstStyle/>
          <a:p>
            <a:r>
              <a:rPr lang="en-US" dirty="0" smtClean="0"/>
              <a:t>Principle of Balance</a:t>
            </a:r>
            <a:endParaRPr lang="en-US" dirty="0"/>
          </a:p>
        </p:txBody>
      </p:sp>
      <p:sp>
        <p:nvSpPr>
          <p:cNvPr id="3" name="Content Placeholder 2"/>
          <p:cNvSpPr>
            <a:spLocks noGrp="1"/>
          </p:cNvSpPr>
          <p:nvPr>
            <p:ph sz="half" idx="1"/>
          </p:nvPr>
        </p:nvSpPr>
        <p:spPr/>
        <p:txBody>
          <a:bodyPr>
            <a:normAutofit fontScale="92500"/>
          </a:bodyPr>
          <a:lstStyle/>
          <a:p>
            <a:r>
              <a:rPr lang="en-US" i="1" dirty="0" smtClean="0"/>
              <a:t>Balance</a:t>
            </a:r>
            <a:r>
              <a:rPr lang="en-US" dirty="0" smtClean="0"/>
              <a:t> – is equilibrium though symmetry (mirror images from a center point), asymmetry (optically varying items from a central point to achieve balance), or radial (equilibrium based on the </a:t>
            </a:r>
            <a:r>
              <a:rPr lang="en-US" dirty="0" smtClean="0"/>
              <a:t>circle</a:t>
            </a:r>
            <a:endParaRPr lang="en-US" dirty="0"/>
          </a:p>
        </p:txBody>
      </p:sp>
      <p:pic>
        <p:nvPicPr>
          <p:cNvPr id="5" name="Content Placeholder 4" descr="symmetrical balance room.bmp"/>
          <p:cNvPicPr>
            <a:picLocks noGrp="1" noChangeAspect="1"/>
          </p:cNvPicPr>
          <p:nvPr>
            <p:ph sz="half" idx="2"/>
          </p:nvPr>
        </p:nvPicPr>
        <p:blipFill>
          <a:blip r:embed="rId4"/>
          <a:stretch>
            <a:fillRect/>
          </a:stretch>
        </p:blipFill>
        <p:spPr>
          <a:xfrm>
            <a:off x="4756150" y="457201"/>
            <a:ext cx="2787650" cy="28956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 of Harmony</a:t>
            </a:r>
            <a:endParaRPr lang="en-US" dirty="0"/>
          </a:p>
        </p:txBody>
      </p:sp>
      <p:sp>
        <p:nvSpPr>
          <p:cNvPr id="3" name="Content Placeholder 2"/>
          <p:cNvSpPr>
            <a:spLocks noGrp="1"/>
          </p:cNvSpPr>
          <p:nvPr>
            <p:ph sz="half" idx="1"/>
          </p:nvPr>
        </p:nvSpPr>
        <p:spPr/>
        <p:txBody>
          <a:bodyPr>
            <a:normAutofit fontScale="92500" lnSpcReduction="10000"/>
          </a:bodyPr>
          <a:lstStyle/>
          <a:p>
            <a:r>
              <a:rPr lang="en-US" i="1" dirty="0" smtClean="0"/>
              <a:t>Harmony</a:t>
            </a:r>
            <a:r>
              <a:rPr lang="en-US" dirty="0" smtClean="0"/>
              <a:t> – is creating a feeling of suitability through unifying elements and objects and adding variety for interest and diversity. The objective is to create an agreeable, appealing whole that won’t tire in the long-run. </a:t>
            </a:r>
            <a:endParaRPr lang="en-US" dirty="0"/>
          </a:p>
        </p:txBody>
      </p:sp>
      <p:pic>
        <p:nvPicPr>
          <p:cNvPr id="5" name="Content Placeholder 4" descr="alan-tanksley-red-room_h460.jpg"/>
          <p:cNvPicPr>
            <a:picLocks noGrp="1" noChangeAspect="1"/>
          </p:cNvPicPr>
          <p:nvPr>
            <p:ph sz="half" idx="2"/>
          </p:nvPr>
        </p:nvPicPr>
        <p:blipFill>
          <a:blip r:embed="rId3"/>
          <a:stretch>
            <a:fillRect/>
          </a:stretch>
        </p:blipFill>
        <p:spPr>
          <a:xfrm>
            <a:off x="4343400" y="914400"/>
            <a:ext cx="4114800" cy="41910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Design</a:t>
            </a:r>
            <a:endParaRPr lang="en-US" dirty="0"/>
          </a:p>
        </p:txBody>
      </p:sp>
      <p:sp>
        <p:nvSpPr>
          <p:cNvPr id="3" name="Content Placeholder 2"/>
          <p:cNvSpPr>
            <a:spLocks noGrp="1"/>
          </p:cNvSpPr>
          <p:nvPr>
            <p:ph sz="half" idx="1"/>
          </p:nvPr>
        </p:nvSpPr>
        <p:spPr/>
        <p:txBody>
          <a:bodyPr>
            <a:normAutofit fontScale="85000" lnSpcReduction="10000"/>
          </a:bodyPr>
          <a:lstStyle/>
          <a:p>
            <a:r>
              <a:rPr lang="en-US" b="1" i="1" dirty="0" smtClean="0"/>
              <a:t>Design Elements</a:t>
            </a:r>
            <a:br>
              <a:rPr lang="en-US" b="1" i="1" dirty="0" smtClean="0"/>
            </a:br>
            <a:r>
              <a:rPr lang="en-US" dirty="0" smtClean="0"/>
              <a:t>The elements discussed here are used by artisans of all types — painters, sculptors, photographers, interior designers, etc. They have been discovered and refined over the course of history and are considered elementary and critical to all fine-art. They </a:t>
            </a:r>
            <a:r>
              <a:rPr lang="en-US" dirty="0" smtClean="0"/>
              <a:t>are</a:t>
            </a:r>
            <a:endParaRPr lang="en-US" dirty="0" smtClean="0"/>
          </a:p>
          <a:p>
            <a:endParaRPr lang="en-US" dirty="0"/>
          </a:p>
        </p:txBody>
      </p:sp>
      <p:sp>
        <p:nvSpPr>
          <p:cNvPr id="4" name="Content Placeholder 3"/>
          <p:cNvSpPr>
            <a:spLocks noGrp="1"/>
          </p:cNvSpPr>
          <p:nvPr>
            <p:ph sz="half" idx="2"/>
          </p:nvPr>
        </p:nvSpPr>
        <p:spPr/>
        <p:txBody>
          <a:bodyPr>
            <a:normAutofit fontScale="85000" lnSpcReduction="10000"/>
          </a:bodyPr>
          <a:lstStyle/>
          <a:p>
            <a:pPr>
              <a:buNone/>
            </a:pPr>
            <a:endParaRPr lang="en-US" dirty="0"/>
          </a:p>
          <a:p>
            <a:r>
              <a:rPr lang="en-US" dirty="0" smtClean="0"/>
              <a:t>Space</a:t>
            </a:r>
          </a:p>
          <a:p>
            <a:r>
              <a:rPr lang="en-US" dirty="0" smtClean="0"/>
              <a:t>Shape &amp; Form &amp; Mass</a:t>
            </a:r>
            <a:endParaRPr lang="en-US" dirty="0" smtClean="0"/>
          </a:p>
          <a:p>
            <a:r>
              <a:rPr lang="en-US" dirty="0" smtClean="0"/>
              <a:t>Line</a:t>
            </a:r>
            <a:endParaRPr lang="en-US" dirty="0" smtClean="0"/>
          </a:p>
          <a:p>
            <a:r>
              <a:rPr lang="en-US" dirty="0" smtClean="0"/>
              <a:t>Texture &amp; Pattern</a:t>
            </a:r>
            <a:endParaRPr lang="en-US" dirty="0" smtClean="0"/>
          </a:p>
          <a:p>
            <a:r>
              <a:rPr lang="en-US" dirty="0" smtClean="0"/>
              <a:t>Light</a:t>
            </a:r>
            <a:endParaRPr lang="en-US" dirty="0" smtClean="0"/>
          </a:p>
          <a:p>
            <a:r>
              <a:rPr lang="en-US" dirty="0" smtClean="0"/>
              <a:t>Color</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16912685</TotalTime>
  <Words>1419</Words>
  <Application>Microsoft Office PowerPoint</Application>
  <PresentationFormat>On-screen Show (4:3)</PresentationFormat>
  <Paragraphs>105</Paragraphs>
  <Slides>18</Slides>
  <Notes>11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Aspect</vt:lpstr>
      <vt:lpstr>Principles &amp; Elements of Interior Design</vt:lpstr>
      <vt:lpstr>Principles of Design</vt:lpstr>
      <vt:lpstr>Principle of Scale</vt:lpstr>
      <vt:lpstr>Principle of Proportion</vt:lpstr>
      <vt:lpstr>Principle of Rhythm</vt:lpstr>
      <vt:lpstr>Principle of Emphasis</vt:lpstr>
      <vt:lpstr>Principle of Balance</vt:lpstr>
      <vt:lpstr>Principle of Harmony</vt:lpstr>
      <vt:lpstr>Elements of Design</vt:lpstr>
      <vt:lpstr>Element of Space</vt:lpstr>
      <vt:lpstr>Element of Shape &amp; Form</vt:lpstr>
      <vt:lpstr>Element of Mass</vt:lpstr>
      <vt:lpstr>Element of Line</vt:lpstr>
      <vt:lpstr>Element of Texture</vt:lpstr>
      <vt:lpstr>Element of Color</vt:lpstr>
      <vt:lpstr>Element of Pattern</vt:lpstr>
      <vt:lpstr>Element of Light</vt:lpstr>
      <vt:lpstr>Finishing</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&amp; Elements of Interior Design</dc:title>
  <dc:creator>Wendy Yegge</dc:creator>
  <cp:lastModifiedBy>Wendy Yegge</cp:lastModifiedBy>
  <cp:revision>7</cp:revision>
  <dcterms:created xsi:type="dcterms:W3CDTF">1980-01-12T23:24:12Z</dcterms:created>
  <dcterms:modified xsi:type="dcterms:W3CDTF">2012-03-09T21:31:13Z</dcterms:modified>
</cp:coreProperties>
</file>