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67" r:id="rId3"/>
    <p:sldId id="268" r:id="rId4"/>
    <p:sldId id="270" r:id="rId5"/>
    <p:sldId id="257" r:id="rId6"/>
    <p:sldId id="272" r:id="rId7"/>
    <p:sldId id="273" r:id="rId8"/>
    <p:sldId id="274" r:id="rId9"/>
    <p:sldId id="269" r:id="rId10"/>
    <p:sldId id="258" r:id="rId11"/>
    <p:sldId id="263" r:id="rId12"/>
    <p:sldId id="262" r:id="rId13"/>
    <p:sldId id="264" r:id="rId14"/>
    <p:sldId id="265" r:id="rId15"/>
    <p:sldId id="260" r:id="rId16"/>
    <p:sldId id="261" r:id="rId17"/>
    <p:sldId id="259" r:id="rId18"/>
    <p:sldId id="266" r:id="rId19"/>
    <p:sldId id="275" r:id="rId20"/>
    <p:sldId id="27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1" d="100"/>
          <a:sy n="131" d="100"/>
        </p:scale>
        <p:origin x="-80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May 5, 2014</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May 5,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May 5,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May 5,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May 5,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May 5,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May 5, 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May 5, 2014</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May 5, 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May 5, 2014</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May 5, 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May 5, 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patricia510@gmail.com" TargetMode="External"/><Relationship Id="rId3" Type="http://schemas.openxmlformats.org/officeDocument/2006/relationships/hyperlink" Target="mailto:jp9@jps.ne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District System of Support </a:t>
            </a:r>
            <a:endParaRPr lang="en-US" dirty="0"/>
          </a:p>
        </p:txBody>
      </p:sp>
      <p:sp>
        <p:nvSpPr>
          <p:cNvPr id="3" name="Subtitle 2"/>
          <p:cNvSpPr>
            <a:spLocks noGrp="1"/>
          </p:cNvSpPr>
          <p:nvPr>
            <p:ph type="subTitle" idx="1"/>
          </p:nvPr>
        </p:nvSpPr>
        <p:spPr/>
        <p:txBody>
          <a:bodyPr/>
          <a:lstStyle/>
          <a:p>
            <a:r>
              <a:rPr lang="en-US" dirty="0" smtClean="0"/>
              <a:t>A systems approach to supporting effective master scheduling</a:t>
            </a:r>
            <a:endParaRPr lang="en-US" dirty="0"/>
          </a:p>
        </p:txBody>
      </p:sp>
    </p:spTree>
    <p:extLst>
      <p:ext uri="{BB962C8B-B14F-4D97-AF65-F5344CB8AC3E}">
        <p14:creationId xmlns:p14="http://schemas.microsoft.com/office/powerpoint/2010/main" val="160193875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8209"/>
            <a:ext cx="7024744" cy="1001755"/>
          </a:xfrm>
        </p:spPr>
        <p:txBody>
          <a:bodyPr>
            <a:normAutofit/>
          </a:bodyPr>
          <a:lstStyle/>
          <a:p>
            <a:pPr algn="ctr"/>
            <a:r>
              <a:rPr lang="en-US" dirty="0" smtClean="0"/>
              <a:t>An Effective District System</a:t>
            </a:r>
            <a:endParaRPr lang="en-US" dirty="0"/>
          </a:p>
        </p:txBody>
      </p:sp>
      <p:sp>
        <p:nvSpPr>
          <p:cNvPr id="3" name="Content Placeholder 2"/>
          <p:cNvSpPr>
            <a:spLocks noGrp="1"/>
          </p:cNvSpPr>
          <p:nvPr>
            <p:ph idx="1"/>
          </p:nvPr>
        </p:nvSpPr>
        <p:spPr>
          <a:xfrm>
            <a:off x="1043492" y="1931958"/>
            <a:ext cx="6777317" cy="3900672"/>
          </a:xfrm>
        </p:spPr>
        <p:txBody>
          <a:bodyPr>
            <a:noAutofit/>
          </a:bodyPr>
          <a:lstStyle/>
          <a:p>
            <a:r>
              <a:rPr lang="en-US" sz="2800" dirty="0" smtClean="0">
                <a:latin typeface="Calibri"/>
                <a:cs typeface="Calibri"/>
              </a:rPr>
              <a:t>Acknowledges the District’s role in supporting and creating capacity for effective Master Scheduling </a:t>
            </a:r>
          </a:p>
          <a:p>
            <a:pPr marL="68580" indent="0">
              <a:buNone/>
            </a:pPr>
            <a:endParaRPr lang="en-US" sz="1200" dirty="0" smtClean="0">
              <a:latin typeface="Calibri"/>
              <a:cs typeface="Calibri"/>
            </a:endParaRPr>
          </a:p>
          <a:p>
            <a:pPr marL="68580" indent="0">
              <a:buNone/>
            </a:pPr>
            <a:endParaRPr lang="en-US" sz="600" dirty="0" smtClean="0">
              <a:latin typeface="Calibri"/>
              <a:cs typeface="Calibri"/>
            </a:endParaRPr>
          </a:p>
          <a:p>
            <a:r>
              <a:rPr lang="en-US" sz="2800" dirty="0" smtClean="0">
                <a:latin typeface="Calibri"/>
                <a:cs typeface="Calibri"/>
              </a:rPr>
              <a:t>Considers the interrelationships, interdependencies, and competencies among the components and levels of the system</a:t>
            </a:r>
          </a:p>
        </p:txBody>
      </p:sp>
    </p:spTree>
    <p:extLst>
      <p:ext uri="{BB962C8B-B14F-4D97-AF65-F5344CB8AC3E}">
        <p14:creationId xmlns:p14="http://schemas.microsoft.com/office/powerpoint/2010/main" val="166087505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26098"/>
            <a:ext cx="7024744" cy="626096"/>
          </a:xfrm>
        </p:spPr>
        <p:txBody>
          <a:bodyPr>
            <a:normAutofit fontScale="90000"/>
          </a:bodyPr>
          <a:lstStyle/>
          <a:p>
            <a:pPr algn="ctr"/>
            <a:r>
              <a:rPr lang="en-US" dirty="0" smtClean="0"/>
              <a:t>A systemic approach </a:t>
            </a:r>
            <a:endParaRPr lang="en-US" dirty="0"/>
          </a:p>
        </p:txBody>
      </p:sp>
      <p:sp>
        <p:nvSpPr>
          <p:cNvPr id="3" name="Content Placeholder 2"/>
          <p:cNvSpPr>
            <a:spLocks noGrp="1"/>
          </p:cNvSpPr>
          <p:nvPr>
            <p:ph idx="1"/>
          </p:nvPr>
        </p:nvSpPr>
        <p:spPr>
          <a:xfrm>
            <a:off x="1043492" y="1448968"/>
            <a:ext cx="6777317" cy="4383661"/>
          </a:xfrm>
        </p:spPr>
        <p:txBody>
          <a:bodyPr>
            <a:normAutofit lnSpcReduction="10000"/>
          </a:bodyPr>
          <a:lstStyle/>
          <a:p>
            <a:pPr lvl="1"/>
            <a:r>
              <a:rPr lang="en-US" sz="2800" dirty="0">
                <a:latin typeface="Calibri"/>
                <a:cs typeface="Calibri"/>
              </a:rPr>
              <a:t>Recognizes that a desired change in one part of a system </a:t>
            </a:r>
            <a:r>
              <a:rPr lang="en-US" sz="2800" dirty="0" smtClean="0">
                <a:latin typeface="Calibri"/>
                <a:cs typeface="Calibri"/>
              </a:rPr>
              <a:t>is accompanied </a:t>
            </a:r>
            <a:r>
              <a:rPr lang="en-US" sz="2800" dirty="0">
                <a:latin typeface="Calibri"/>
                <a:cs typeface="Calibri"/>
              </a:rPr>
              <a:t>by </a:t>
            </a:r>
            <a:r>
              <a:rPr lang="en-US" sz="2800" dirty="0" smtClean="0">
                <a:latin typeface="Calibri"/>
                <a:cs typeface="Calibri"/>
              </a:rPr>
              <a:t>changes in other components and levels that are necessary to support the desired change. </a:t>
            </a:r>
          </a:p>
          <a:p>
            <a:pPr marL="365760" lvl="1" indent="0">
              <a:buNone/>
            </a:pPr>
            <a:endParaRPr lang="en-US" sz="1100" dirty="0" smtClean="0">
              <a:latin typeface="Calibri"/>
              <a:cs typeface="Calibri"/>
            </a:endParaRPr>
          </a:p>
          <a:p>
            <a:pPr lvl="1"/>
            <a:r>
              <a:rPr lang="en-US" sz="2800" dirty="0" smtClean="0">
                <a:latin typeface="Calibri"/>
                <a:cs typeface="Calibri"/>
              </a:rPr>
              <a:t>Recognizes interrelationships, interdependencies, and competencies between the District’s educational system and the larger community, including parents/families. </a:t>
            </a:r>
          </a:p>
          <a:p>
            <a:pPr lvl="1"/>
            <a:endParaRPr lang="en-US" sz="3000" dirty="0" smtClean="0">
              <a:latin typeface="Calibri"/>
              <a:cs typeface="Calibri"/>
            </a:endParaRPr>
          </a:p>
          <a:p>
            <a:pPr marL="68580" indent="0">
              <a:buNone/>
            </a:pPr>
            <a:endParaRPr lang="en-US" dirty="0"/>
          </a:p>
        </p:txBody>
      </p:sp>
    </p:spTree>
    <p:extLst>
      <p:ext uri="{BB962C8B-B14F-4D97-AF65-F5344CB8AC3E}">
        <p14:creationId xmlns:p14="http://schemas.microsoft.com/office/powerpoint/2010/main" val="175900921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26098"/>
            <a:ext cx="7024744" cy="787094"/>
          </a:xfrm>
        </p:spPr>
        <p:txBody>
          <a:bodyPr>
            <a:normAutofit/>
          </a:bodyPr>
          <a:lstStyle/>
          <a:p>
            <a:pPr algn="ctr"/>
            <a:r>
              <a:rPr lang="en-US" dirty="0" smtClean="0"/>
              <a:t>The District’s Role </a:t>
            </a:r>
            <a:endParaRPr lang="en-US" dirty="0"/>
          </a:p>
        </p:txBody>
      </p:sp>
      <p:sp>
        <p:nvSpPr>
          <p:cNvPr id="3" name="Content Placeholder 2"/>
          <p:cNvSpPr>
            <a:spLocks noGrp="1"/>
          </p:cNvSpPr>
          <p:nvPr>
            <p:ph idx="1"/>
          </p:nvPr>
        </p:nvSpPr>
        <p:spPr>
          <a:xfrm>
            <a:off x="1043492" y="1556300"/>
            <a:ext cx="6777317" cy="4276330"/>
          </a:xfrm>
        </p:spPr>
        <p:txBody>
          <a:bodyPr>
            <a:normAutofit fontScale="92500" lnSpcReduction="10000"/>
          </a:bodyPr>
          <a:lstStyle/>
          <a:p>
            <a:pPr>
              <a:buFontTx/>
              <a:buChar char="•"/>
            </a:pPr>
            <a:r>
              <a:rPr lang="en-US" sz="2800" dirty="0" smtClean="0">
                <a:latin typeface="Calibri"/>
                <a:cs typeface="Calibri"/>
              </a:rPr>
              <a:t>Districts are best positioned to align the master schedule development process with other key reforms such as implementation of the Common Core, human-capital and capacity building strategies, acceleration and intervention supports for students, performance and accountability standards, postsecondary partnerships, and internal and external relationships.</a:t>
            </a:r>
          </a:p>
          <a:p>
            <a:pPr marL="68580" indent="0">
              <a:buNone/>
            </a:pPr>
            <a:endParaRPr lang="en-US" sz="1100" dirty="0" smtClean="0">
              <a:latin typeface="Calibri"/>
              <a:cs typeface="Calibri"/>
            </a:endParaRPr>
          </a:p>
          <a:p>
            <a:pPr>
              <a:buFontTx/>
              <a:buChar char="•"/>
            </a:pPr>
            <a:r>
              <a:rPr lang="en-US" sz="2800" dirty="0" smtClean="0">
                <a:latin typeface="Calibri"/>
                <a:cs typeface="Calibri"/>
              </a:rPr>
              <a:t>Districts are best positioned to design for scalability and long term sustainability. </a:t>
            </a:r>
          </a:p>
          <a:p>
            <a:pPr>
              <a:buFontTx/>
              <a:buChar char="•"/>
            </a:pPr>
            <a:endParaRPr lang="en-US" sz="2800" dirty="0" smtClean="0">
              <a:latin typeface="Calibri"/>
              <a:cs typeface="Calibri"/>
            </a:endParaRPr>
          </a:p>
          <a:p>
            <a:pPr>
              <a:buFontTx/>
              <a:buChar char="•"/>
            </a:pPr>
            <a:endParaRPr lang="en-US" sz="2800" dirty="0">
              <a:latin typeface="Calibri"/>
              <a:cs typeface="Calibri"/>
            </a:endParaRPr>
          </a:p>
        </p:txBody>
      </p:sp>
    </p:spTree>
    <p:extLst>
      <p:ext uri="{BB962C8B-B14F-4D97-AF65-F5344CB8AC3E}">
        <p14:creationId xmlns:p14="http://schemas.microsoft.com/office/powerpoint/2010/main" val="243683209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590320"/>
            <a:ext cx="7024744" cy="894425"/>
          </a:xfrm>
        </p:spPr>
        <p:txBody>
          <a:bodyPr>
            <a:normAutofit fontScale="90000"/>
          </a:bodyPr>
          <a:lstStyle/>
          <a:p>
            <a:pPr algn="ctr"/>
            <a:r>
              <a:rPr lang="en-US" sz="3200" dirty="0" smtClean="0"/>
              <a:t>A Systemic Approach with a Linked Learning Lens </a:t>
            </a:r>
            <a:endParaRPr lang="en-US" sz="3200" dirty="0"/>
          </a:p>
        </p:txBody>
      </p:sp>
      <p:sp>
        <p:nvSpPr>
          <p:cNvPr id="3" name="Content Placeholder 2"/>
          <p:cNvSpPr>
            <a:spLocks noGrp="1"/>
          </p:cNvSpPr>
          <p:nvPr>
            <p:ph idx="1"/>
          </p:nvPr>
        </p:nvSpPr>
        <p:spPr>
          <a:xfrm>
            <a:off x="1043492" y="1753072"/>
            <a:ext cx="6777317" cy="4079557"/>
          </a:xfrm>
        </p:spPr>
        <p:txBody>
          <a:bodyPr>
            <a:normAutofit fontScale="92500" lnSpcReduction="10000"/>
          </a:bodyPr>
          <a:lstStyle/>
          <a:p>
            <a:pPr marL="68580" indent="0">
              <a:buNone/>
            </a:pPr>
            <a:r>
              <a:rPr lang="en-US" sz="2800" dirty="0" smtClean="0">
                <a:latin typeface="Calibri"/>
                <a:cs typeface="Calibri"/>
              </a:rPr>
              <a:t>A clear focus on the importance of effective master schedules in creating the necessary conditions for quality teaching and learning and supporting all students to graduate college and career ready</a:t>
            </a:r>
          </a:p>
          <a:p>
            <a:pPr marL="68580" indent="0">
              <a:buNone/>
            </a:pPr>
            <a:endParaRPr lang="en-US" sz="1200" dirty="0" smtClean="0">
              <a:latin typeface="Calibri"/>
              <a:cs typeface="Calibri"/>
            </a:endParaRPr>
          </a:p>
          <a:p>
            <a:pPr marL="68580" indent="0">
              <a:buNone/>
            </a:pPr>
            <a:endParaRPr lang="en-US" dirty="0" smtClean="0">
              <a:latin typeface="Calibri"/>
              <a:cs typeface="Calibri"/>
            </a:endParaRPr>
          </a:p>
          <a:p>
            <a:pPr marL="68580" indent="0">
              <a:buNone/>
            </a:pPr>
            <a:r>
              <a:rPr lang="en-US" sz="2800" dirty="0" smtClean="0">
                <a:latin typeface="Calibri"/>
                <a:cs typeface="Calibri"/>
              </a:rPr>
              <a:t>Commitment to Linked Learning pathways/ college and career academies as the model for high school redesign and to schedules that support interdisciplinary learning communities.  </a:t>
            </a:r>
            <a:endParaRPr lang="en-US" sz="2800" dirty="0">
              <a:latin typeface="Calibri"/>
              <a:cs typeface="Calibri"/>
            </a:endParaRPr>
          </a:p>
        </p:txBody>
      </p:sp>
    </p:spTree>
    <p:extLst>
      <p:ext uri="{BB962C8B-B14F-4D97-AF65-F5344CB8AC3E}">
        <p14:creationId xmlns:p14="http://schemas.microsoft.com/office/powerpoint/2010/main" val="416417272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536656"/>
            <a:ext cx="7024744" cy="733427"/>
          </a:xfrm>
        </p:spPr>
        <p:txBody>
          <a:bodyPr>
            <a:normAutofit/>
          </a:bodyPr>
          <a:lstStyle/>
          <a:p>
            <a:pPr algn="ctr"/>
            <a:r>
              <a:rPr lang="en-US" sz="3600" dirty="0" smtClean="0"/>
              <a:t>A systemic approach</a:t>
            </a:r>
            <a:endParaRPr lang="en-US" sz="3600" dirty="0"/>
          </a:p>
        </p:txBody>
      </p:sp>
      <p:sp>
        <p:nvSpPr>
          <p:cNvPr id="3" name="Content Placeholder 2"/>
          <p:cNvSpPr>
            <a:spLocks noGrp="1"/>
          </p:cNvSpPr>
          <p:nvPr>
            <p:ph idx="1"/>
          </p:nvPr>
        </p:nvSpPr>
        <p:spPr>
          <a:xfrm>
            <a:off x="1043492" y="1556300"/>
            <a:ext cx="6777317" cy="4276330"/>
          </a:xfrm>
        </p:spPr>
        <p:txBody>
          <a:bodyPr>
            <a:normAutofit/>
          </a:bodyPr>
          <a:lstStyle/>
          <a:p>
            <a:r>
              <a:rPr lang="en-US" dirty="0" smtClean="0">
                <a:latin typeface="Calibri"/>
                <a:cs typeface="Calibri"/>
              </a:rPr>
              <a:t>Requires balance and clarity on division of labor between the district and school sites. </a:t>
            </a:r>
          </a:p>
          <a:p>
            <a:pPr marL="68580" indent="0">
              <a:buNone/>
            </a:pPr>
            <a:endParaRPr lang="en-US" sz="1200" dirty="0" smtClean="0">
              <a:latin typeface="Calibri"/>
              <a:cs typeface="Calibri"/>
            </a:endParaRPr>
          </a:p>
          <a:p>
            <a:r>
              <a:rPr lang="en-US" dirty="0" smtClean="0">
                <a:latin typeface="Calibri"/>
                <a:cs typeface="Calibri"/>
              </a:rPr>
              <a:t>Requires rethinking structures, policies, and practices </a:t>
            </a:r>
          </a:p>
          <a:p>
            <a:pPr marL="68580" indent="0">
              <a:buNone/>
            </a:pPr>
            <a:endParaRPr lang="en-US" sz="1200" dirty="0" smtClean="0">
              <a:latin typeface="Calibri"/>
              <a:cs typeface="Calibri"/>
            </a:endParaRPr>
          </a:p>
          <a:p>
            <a:r>
              <a:rPr lang="en-US" dirty="0" smtClean="0">
                <a:latin typeface="Calibri"/>
                <a:cs typeface="Calibri"/>
              </a:rPr>
              <a:t>Creates coherence by identifying system-wide goals &amp; outcomes; developing a framework/roadmap for the scheduling process;  clarifying any non-</a:t>
            </a:r>
            <a:r>
              <a:rPr lang="en-US" dirty="0" err="1" smtClean="0">
                <a:latin typeface="Calibri"/>
                <a:cs typeface="Calibri"/>
              </a:rPr>
              <a:t>negotiables</a:t>
            </a:r>
            <a:r>
              <a:rPr lang="en-US" dirty="0" smtClean="0">
                <a:latin typeface="Calibri"/>
                <a:cs typeface="Calibri"/>
              </a:rPr>
              <a:t>; and encouraging creative use of resources.  </a:t>
            </a:r>
            <a:endParaRPr lang="en-US" dirty="0">
              <a:latin typeface="Calibri"/>
              <a:cs typeface="Calibri"/>
            </a:endParaRPr>
          </a:p>
        </p:txBody>
      </p:sp>
    </p:spTree>
    <p:extLst>
      <p:ext uri="{BB962C8B-B14F-4D97-AF65-F5344CB8AC3E}">
        <p14:creationId xmlns:p14="http://schemas.microsoft.com/office/powerpoint/2010/main" val="93188383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2" y="769206"/>
            <a:ext cx="7024742" cy="858648"/>
          </a:xfrm>
        </p:spPr>
        <p:txBody>
          <a:bodyPr>
            <a:normAutofit/>
          </a:bodyPr>
          <a:lstStyle/>
          <a:p>
            <a:pPr algn="ctr"/>
            <a:r>
              <a:rPr lang="en-US" sz="3600" dirty="0" smtClean="0"/>
              <a:t>A systemic approach</a:t>
            </a:r>
            <a:endParaRPr lang="en-US" sz="3600" dirty="0"/>
          </a:p>
        </p:txBody>
      </p:sp>
      <p:sp>
        <p:nvSpPr>
          <p:cNvPr id="3" name="Content Placeholder 2"/>
          <p:cNvSpPr>
            <a:spLocks noGrp="1"/>
          </p:cNvSpPr>
          <p:nvPr>
            <p:ph idx="1"/>
          </p:nvPr>
        </p:nvSpPr>
        <p:spPr>
          <a:xfrm>
            <a:off x="1043492" y="1806738"/>
            <a:ext cx="6777317" cy="4025891"/>
          </a:xfrm>
        </p:spPr>
        <p:txBody>
          <a:bodyPr>
            <a:normAutofit fontScale="92500"/>
          </a:bodyPr>
          <a:lstStyle/>
          <a:p>
            <a:r>
              <a:rPr lang="en-US" sz="3000" dirty="0">
                <a:latin typeface="Calibri"/>
                <a:cs typeface="Calibri"/>
              </a:rPr>
              <a:t>Aligns work throughout the system </a:t>
            </a:r>
            <a:endParaRPr lang="en-US" sz="3000" dirty="0" smtClean="0">
              <a:latin typeface="Calibri"/>
              <a:cs typeface="Calibri"/>
            </a:endParaRPr>
          </a:p>
          <a:p>
            <a:r>
              <a:rPr lang="en-US" sz="3000" dirty="0" smtClean="0">
                <a:latin typeface="Calibri"/>
                <a:cs typeface="Calibri"/>
              </a:rPr>
              <a:t>Promotes collaboration, continuous learning, trust, and transparency  </a:t>
            </a:r>
          </a:p>
          <a:p>
            <a:r>
              <a:rPr lang="en-US" sz="3000" dirty="0" smtClean="0">
                <a:latin typeface="Calibri"/>
                <a:cs typeface="Calibri"/>
              </a:rPr>
              <a:t>Includes commitment to collection, analysis, and use of data in a continuous improvement process</a:t>
            </a:r>
          </a:p>
          <a:p>
            <a:r>
              <a:rPr lang="en-US" sz="3000" dirty="0" smtClean="0">
                <a:latin typeface="Calibri"/>
                <a:cs typeface="Calibri"/>
              </a:rPr>
              <a:t>Includes a shared sense of ownership and responsibility at all levels in the system </a:t>
            </a:r>
            <a:endParaRPr lang="en-US" sz="3000" dirty="0">
              <a:latin typeface="Calibri"/>
              <a:cs typeface="Calibri"/>
            </a:endParaRPr>
          </a:p>
          <a:p>
            <a:endParaRPr lang="en-US" dirty="0"/>
          </a:p>
        </p:txBody>
      </p:sp>
    </p:spTree>
    <p:extLst>
      <p:ext uri="{BB962C8B-B14F-4D97-AF65-F5344CB8AC3E}">
        <p14:creationId xmlns:p14="http://schemas.microsoft.com/office/powerpoint/2010/main" val="284254713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590320"/>
            <a:ext cx="7024744" cy="876536"/>
          </a:xfrm>
        </p:spPr>
        <p:txBody>
          <a:bodyPr>
            <a:normAutofit fontScale="90000"/>
          </a:bodyPr>
          <a:lstStyle/>
          <a:p>
            <a:pPr algn="ctr"/>
            <a:r>
              <a:rPr lang="en-US" dirty="0" smtClean="0"/>
              <a:t>Working systemically involves</a:t>
            </a:r>
            <a:endParaRPr lang="en-US" dirty="0"/>
          </a:p>
        </p:txBody>
      </p:sp>
      <p:sp>
        <p:nvSpPr>
          <p:cNvPr id="3" name="Content Placeholder 2"/>
          <p:cNvSpPr>
            <a:spLocks noGrp="1"/>
          </p:cNvSpPr>
          <p:nvPr>
            <p:ph idx="1"/>
          </p:nvPr>
        </p:nvSpPr>
        <p:spPr>
          <a:xfrm>
            <a:off x="1043492" y="1753072"/>
            <a:ext cx="6777317" cy="4079557"/>
          </a:xfrm>
        </p:spPr>
        <p:txBody>
          <a:bodyPr/>
          <a:lstStyle/>
          <a:p>
            <a:r>
              <a:rPr lang="en-US" sz="2800" dirty="0" smtClean="0">
                <a:latin typeface="Calibri"/>
                <a:cs typeface="Calibri"/>
              </a:rPr>
              <a:t>Scanning the System</a:t>
            </a:r>
          </a:p>
          <a:p>
            <a:pPr marL="68580" indent="0">
              <a:buNone/>
            </a:pPr>
            <a:endParaRPr lang="en-US" sz="500" dirty="0" smtClean="0">
              <a:latin typeface="Calibri"/>
              <a:cs typeface="Calibri"/>
            </a:endParaRPr>
          </a:p>
          <a:p>
            <a:r>
              <a:rPr lang="en-US" sz="2800" dirty="0" smtClean="0">
                <a:latin typeface="Calibri"/>
                <a:cs typeface="Calibri"/>
              </a:rPr>
              <a:t>Analyzing the System (collect &amp; organize data, gap analysis)</a:t>
            </a:r>
          </a:p>
          <a:p>
            <a:pPr marL="68580" indent="0">
              <a:buNone/>
            </a:pPr>
            <a:endParaRPr lang="en-US" sz="500" dirty="0" smtClean="0">
              <a:latin typeface="Calibri"/>
              <a:cs typeface="Calibri"/>
            </a:endParaRPr>
          </a:p>
          <a:p>
            <a:r>
              <a:rPr lang="en-US" sz="2800" dirty="0" smtClean="0">
                <a:latin typeface="Calibri"/>
                <a:cs typeface="Calibri"/>
              </a:rPr>
              <a:t>Planning Action</a:t>
            </a:r>
          </a:p>
          <a:p>
            <a:pPr marL="68580" indent="0">
              <a:buNone/>
            </a:pPr>
            <a:endParaRPr lang="en-US" sz="500" dirty="0" smtClean="0">
              <a:latin typeface="Calibri"/>
              <a:cs typeface="Calibri"/>
            </a:endParaRPr>
          </a:p>
          <a:p>
            <a:r>
              <a:rPr lang="en-US" sz="2800" dirty="0" smtClean="0">
                <a:latin typeface="Calibri"/>
                <a:cs typeface="Calibri"/>
              </a:rPr>
              <a:t>Taking Action and Monitoring Progress</a:t>
            </a:r>
          </a:p>
          <a:p>
            <a:pPr marL="68580" indent="0">
              <a:buNone/>
            </a:pPr>
            <a:endParaRPr lang="en-US" sz="500" dirty="0" smtClean="0">
              <a:latin typeface="Calibri"/>
              <a:cs typeface="Calibri"/>
            </a:endParaRPr>
          </a:p>
          <a:p>
            <a:r>
              <a:rPr lang="en-US" sz="2800" dirty="0" smtClean="0">
                <a:latin typeface="Calibri"/>
                <a:cs typeface="Calibri"/>
              </a:rPr>
              <a:t>Assessing and Reflecting on Outcomes </a:t>
            </a:r>
          </a:p>
          <a:p>
            <a:endParaRPr lang="en-US" dirty="0"/>
          </a:p>
        </p:txBody>
      </p:sp>
    </p:spTree>
    <p:extLst>
      <p:ext uri="{BB962C8B-B14F-4D97-AF65-F5344CB8AC3E}">
        <p14:creationId xmlns:p14="http://schemas.microsoft.com/office/powerpoint/2010/main" val="47952082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33428"/>
            <a:ext cx="7024744" cy="1019644"/>
          </a:xfrm>
        </p:spPr>
        <p:txBody>
          <a:bodyPr>
            <a:normAutofit fontScale="90000"/>
          </a:bodyPr>
          <a:lstStyle/>
          <a:p>
            <a:pPr algn="ctr"/>
            <a:r>
              <a:rPr lang="en-US" dirty="0" smtClean="0"/>
              <a:t>A Systemic Approach in the Master Schedule Context </a:t>
            </a:r>
            <a:endParaRPr lang="en-US" dirty="0"/>
          </a:p>
        </p:txBody>
      </p:sp>
      <p:sp>
        <p:nvSpPr>
          <p:cNvPr id="3" name="Content Placeholder 2"/>
          <p:cNvSpPr>
            <a:spLocks noGrp="1"/>
          </p:cNvSpPr>
          <p:nvPr>
            <p:ph idx="1"/>
          </p:nvPr>
        </p:nvSpPr>
        <p:spPr>
          <a:xfrm>
            <a:off x="1043492" y="1896180"/>
            <a:ext cx="6777317" cy="3936449"/>
          </a:xfrm>
        </p:spPr>
        <p:txBody>
          <a:bodyPr>
            <a:normAutofit/>
          </a:bodyPr>
          <a:lstStyle/>
          <a:p>
            <a:pPr marL="68580" indent="0">
              <a:buNone/>
            </a:pPr>
            <a:r>
              <a:rPr lang="en-US" i="1" dirty="0" smtClean="0">
                <a:latin typeface="Calibri"/>
                <a:cs typeface="Calibri"/>
              </a:rPr>
              <a:t>A few examples</a:t>
            </a:r>
          </a:p>
          <a:p>
            <a:pPr marL="68580" indent="0">
              <a:buNone/>
            </a:pPr>
            <a:endParaRPr lang="en-US" sz="600" dirty="0" smtClean="0">
              <a:latin typeface="Calibri"/>
              <a:cs typeface="Calibri"/>
            </a:endParaRPr>
          </a:p>
          <a:p>
            <a:pPr>
              <a:buFont typeface="Arial"/>
              <a:buChar char="•"/>
            </a:pPr>
            <a:r>
              <a:rPr lang="en-US" dirty="0" smtClean="0">
                <a:latin typeface="Calibri"/>
                <a:cs typeface="Calibri"/>
              </a:rPr>
              <a:t>Developing District-wide Master Schedule Framework with Guiding Principles and a Master Schedule Timeline </a:t>
            </a:r>
          </a:p>
          <a:p>
            <a:pPr marL="68580" indent="0">
              <a:buNone/>
            </a:pPr>
            <a:endParaRPr lang="en-US" sz="1000" dirty="0" smtClean="0">
              <a:latin typeface="Calibri"/>
              <a:cs typeface="Calibri"/>
            </a:endParaRPr>
          </a:p>
          <a:p>
            <a:pPr>
              <a:buFont typeface="Arial"/>
              <a:buChar char="•"/>
            </a:pPr>
            <a:r>
              <a:rPr lang="en-US" dirty="0" smtClean="0">
                <a:latin typeface="Calibri"/>
                <a:cs typeface="Calibri"/>
              </a:rPr>
              <a:t>Developing a platform, “flexible” guidelines, templates, and supporting materials for site-specific Master Schedule Notebooks with expectations of “stage- specific deliverables”</a:t>
            </a:r>
          </a:p>
        </p:txBody>
      </p:sp>
    </p:spTree>
    <p:extLst>
      <p:ext uri="{BB962C8B-B14F-4D97-AF65-F5344CB8AC3E}">
        <p14:creationId xmlns:p14="http://schemas.microsoft.com/office/powerpoint/2010/main" val="54083970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Systemic Approach in the Master Schedule Context </a:t>
            </a:r>
            <a:endParaRPr lang="en-US" dirty="0"/>
          </a:p>
        </p:txBody>
      </p:sp>
      <p:sp>
        <p:nvSpPr>
          <p:cNvPr id="3" name="Content Placeholder 2"/>
          <p:cNvSpPr>
            <a:spLocks noGrp="1"/>
          </p:cNvSpPr>
          <p:nvPr>
            <p:ph idx="1"/>
          </p:nvPr>
        </p:nvSpPr>
        <p:spPr/>
        <p:txBody>
          <a:bodyPr/>
          <a:lstStyle/>
          <a:p>
            <a:r>
              <a:rPr lang="en-US" dirty="0">
                <a:latin typeface="Calibri"/>
                <a:cs typeface="Calibri"/>
              </a:rPr>
              <a:t>Providing training, mentoring, coaching, and other technical assistance </a:t>
            </a:r>
            <a:endParaRPr lang="en-US" i="1" dirty="0">
              <a:latin typeface="Calibri"/>
              <a:cs typeface="Calibri"/>
            </a:endParaRPr>
          </a:p>
          <a:p>
            <a:pPr lvl="2"/>
            <a:endParaRPr lang="en-US" i="1" dirty="0">
              <a:latin typeface="Calibri"/>
              <a:cs typeface="Calibri"/>
            </a:endParaRPr>
          </a:p>
          <a:p>
            <a:pPr lvl="2"/>
            <a:r>
              <a:rPr lang="en-US" sz="2400" i="1" dirty="0">
                <a:latin typeface="Calibri"/>
                <a:cs typeface="Calibri"/>
              </a:rPr>
              <a:t>B</a:t>
            </a:r>
            <a:r>
              <a:rPr lang="en-US" sz="2400" i="1" dirty="0" smtClean="0">
                <a:latin typeface="Calibri"/>
                <a:cs typeface="Calibri"/>
              </a:rPr>
              <a:t>uilding </a:t>
            </a:r>
            <a:r>
              <a:rPr lang="en-US" sz="2400" i="1" dirty="0">
                <a:latin typeface="Calibri"/>
                <a:cs typeface="Calibri"/>
              </a:rPr>
              <a:t>the master schedule knowledge and skills of those responsible at the school sites; </a:t>
            </a:r>
            <a:endParaRPr lang="en-US" sz="2400" i="1" dirty="0" smtClean="0">
              <a:latin typeface="Calibri"/>
              <a:cs typeface="Calibri"/>
            </a:endParaRPr>
          </a:p>
          <a:p>
            <a:pPr lvl="2"/>
            <a:r>
              <a:rPr lang="en-US" sz="2400" i="1" dirty="0">
                <a:latin typeface="Calibri"/>
                <a:cs typeface="Calibri"/>
              </a:rPr>
              <a:t>B</a:t>
            </a:r>
            <a:r>
              <a:rPr lang="en-US" sz="2400" i="1" dirty="0" smtClean="0">
                <a:latin typeface="Calibri"/>
                <a:cs typeface="Calibri"/>
              </a:rPr>
              <a:t>uilding </a:t>
            </a:r>
            <a:r>
              <a:rPr lang="en-US" sz="2400" i="1" dirty="0">
                <a:latin typeface="Calibri"/>
                <a:cs typeface="Calibri"/>
              </a:rPr>
              <a:t>a community of practice around master </a:t>
            </a:r>
            <a:r>
              <a:rPr lang="en-US" sz="2400" i="1" dirty="0" smtClean="0">
                <a:latin typeface="Calibri"/>
                <a:cs typeface="Calibri"/>
              </a:rPr>
              <a:t>scheduling  </a:t>
            </a:r>
          </a:p>
          <a:p>
            <a:pPr marL="685800" lvl="2" indent="0">
              <a:buNone/>
            </a:pPr>
            <a:endParaRPr lang="en-US" sz="2400" i="1" dirty="0" smtClean="0">
              <a:latin typeface="Calibri"/>
              <a:cs typeface="Calibri"/>
            </a:endParaRPr>
          </a:p>
          <a:p>
            <a:pPr marL="68580" indent="0">
              <a:buNone/>
            </a:pPr>
            <a:endParaRPr lang="en-US" i="1" dirty="0">
              <a:latin typeface="Calibri"/>
              <a:cs typeface="Calibri"/>
            </a:endParaRPr>
          </a:p>
          <a:p>
            <a:pPr marL="68580" indent="0">
              <a:buNone/>
            </a:pPr>
            <a:endParaRPr lang="en-US" i="1" dirty="0">
              <a:latin typeface="Calibri"/>
              <a:cs typeface="Calibri"/>
            </a:endParaRPr>
          </a:p>
          <a:p>
            <a:endParaRPr lang="en-US" dirty="0"/>
          </a:p>
        </p:txBody>
      </p:sp>
    </p:spTree>
    <p:extLst>
      <p:ext uri="{BB962C8B-B14F-4D97-AF65-F5344CB8AC3E}">
        <p14:creationId xmlns:p14="http://schemas.microsoft.com/office/powerpoint/2010/main" val="222934574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Systemic </a:t>
            </a:r>
            <a:r>
              <a:rPr lang="en-US" dirty="0"/>
              <a:t>Approach in the Master Schedule Context </a:t>
            </a:r>
          </a:p>
        </p:txBody>
      </p:sp>
      <p:sp>
        <p:nvSpPr>
          <p:cNvPr id="3" name="Content Placeholder 2"/>
          <p:cNvSpPr>
            <a:spLocks noGrp="1"/>
          </p:cNvSpPr>
          <p:nvPr>
            <p:ph idx="1"/>
          </p:nvPr>
        </p:nvSpPr>
        <p:spPr/>
        <p:txBody>
          <a:bodyPr/>
          <a:lstStyle/>
          <a:p>
            <a:r>
              <a:rPr lang="en-US" dirty="0" smtClean="0">
                <a:latin typeface="Calibri"/>
                <a:cs typeface="Calibri"/>
              </a:rPr>
              <a:t>Regularly providing data to inform the Master Schedule Process</a:t>
            </a:r>
          </a:p>
          <a:p>
            <a:endParaRPr lang="en-US" dirty="0" smtClean="0">
              <a:latin typeface="Calibri"/>
              <a:cs typeface="Calibri"/>
            </a:endParaRPr>
          </a:p>
          <a:p>
            <a:r>
              <a:rPr lang="en-US" dirty="0" smtClean="0">
                <a:latin typeface="Calibri"/>
                <a:cs typeface="Calibri"/>
              </a:rPr>
              <a:t>Convening Master Schedule Teams for “Master Schedule Rounds” </a:t>
            </a:r>
            <a:r>
              <a:rPr lang="en-US" i="1" dirty="0" smtClean="0">
                <a:latin typeface="Calibri"/>
                <a:cs typeface="Calibri"/>
              </a:rPr>
              <a:t>– a la Instructional Rounds</a:t>
            </a:r>
            <a:r>
              <a:rPr lang="en-US" dirty="0" smtClean="0">
                <a:latin typeface="Calibri"/>
                <a:cs typeface="Calibri"/>
              </a:rPr>
              <a:t> and Collaborative Assessments, both formative and summative </a:t>
            </a:r>
            <a:endParaRPr lang="en-US" dirty="0">
              <a:latin typeface="Calibri"/>
              <a:cs typeface="Calibri"/>
            </a:endParaRPr>
          </a:p>
        </p:txBody>
      </p:sp>
    </p:spTree>
    <p:extLst>
      <p:ext uri="{BB962C8B-B14F-4D97-AF65-F5344CB8AC3E}">
        <p14:creationId xmlns:p14="http://schemas.microsoft.com/office/powerpoint/2010/main" val="1819084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53587"/>
            <a:ext cx="7024744" cy="1027067"/>
          </a:xfrm>
        </p:spPr>
        <p:txBody>
          <a:bodyPr>
            <a:normAutofit fontScale="90000"/>
          </a:bodyPr>
          <a:lstStyle/>
          <a:p>
            <a:pPr algn="ctr"/>
            <a:r>
              <a:rPr lang="en-US" sz="3200" dirty="0" smtClean="0">
                <a:latin typeface="Calibri"/>
                <a:cs typeface="Calibri"/>
              </a:rPr>
              <a:t>The Role of the District in Supporting Effective Master Scheduling </a:t>
            </a:r>
            <a:endParaRPr lang="en-US" sz="3200" dirty="0">
              <a:latin typeface="Calibri"/>
              <a:cs typeface="Calibri"/>
            </a:endParaRPr>
          </a:p>
        </p:txBody>
      </p:sp>
      <p:sp>
        <p:nvSpPr>
          <p:cNvPr id="3" name="Content Placeholder 2"/>
          <p:cNvSpPr>
            <a:spLocks noGrp="1"/>
          </p:cNvSpPr>
          <p:nvPr>
            <p:ph idx="1"/>
          </p:nvPr>
        </p:nvSpPr>
        <p:spPr/>
        <p:txBody>
          <a:bodyPr/>
          <a:lstStyle/>
          <a:p>
            <a:endParaRPr lang="en-US" dirty="0"/>
          </a:p>
        </p:txBody>
      </p:sp>
      <p:pic>
        <p:nvPicPr>
          <p:cNvPr id="4" name="Content Placeholder 5"/>
          <p:cNvPicPr>
            <a:picLocks noGrp="1" noChangeAspect="1"/>
          </p:cNvPicPr>
          <p:nvPr/>
        </p:nvPicPr>
        <p:blipFill>
          <a:blip r:embed="rId2"/>
          <a:stretch>
            <a:fillRect/>
          </a:stretch>
        </p:blipFill>
        <p:spPr>
          <a:xfrm>
            <a:off x="1043490" y="1979435"/>
            <a:ext cx="7547247" cy="4552643"/>
          </a:xfrm>
          <a:prstGeom prst="rect">
            <a:avLst/>
          </a:prstGeom>
        </p:spPr>
      </p:pic>
    </p:spTree>
    <p:extLst>
      <p:ext uri="{BB962C8B-B14F-4D97-AF65-F5344CB8AC3E}">
        <p14:creationId xmlns:p14="http://schemas.microsoft.com/office/powerpoint/2010/main" val="46134896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33428"/>
            <a:ext cx="7024744" cy="608209"/>
          </a:xfrm>
        </p:spPr>
        <p:txBody>
          <a:bodyPr>
            <a:normAutofit fontScale="90000"/>
          </a:bodyPr>
          <a:lstStyle/>
          <a:p>
            <a:pPr algn="ctr"/>
            <a:r>
              <a:rPr lang="en-US" dirty="0" smtClean="0"/>
              <a:t>An Invitation to Share </a:t>
            </a:r>
            <a:endParaRPr lang="en-US" dirty="0"/>
          </a:p>
        </p:txBody>
      </p:sp>
      <p:sp>
        <p:nvSpPr>
          <p:cNvPr id="3" name="Content Placeholder 2"/>
          <p:cNvSpPr>
            <a:spLocks noGrp="1"/>
          </p:cNvSpPr>
          <p:nvPr>
            <p:ph idx="1"/>
          </p:nvPr>
        </p:nvSpPr>
        <p:spPr>
          <a:xfrm>
            <a:off x="1043492" y="1681518"/>
            <a:ext cx="6777317" cy="4151111"/>
          </a:xfrm>
        </p:spPr>
        <p:txBody>
          <a:bodyPr>
            <a:normAutofit/>
          </a:bodyPr>
          <a:lstStyle/>
          <a:p>
            <a:pPr marL="0" indent="0">
              <a:buNone/>
            </a:pPr>
            <a:r>
              <a:rPr lang="en-US" dirty="0">
                <a:latin typeface="Calibri"/>
              </a:rPr>
              <a:t>CCASN will continue to add and refine resources and tools included in the CCASN Master Schedule Guide. We invite you to share your own master schedule tools, strategies, and effective practices. </a:t>
            </a:r>
          </a:p>
          <a:p>
            <a:pPr marL="0" indent="0">
              <a:buNone/>
            </a:pPr>
            <a:endParaRPr lang="en-US" dirty="0">
              <a:latin typeface="Calibri"/>
            </a:endParaRPr>
          </a:p>
          <a:p>
            <a:pPr marL="0" indent="0">
              <a:buNone/>
            </a:pPr>
            <a:r>
              <a:rPr lang="en-US" dirty="0">
                <a:latin typeface="Calibri"/>
              </a:rPr>
              <a:t>Please share resources and suggestions with Patricia Clark (</a:t>
            </a:r>
            <a:r>
              <a:rPr lang="en-US" dirty="0">
                <a:latin typeface="Calibri"/>
                <a:hlinkClick r:id="rId2"/>
              </a:rPr>
              <a:t>patricia510@gmail.com</a:t>
            </a:r>
            <a:r>
              <a:rPr lang="en-US" dirty="0">
                <a:latin typeface="Calibri"/>
              </a:rPr>
              <a:t>)  and/or Phil Saroyan (</a:t>
            </a:r>
            <a:r>
              <a:rPr lang="en-US" dirty="0">
                <a:latin typeface="Calibri"/>
                <a:hlinkClick r:id="rId3"/>
              </a:rPr>
              <a:t>jp9@jps.net</a:t>
            </a:r>
            <a:r>
              <a:rPr lang="en-US" dirty="0">
                <a:latin typeface="Calibri"/>
              </a:rPr>
              <a:t>)       </a:t>
            </a:r>
            <a:r>
              <a:rPr lang="en-US" dirty="0" smtClean="0">
                <a:latin typeface="Calibri"/>
              </a:rPr>
              <a:t>THANK </a:t>
            </a:r>
            <a:r>
              <a:rPr lang="en-US" dirty="0">
                <a:latin typeface="Calibri"/>
              </a:rPr>
              <a:t>YOU. </a:t>
            </a:r>
          </a:p>
          <a:p>
            <a:endParaRPr lang="en-US" dirty="0"/>
          </a:p>
        </p:txBody>
      </p:sp>
    </p:spTree>
    <p:extLst>
      <p:ext uri="{BB962C8B-B14F-4D97-AF65-F5344CB8AC3E}">
        <p14:creationId xmlns:p14="http://schemas.microsoft.com/office/powerpoint/2010/main" val="205880998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61874"/>
            <a:ext cx="7024744" cy="626097"/>
          </a:xfrm>
        </p:spPr>
        <p:txBody>
          <a:bodyPr>
            <a:normAutofit fontScale="90000"/>
          </a:bodyPr>
          <a:lstStyle/>
          <a:p>
            <a:pPr algn="ctr"/>
            <a:r>
              <a:rPr lang="en-US" dirty="0" smtClean="0"/>
              <a:t>Some Systemic Definitions</a:t>
            </a:r>
            <a:endParaRPr lang="en-US" dirty="0"/>
          </a:p>
        </p:txBody>
      </p:sp>
      <p:sp>
        <p:nvSpPr>
          <p:cNvPr id="3" name="Content Placeholder 2"/>
          <p:cNvSpPr>
            <a:spLocks noGrp="1"/>
          </p:cNvSpPr>
          <p:nvPr>
            <p:ph idx="1"/>
          </p:nvPr>
        </p:nvSpPr>
        <p:spPr>
          <a:xfrm>
            <a:off x="1043492" y="1413192"/>
            <a:ext cx="6777317" cy="4419438"/>
          </a:xfrm>
        </p:spPr>
        <p:txBody>
          <a:bodyPr>
            <a:normAutofit/>
          </a:bodyPr>
          <a:lstStyle/>
          <a:p>
            <a:r>
              <a:rPr lang="en-US" dirty="0" smtClean="0">
                <a:latin typeface="Calibri"/>
                <a:cs typeface="Calibri"/>
              </a:rPr>
              <a:t>A </a:t>
            </a:r>
            <a:r>
              <a:rPr lang="en-US" b="1" i="1" dirty="0" smtClean="0">
                <a:latin typeface="Calibri"/>
                <a:cs typeface="Calibri"/>
              </a:rPr>
              <a:t>system</a:t>
            </a:r>
            <a:r>
              <a:rPr lang="en-US" dirty="0" smtClean="0">
                <a:latin typeface="Calibri"/>
                <a:cs typeface="Calibri"/>
              </a:rPr>
              <a:t> is a set of elements that function as a whole to achieve a common purpose. </a:t>
            </a:r>
          </a:p>
          <a:p>
            <a:pPr marL="68580" indent="0">
              <a:buNone/>
            </a:pPr>
            <a:endParaRPr lang="en-US" sz="1200" dirty="0" smtClean="0">
              <a:latin typeface="Calibri"/>
              <a:cs typeface="Calibri"/>
            </a:endParaRPr>
          </a:p>
          <a:p>
            <a:pPr marL="68580" indent="0">
              <a:buNone/>
            </a:pPr>
            <a:endParaRPr lang="en-US" sz="500" dirty="0" smtClean="0">
              <a:latin typeface="Calibri"/>
              <a:cs typeface="Calibri"/>
            </a:endParaRPr>
          </a:p>
          <a:p>
            <a:r>
              <a:rPr lang="en-US" dirty="0" smtClean="0">
                <a:latin typeface="Calibri"/>
                <a:cs typeface="Calibri"/>
              </a:rPr>
              <a:t>A </a:t>
            </a:r>
            <a:r>
              <a:rPr lang="en-US" b="1" i="1" dirty="0" smtClean="0">
                <a:latin typeface="Calibri"/>
                <a:cs typeface="Calibri"/>
              </a:rPr>
              <a:t>subsystem</a:t>
            </a:r>
            <a:r>
              <a:rPr lang="en-US" dirty="0" smtClean="0">
                <a:latin typeface="Calibri"/>
                <a:cs typeface="Calibri"/>
              </a:rPr>
              <a:t> is a component of a larger system; for example, a high school is a subsystem of a larger district (supra-) system.</a:t>
            </a:r>
          </a:p>
          <a:p>
            <a:pPr marL="68580" indent="0">
              <a:buNone/>
            </a:pPr>
            <a:endParaRPr lang="en-US" sz="1200" dirty="0" smtClean="0">
              <a:latin typeface="Calibri"/>
              <a:cs typeface="Calibri"/>
            </a:endParaRPr>
          </a:p>
          <a:p>
            <a:pPr marL="68580" indent="0">
              <a:buNone/>
            </a:pPr>
            <a:endParaRPr lang="en-US" sz="500" dirty="0" smtClean="0">
              <a:latin typeface="Calibri"/>
              <a:cs typeface="Calibri"/>
            </a:endParaRPr>
          </a:p>
          <a:p>
            <a:r>
              <a:rPr lang="en-US" dirty="0" smtClean="0">
                <a:latin typeface="Calibri"/>
                <a:cs typeface="Calibri"/>
              </a:rPr>
              <a:t>Systems are often characterized by </a:t>
            </a:r>
            <a:r>
              <a:rPr lang="en-US" b="1" i="1" dirty="0" smtClean="0">
                <a:latin typeface="Calibri"/>
                <a:cs typeface="Calibri"/>
              </a:rPr>
              <a:t>synergy</a:t>
            </a:r>
            <a:r>
              <a:rPr lang="en-US" dirty="0" smtClean="0">
                <a:latin typeface="Calibri"/>
                <a:cs typeface="Calibri"/>
              </a:rPr>
              <a:t> – the idea that the whole (system) is greater than the sum of its parts (elements), since the relationship among elements adds value to the system. </a:t>
            </a:r>
            <a:endParaRPr lang="en-US" dirty="0">
              <a:latin typeface="Calibri"/>
              <a:cs typeface="Calibri"/>
            </a:endParaRPr>
          </a:p>
        </p:txBody>
      </p:sp>
    </p:spTree>
    <p:extLst>
      <p:ext uri="{BB962C8B-B14F-4D97-AF65-F5344CB8AC3E}">
        <p14:creationId xmlns:p14="http://schemas.microsoft.com/office/powerpoint/2010/main" val="407297982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61874"/>
            <a:ext cx="7024744" cy="1001756"/>
          </a:xfrm>
        </p:spPr>
        <p:txBody>
          <a:bodyPr>
            <a:noAutofit/>
          </a:bodyPr>
          <a:lstStyle/>
          <a:p>
            <a:pPr algn="ctr"/>
            <a:r>
              <a:rPr lang="en-US" sz="3200" dirty="0" smtClean="0"/>
              <a:t>The District as a Learning </a:t>
            </a:r>
            <a:r>
              <a:rPr lang="en-US" sz="3200" dirty="0"/>
              <a:t>O</a:t>
            </a:r>
            <a:r>
              <a:rPr lang="en-US" sz="3200" dirty="0" smtClean="0"/>
              <a:t>rganization</a:t>
            </a:r>
            <a:endParaRPr lang="en-US" sz="3200" dirty="0"/>
          </a:p>
        </p:txBody>
      </p:sp>
      <p:sp>
        <p:nvSpPr>
          <p:cNvPr id="3" name="Content Placeholder 2"/>
          <p:cNvSpPr>
            <a:spLocks noGrp="1"/>
          </p:cNvSpPr>
          <p:nvPr>
            <p:ph idx="1"/>
          </p:nvPr>
        </p:nvSpPr>
        <p:spPr>
          <a:xfrm>
            <a:off x="1043492" y="1824626"/>
            <a:ext cx="6777317" cy="4008003"/>
          </a:xfrm>
        </p:spPr>
        <p:txBody>
          <a:bodyPr>
            <a:noAutofit/>
          </a:bodyPr>
          <a:lstStyle/>
          <a:p>
            <a:endParaRPr lang="en-US" dirty="0" smtClean="0">
              <a:latin typeface="Calibri"/>
              <a:cs typeface="Calibri"/>
            </a:endParaRPr>
          </a:p>
          <a:p>
            <a:pPr marL="68580" indent="0">
              <a:buNone/>
            </a:pPr>
            <a:r>
              <a:rPr lang="en-US" i="1" dirty="0" smtClean="0">
                <a:latin typeface="Calibri"/>
                <a:cs typeface="Calibri"/>
              </a:rPr>
              <a:t>A District as a learning organization is a system</a:t>
            </a:r>
            <a:r>
              <a:rPr lang="en-US" dirty="0" smtClean="0">
                <a:latin typeface="Calibri"/>
                <a:cs typeface="Calibri"/>
              </a:rPr>
              <a:t>…</a:t>
            </a:r>
          </a:p>
          <a:p>
            <a:pPr marL="68580" indent="0">
              <a:buNone/>
            </a:pPr>
            <a:endParaRPr lang="en-US" sz="600" dirty="0" smtClean="0">
              <a:latin typeface="Calibri"/>
              <a:cs typeface="Calibri"/>
            </a:endParaRPr>
          </a:p>
          <a:p>
            <a:pPr marL="68580" indent="0">
              <a:buNone/>
            </a:pPr>
            <a:r>
              <a:rPr lang="en-US" dirty="0" smtClean="0">
                <a:latin typeface="Calibri"/>
                <a:cs typeface="Calibri"/>
              </a:rPr>
              <a:t> “where people continually expand their capacity to create the results they truly desire, where new and expansive patterns of thinking are nurtured, where collective aspiration is set free, and where people are continually learning to see the whole together. “</a:t>
            </a:r>
          </a:p>
          <a:p>
            <a:pPr marL="68580" indent="0">
              <a:buNone/>
            </a:pPr>
            <a:r>
              <a:rPr lang="en-US" dirty="0" smtClean="0">
                <a:latin typeface="Calibri"/>
                <a:cs typeface="Calibri"/>
              </a:rPr>
              <a:t> 	</a:t>
            </a:r>
            <a:r>
              <a:rPr lang="en-US" sz="2000" i="1" dirty="0" smtClean="0">
                <a:latin typeface="Calibri"/>
                <a:cs typeface="Calibri"/>
              </a:rPr>
              <a:t>– Peter </a:t>
            </a:r>
            <a:r>
              <a:rPr lang="en-US" sz="2000" i="1" dirty="0" err="1" smtClean="0">
                <a:latin typeface="Calibri"/>
                <a:cs typeface="Calibri"/>
              </a:rPr>
              <a:t>Senge</a:t>
            </a:r>
            <a:r>
              <a:rPr lang="en-US" sz="2000" i="1" dirty="0" smtClean="0">
                <a:latin typeface="Calibri"/>
                <a:cs typeface="Calibri"/>
              </a:rPr>
              <a:t>, The Fifth Discipline: The Art and Practice 	of the Learning Organization </a:t>
            </a:r>
            <a:endParaRPr lang="en-US" sz="2000" i="1" dirty="0">
              <a:latin typeface="Calibri"/>
              <a:cs typeface="Calibri"/>
            </a:endParaRPr>
          </a:p>
        </p:txBody>
      </p:sp>
    </p:spTree>
    <p:extLst>
      <p:ext uri="{BB962C8B-B14F-4D97-AF65-F5344CB8AC3E}">
        <p14:creationId xmlns:p14="http://schemas.microsoft.com/office/powerpoint/2010/main" val="190663418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programmatic approach vs. a systemic approach</a:t>
            </a:r>
            <a:endParaRPr lang="en-US" dirty="0"/>
          </a:p>
        </p:txBody>
      </p:sp>
      <p:sp>
        <p:nvSpPr>
          <p:cNvPr id="3" name="Content Placeholder 2"/>
          <p:cNvSpPr>
            <a:spLocks noGrp="1"/>
          </p:cNvSpPr>
          <p:nvPr>
            <p:ph idx="1"/>
          </p:nvPr>
        </p:nvSpPr>
        <p:spPr/>
        <p:txBody>
          <a:bodyPr>
            <a:normAutofit/>
          </a:bodyPr>
          <a:lstStyle/>
          <a:p>
            <a:r>
              <a:rPr lang="en-US" sz="2800" dirty="0" smtClean="0">
                <a:latin typeface="Calibri"/>
                <a:cs typeface="Calibri"/>
              </a:rPr>
              <a:t>Tackling apparent “symptom/s” rather than addressing the underlying cause of the problem</a:t>
            </a:r>
          </a:p>
          <a:p>
            <a:pPr marL="68580" indent="0">
              <a:buNone/>
            </a:pPr>
            <a:endParaRPr lang="en-US" dirty="0" smtClean="0">
              <a:latin typeface="Calibri"/>
              <a:cs typeface="Calibri"/>
            </a:endParaRPr>
          </a:p>
          <a:p>
            <a:pPr lvl="1"/>
            <a:r>
              <a:rPr lang="en-US" sz="2400" i="1" dirty="0" smtClean="0">
                <a:latin typeface="Calibri"/>
                <a:cs typeface="Calibri"/>
              </a:rPr>
              <a:t>Seeing the water rise in a sinking boat (symptom) and bailing the water out (quick fix) rather than fixing the leak (real problem) </a:t>
            </a:r>
            <a:endParaRPr lang="en-US" sz="2400" i="1" dirty="0">
              <a:latin typeface="Calibri"/>
              <a:cs typeface="Calibri"/>
            </a:endParaRPr>
          </a:p>
        </p:txBody>
      </p:sp>
    </p:spTree>
    <p:extLst>
      <p:ext uri="{BB962C8B-B14F-4D97-AF65-F5344CB8AC3E}">
        <p14:creationId xmlns:p14="http://schemas.microsoft.com/office/powerpoint/2010/main" val="306932152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26098"/>
            <a:ext cx="7024744" cy="751316"/>
          </a:xfrm>
        </p:spPr>
        <p:txBody>
          <a:bodyPr/>
          <a:lstStyle/>
          <a:p>
            <a:r>
              <a:rPr lang="en-US" dirty="0" smtClean="0"/>
              <a:t>	Problem Statement </a:t>
            </a:r>
            <a:endParaRPr lang="en-US" dirty="0"/>
          </a:p>
        </p:txBody>
      </p:sp>
      <p:sp>
        <p:nvSpPr>
          <p:cNvPr id="3" name="Content Placeholder 2"/>
          <p:cNvSpPr>
            <a:spLocks noGrp="1"/>
          </p:cNvSpPr>
          <p:nvPr>
            <p:ph idx="1"/>
          </p:nvPr>
        </p:nvSpPr>
        <p:spPr>
          <a:xfrm>
            <a:off x="1043492" y="1520522"/>
            <a:ext cx="6777317" cy="4312107"/>
          </a:xfrm>
        </p:spPr>
        <p:txBody>
          <a:bodyPr>
            <a:normAutofit/>
          </a:bodyPr>
          <a:lstStyle/>
          <a:p>
            <a:r>
              <a:rPr lang="en-US" dirty="0">
                <a:latin typeface="Calibri"/>
                <a:cs typeface="Calibri"/>
              </a:rPr>
              <a:t>Principal Support: Site principal does not adequately understand academy needs and therefore does not provide the level of support necessary for high quality implementation</a:t>
            </a:r>
          </a:p>
          <a:p>
            <a:pPr marL="68580" indent="0">
              <a:buNone/>
            </a:pPr>
            <a:endParaRPr lang="en-US" sz="1200" dirty="0">
              <a:latin typeface="Calibri"/>
              <a:cs typeface="Calibri"/>
            </a:endParaRPr>
          </a:p>
          <a:p>
            <a:pPr marL="68580" indent="0">
              <a:buNone/>
            </a:pPr>
            <a:endParaRPr lang="en-US" sz="1200" dirty="0">
              <a:latin typeface="Calibri"/>
              <a:cs typeface="Calibri"/>
            </a:endParaRPr>
          </a:p>
          <a:p>
            <a:r>
              <a:rPr lang="en-US" dirty="0">
                <a:latin typeface="Calibri"/>
                <a:cs typeface="Calibri"/>
              </a:rPr>
              <a:t>Collaboration Time: Academy teachers do not have adequate collaboration time to design, monitor, and evaluate multidisciplinary projects, examine data, and address student needs </a:t>
            </a:r>
          </a:p>
          <a:p>
            <a:pPr marL="68580" indent="0">
              <a:buNone/>
            </a:pPr>
            <a:r>
              <a:rPr lang="en-US" dirty="0">
                <a:latin typeface="Calibri"/>
                <a:cs typeface="Calibri"/>
              </a:rPr>
              <a:t>                    </a:t>
            </a:r>
            <a:r>
              <a:rPr lang="en-US" sz="2000" i="1" dirty="0">
                <a:latin typeface="Calibri"/>
                <a:cs typeface="Calibri"/>
              </a:rPr>
              <a:t>  (source: R. Stearns &amp; M. Henson)</a:t>
            </a:r>
          </a:p>
          <a:p>
            <a:endParaRPr lang="en-US" dirty="0"/>
          </a:p>
        </p:txBody>
      </p:sp>
    </p:spTree>
    <p:extLst>
      <p:ext uri="{BB962C8B-B14F-4D97-AF65-F5344CB8AC3E}">
        <p14:creationId xmlns:p14="http://schemas.microsoft.com/office/powerpoint/2010/main" val="86406793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61874"/>
            <a:ext cx="7024744" cy="804982"/>
          </a:xfrm>
        </p:spPr>
        <p:txBody>
          <a:bodyPr/>
          <a:lstStyle/>
          <a:p>
            <a:pPr algn="ctr"/>
            <a:r>
              <a:rPr lang="en-US" dirty="0" smtClean="0"/>
              <a:t>Programmatic Solution </a:t>
            </a:r>
            <a:endParaRPr lang="en-US" dirty="0"/>
          </a:p>
        </p:txBody>
      </p:sp>
      <p:sp>
        <p:nvSpPr>
          <p:cNvPr id="3" name="Content Placeholder 2"/>
          <p:cNvSpPr>
            <a:spLocks noGrp="1"/>
          </p:cNvSpPr>
          <p:nvPr>
            <p:ph idx="1"/>
          </p:nvPr>
        </p:nvSpPr>
        <p:spPr>
          <a:xfrm>
            <a:off x="1043492" y="1627854"/>
            <a:ext cx="6777317" cy="4204776"/>
          </a:xfrm>
        </p:spPr>
        <p:txBody>
          <a:bodyPr>
            <a:normAutofit lnSpcReduction="10000"/>
          </a:bodyPr>
          <a:lstStyle/>
          <a:p>
            <a:r>
              <a:rPr lang="en-US" dirty="0">
                <a:latin typeface="Calibri"/>
                <a:cs typeface="Calibri"/>
              </a:rPr>
              <a:t>Principal Support: A district administrator or external support provider takes the principal under his/her wing to promote awareness; or replace the principal with someone who is more supportive. </a:t>
            </a:r>
          </a:p>
          <a:p>
            <a:pPr marL="68580" indent="0">
              <a:buNone/>
            </a:pPr>
            <a:endParaRPr lang="en-US" dirty="0"/>
          </a:p>
          <a:p>
            <a:r>
              <a:rPr lang="en-US" dirty="0">
                <a:latin typeface="Calibri"/>
                <a:cs typeface="Calibri"/>
              </a:rPr>
              <a:t>Collaboration Time. On an academy-by- academy basis, negotiate scheduling solutions and/or union waivers that would allow for additional planning time. </a:t>
            </a:r>
          </a:p>
          <a:p>
            <a:pPr marL="68580" indent="0">
              <a:buNone/>
            </a:pPr>
            <a:r>
              <a:rPr lang="en-US" dirty="0">
                <a:latin typeface="Calibri"/>
                <a:cs typeface="Calibri"/>
              </a:rPr>
              <a:t>                    </a:t>
            </a:r>
            <a:r>
              <a:rPr lang="en-US" sz="2000" i="1" dirty="0">
                <a:latin typeface="Calibri"/>
                <a:cs typeface="Calibri"/>
              </a:rPr>
              <a:t> (source: R. Stearns &amp; M. Henson) </a:t>
            </a:r>
          </a:p>
          <a:p>
            <a:endParaRPr lang="en-US" dirty="0"/>
          </a:p>
        </p:txBody>
      </p:sp>
    </p:spTree>
    <p:extLst>
      <p:ext uri="{BB962C8B-B14F-4D97-AF65-F5344CB8AC3E}">
        <p14:creationId xmlns:p14="http://schemas.microsoft.com/office/powerpoint/2010/main" val="96619097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9206"/>
            <a:ext cx="7024744" cy="733427"/>
          </a:xfrm>
        </p:spPr>
        <p:txBody>
          <a:bodyPr/>
          <a:lstStyle/>
          <a:p>
            <a:pPr algn="ctr"/>
            <a:r>
              <a:rPr lang="en-US" dirty="0" smtClean="0"/>
              <a:t>Systemic Solution </a:t>
            </a:r>
            <a:endParaRPr lang="en-US" dirty="0"/>
          </a:p>
        </p:txBody>
      </p:sp>
      <p:sp>
        <p:nvSpPr>
          <p:cNvPr id="3" name="Content Placeholder 2"/>
          <p:cNvSpPr>
            <a:spLocks noGrp="1"/>
          </p:cNvSpPr>
          <p:nvPr>
            <p:ph idx="1"/>
          </p:nvPr>
        </p:nvSpPr>
        <p:spPr>
          <a:xfrm>
            <a:off x="1043492" y="1502633"/>
            <a:ext cx="6777317" cy="4329997"/>
          </a:xfrm>
        </p:spPr>
        <p:txBody>
          <a:bodyPr>
            <a:normAutofit fontScale="92500" lnSpcReduction="10000"/>
          </a:bodyPr>
          <a:lstStyle/>
          <a:p>
            <a:r>
              <a:rPr lang="en-US" dirty="0">
                <a:latin typeface="Calibri"/>
                <a:cs typeface="Calibri"/>
              </a:rPr>
              <a:t>Principal Support. Establish an ongoing principal leadership development program that systematically builds awareness and capacity of site administrators to deeply understand, support, and provide bold leadership that promotes high quality academy implementation</a:t>
            </a:r>
          </a:p>
          <a:p>
            <a:pPr marL="68580" indent="0">
              <a:buNone/>
            </a:pPr>
            <a:endParaRPr lang="en-US" sz="1050" dirty="0">
              <a:latin typeface="Calibri"/>
              <a:cs typeface="Calibri"/>
            </a:endParaRPr>
          </a:p>
          <a:p>
            <a:r>
              <a:rPr lang="en-US" dirty="0">
                <a:latin typeface="Calibri"/>
                <a:cs typeface="Calibri"/>
              </a:rPr>
              <a:t>Collaboration Time. Establish district-wide policies and practices that support common planning time for academy teacher teams as a priority when developing master schedules. </a:t>
            </a:r>
          </a:p>
          <a:p>
            <a:pPr marL="68580" indent="0" algn="r">
              <a:buNone/>
            </a:pPr>
            <a:r>
              <a:rPr lang="en-US" dirty="0">
                <a:latin typeface="Calibri"/>
                <a:cs typeface="Calibri"/>
              </a:rPr>
              <a:t>          </a:t>
            </a:r>
            <a:r>
              <a:rPr lang="en-US" sz="2000" dirty="0">
                <a:latin typeface="Calibri"/>
                <a:cs typeface="Calibri"/>
              </a:rPr>
              <a:t>  </a:t>
            </a:r>
            <a:r>
              <a:rPr lang="en-US" sz="2000" i="1" dirty="0">
                <a:latin typeface="Calibri"/>
                <a:cs typeface="Calibri"/>
              </a:rPr>
              <a:t>(source: Roman Stearns (</a:t>
            </a:r>
            <a:r>
              <a:rPr lang="en-US" sz="2000" i="1" dirty="0" err="1">
                <a:latin typeface="Calibri"/>
                <a:cs typeface="Calibri"/>
              </a:rPr>
              <a:t>ConnectEd</a:t>
            </a:r>
            <a:r>
              <a:rPr lang="en-US" sz="2000" i="1" dirty="0">
                <a:latin typeface="Calibri"/>
                <a:cs typeface="Calibri"/>
              </a:rPr>
              <a:t> </a:t>
            </a:r>
          </a:p>
          <a:p>
            <a:pPr marL="68580" indent="0" algn="r">
              <a:buNone/>
            </a:pPr>
            <a:r>
              <a:rPr lang="en-US" sz="2000" i="1">
                <a:latin typeface="Calibri"/>
                <a:cs typeface="Calibri"/>
              </a:rPr>
              <a:t>California) &amp; Mike Henson (NAF)</a:t>
            </a:r>
            <a:r>
              <a:rPr lang="en-US" sz="2000" i="1"/>
              <a:t>) </a:t>
            </a:r>
          </a:p>
          <a:p>
            <a:endParaRPr lang="en-US" dirty="0"/>
          </a:p>
        </p:txBody>
      </p:sp>
    </p:spTree>
    <p:extLst>
      <p:ext uri="{BB962C8B-B14F-4D97-AF65-F5344CB8AC3E}">
        <p14:creationId xmlns:p14="http://schemas.microsoft.com/office/powerpoint/2010/main" val="425431824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26098"/>
            <a:ext cx="7024744" cy="822870"/>
          </a:xfrm>
        </p:spPr>
        <p:txBody>
          <a:bodyPr>
            <a:normAutofit/>
          </a:bodyPr>
          <a:lstStyle/>
          <a:p>
            <a:r>
              <a:rPr lang="en-US" dirty="0" smtClean="0"/>
              <a:t>An Effective District </a:t>
            </a:r>
            <a:r>
              <a:rPr lang="en-US" dirty="0"/>
              <a:t>S</a:t>
            </a:r>
            <a:r>
              <a:rPr lang="en-US" dirty="0" smtClean="0"/>
              <a:t>ystem </a:t>
            </a:r>
            <a:endParaRPr lang="en-US" dirty="0"/>
          </a:p>
        </p:txBody>
      </p:sp>
      <p:sp>
        <p:nvSpPr>
          <p:cNvPr id="3" name="Content Placeholder 2"/>
          <p:cNvSpPr>
            <a:spLocks noGrp="1"/>
          </p:cNvSpPr>
          <p:nvPr>
            <p:ph idx="1"/>
          </p:nvPr>
        </p:nvSpPr>
        <p:spPr>
          <a:xfrm>
            <a:off x="1043492" y="1824626"/>
            <a:ext cx="6777317" cy="4008003"/>
          </a:xfrm>
        </p:spPr>
        <p:txBody>
          <a:bodyPr>
            <a:normAutofit lnSpcReduction="10000"/>
          </a:bodyPr>
          <a:lstStyle/>
          <a:p>
            <a:r>
              <a:rPr lang="en-US" dirty="0" smtClean="0">
                <a:latin typeface="Calibri"/>
                <a:cs typeface="Calibri"/>
              </a:rPr>
              <a:t>An effective educational system (District) optimizes not only the relationship among the elements (the schools, etc.) but also between the educational system and its environment. </a:t>
            </a:r>
          </a:p>
          <a:p>
            <a:pPr marL="68580" indent="0">
              <a:buNone/>
            </a:pPr>
            <a:endParaRPr lang="en-US" dirty="0" smtClean="0">
              <a:latin typeface="Calibri"/>
              <a:cs typeface="Calibri"/>
            </a:endParaRPr>
          </a:p>
          <a:p>
            <a:r>
              <a:rPr lang="en-US" dirty="0" smtClean="0">
                <a:latin typeface="Calibri"/>
                <a:cs typeface="Calibri"/>
              </a:rPr>
              <a:t>An effective educational system (District) is more open, more organic, more pluralistic, and more complex; it is less hierarchical and more about distributed leadership and collaborative work; it functions as a highly purposeful learning organization. </a:t>
            </a:r>
            <a:endParaRPr lang="en-US" dirty="0">
              <a:latin typeface="Calibri"/>
              <a:cs typeface="Calibri"/>
            </a:endParaRPr>
          </a:p>
        </p:txBody>
      </p:sp>
    </p:spTree>
    <p:extLst>
      <p:ext uri="{BB962C8B-B14F-4D97-AF65-F5344CB8AC3E}">
        <p14:creationId xmlns:p14="http://schemas.microsoft.com/office/powerpoint/2010/main" val="47483502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7003</TotalTime>
  <Words>1085</Words>
  <Application>Microsoft Macintosh PowerPoint</Application>
  <PresentationFormat>On-screen Show (4:3)</PresentationFormat>
  <Paragraphs>102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Austin</vt:lpstr>
      <vt:lpstr>District System of Support </vt:lpstr>
      <vt:lpstr>The Role of the District in Supporting Effective Master Scheduling </vt:lpstr>
      <vt:lpstr>Some Systemic Definitions</vt:lpstr>
      <vt:lpstr>The District as a Learning Organization</vt:lpstr>
      <vt:lpstr>A  programmatic approach vs. a systemic approach</vt:lpstr>
      <vt:lpstr> Problem Statement </vt:lpstr>
      <vt:lpstr>Programmatic Solution </vt:lpstr>
      <vt:lpstr>Systemic Solution </vt:lpstr>
      <vt:lpstr>An Effective District System </vt:lpstr>
      <vt:lpstr>An Effective District System</vt:lpstr>
      <vt:lpstr>A systemic approach </vt:lpstr>
      <vt:lpstr>The District’s Role </vt:lpstr>
      <vt:lpstr>A Systemic Approach with a Linked Learning Lens </vt:lpstr>
      <vt:lpstr>A systemic approach</vt:lpstr>
      <vt:lpstr>A systemic approach</vt:lpstr>
      <vt:lpstr>Working systemically involves</vt:lpstr>
      <vt:lpstr>A Systemic Approach in the Master Schedule Context </vt:lpstr>
      <vt:lpstr>A Systemic Approach in the Master Schedule Context </vt:lpstr>
      <vt:lpstr>Systemic Approach in the Master Schedule Context </vt:lpstr>
      <vt:lpstr>An Invitation to Share </vt:lpstr>
    </vt:vector>
  </TitlesOfParts>
  <Company>UCB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District System of Support </dc:title>
  <dc:creator>Patricia Clark</dc:creator>
  <cp:lastModifiedBy>Nick</cp:lastModifiedBy>
  <cp:revision>30</cp:revision>
  <dcterms:created xsi:type="dcterms:W3CDTF">2014-03-20T22:31:31Z</dcterms:created>
  <dcterms:modified xsi:type="dcterms:W3CDTF">2014-05-05T19:58:55Z</dcterms:modified>
</cp:coreProperties>
</file>