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0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March 23,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March 23,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March 23,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March 23,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March 23,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March 23,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March 23,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March 23,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March 23,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March 23,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March 23,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March 23,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atricia510@gmail.com" TargetMode="External"/><Relationship Id="rId3" Type="http://schemas.openxmlformats.org/officeDocument/2006/relationships/hyperlink" Target="mailto:jp9@jp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5615" y="2708475"/>
            <a:ext cx="3313355" cy="2530275"/>
          </a:xfrm>
        </p:spPr>
        <p:txBody>
          <a:bodyPr>
            <a:normAutofit/>
          </a:bodyPr>
          <a:lstStyle/>
          <a:p>
            <a:r>
              <a:rPr lang="en-US" dirty="0" smtClean="0"/>
              <a:t>Stage 5: </a:t>
            </a:r>
            <a:br>
              <a:rPr lang="en-US" dirty="0" smtClean="0"/>
            </a:br>
            <a:r>
              <a:rPr lang="en-US" dirty="0" smtClean="0"/>
              <a:t>Fine-tuning, Readjustment &amp; Assessment</a:t>
            </a:r>
            <a:endParaRPr lang="en-US" dirty="0"/>
          </a:p>
        </p:txBody>
      </p:sp>
    </p:spTree>
    <p:extLst>
      <p:ext uri="{BB962C8B-B14F-4D97-AF65-F5344CB8AC3E}">
        <p14:creationId xmlns:p14="http://schemas.microsoft.com/office/powerpoint/2010/main" val="389240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71500"/>
            <a:ext cx="7024744" cy="793750"/>
          </a:xfrm>
        </p:spPr>
        <p:txBody>
          <a:bodyPr>
            <a:normAutofit fontScale="90000"/>
          </a:bodyPr>
          <a:lstStyle/>
          <a:p>
            <a:r>
              <a:rPr lang="en-US" dirty="0" smtClean="0"/>
              <a:t>Fine-Tuning &amp; Readjustments</a:t>
            </a:r>
            <a:endParaRPr lang="en-US" dirty="0"/>
          </a:p>
        </p:txBody>
      </p:sp>
      <p:sp>
        <p:nvSpPr>
          <p:cNvPr id="3" name="Content Placeholder 2"/>
          <p:cNvSpPr>
            <a:spLocks noGrp="1"/>
          </p:cNvSpPr>
          <p:nvPr>
            <p:ph idx="1"/>
          </p:nvPr>
        </p:nvSpPr>
        <p:spPr>
          <a:xfrm>
            <a:off x="1043492" y="1714500"/>
            <a:ext cx="6777317" cy="4118129"/>
          </a:xfrm>
        </p:spPr>
        <p:txBody>
          <a:bodyPr>
            <a:normAutofit/>
          </a:bodyPr>
          <a:lstStyle/>
          <a:p>
            <a:r>
              <a:rPr lang="en-US" dirty="0">
                <a:latin typeface="Calibri"/>
                <a:cs typeface="Calibri"/>
              </a:rPr>
              <a:t>Adjustments for new/transfer students</a:t>
            </a:r>
          </a:p>
          <a:p>
            <a:r>
              <a:rPr lang="en-US" dirty="0">
                <a:latin typeface="Calibri"/>
                <a:cs typeface="Calibri"/>
              </a:rPr>
              <a:t>Adjustments for students who withdraw/ transfer</a:t>
            </a:r>
          </a:p>
          <a:p>
            <a:r>
              <a:rPr lang="en-US" dirty="0">
                <a:latin typeface="Calibri"/>
                <a:cs typeface="Calibri"/>
              </a:rPr>
              <a:t>Adjustments for student credits earned over the summer/grade changes, etc. </a:t>
            </a:r>
          </a:p>
          <a:p>
            <a:r>
              <a:rPr lang="en-US" dirty="0">
                <a:latin typeface="Calibri"/>
                <a:cs typeface="Calibri"/>
              </a:rPr>
              <a:t>Adjustments in teaching personnel</a:t>
            </a:r>
          </a:p>
          <a:p>
            <a:r>
              <a:rPr lang="en-US" dirty="0">
                <a:latin typeface="Calibri"/>
                <a:cs typeface="Calibri"/>
              </a:rPr>
              <a:t>Adjustments for changes in FTE</a:t>
            </a:r>
          </a:p>
          <a:p>
            <a:r>
              <a:rPr lang="en-US" dirty="0">
                <a:latin typeface="Calibri"/>
                <a:cs typeface="Calibri"/>
              </a:rPr>
              <a:t>Coordination/support new and returning student induction</a:t>
            </a:r>
          </a:p>
          <a:p>
            <a:r>
              <a:rPr lang="en-US" dirty="0">
                <a:latin typeface="Calibri"/>
                <a:cs typeface="Calibri"/>
              </a:rPr>
              <a:t>Distribution (redistribution) of updated schedules</a:t>
            </a:r>
          </a:p>
        </p:txBody>
      </p:sp>
    </p:spTree>
    <p:extLst>
      <p:ext uri="{BB962C8B-B14F-4D97-AF65-F5344CB8AC3E}">
        <p14:creationId xmlns:p14="http://schemas.microsoft.com/office/powerpoint/2010/main" val="164237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0250"/>
            <a:ext cx="7024744" cy="920750"/>
          </a:xfrm>
        </p:spPr>
        <p:txBody>
          <a:bodyPr>
            <a:normAutofit/>
          </a:bodyPr>
          <a:lstStyle/>
          <a:p>
            <a:pPr algn="ctr"/>
            <a:r>
              <a:rPr lang="en-US" dirty="0" smtClean="0"/>
              <a:t>Internal Assessment </a:t>
            </a:r>
            <a:endParaRPr lang="en-US" dirty="0"/>
          </a:p>
        </p:txBody>
      </p:sp>
      <p:sp>
        <p:nvSpPr>
          <p:cNvPr id="3" name="Content Placeholder 2"/>
          <p:cNvSpPr>
            <a:spLocks noGrp="1"/>
          </p:cNvSpPr>
          <p:nvPr>
            <p:ph idx="1"/>
          </p:nvPr>
        </p:nvSpPr>
        <p:spPr>
          <a:xfrm>
            <a:off x="1043492" y="1936750"/>
            <a:ext cx="6777317" cy="3895879"/>
          </a:xfrm>
        </p:spPr>
        <p:txBody>
          <a:bodyPr>
            <a:normAutofit/>
          </a:bodyPr>
          <a:lstStyle/>
          <a:p>
            <a:r>
              <a:rPr lang="en-US" dirty="0">
                <a:latin typeface="Calibri"/>
                <a:ea typeface="ＭＳ Ｐゴシック" pitchFamily="34" charset="-128"/>
                <a:cs typeface="Calibri"/>
              </a:rPr>
              <a:t>Learning from those most involved in the process</a:t>
            </a:r>
          </a:p>
          <a:p>
            <a:pPr lvl="1"/>
            <a:r>
              <a:rPr lang="en-US" sz="2400" dirty="0">
                <a:latin typeface="Calibri"/>
                <a:ea typeface="ＭＳ Ｐゴシック" pitchFamily="34" charset="-128"/>
                <a:cs typeface="Calibri"/>
              </a:rPr>
              <a:t>Administrators</a:t>
            </a:r>
          </a:p>
          <a:p>
            <a:pPr lvl="1"/>
            <a:r>
              <a:rPr lang="en-US" sz="2400" dirty="0">
                <a:latin typeface="Calibri"/>
                <a:ea typeface="ＭＳ Ｐゴシック" pitchFamily="34" charset="-128"/>
                <a:cs typeface="Calibri"/>
              </a:rPr>
              <a:t>Counselors</a:t>
            </a:r>
          </a:p>
          <a:p>
            <a:pPr lvl="1"/>
            <a:r>
              <a:rPr lang="en-US" sz="2400" dirty="0">
                <a:latin typeface="Calibri"/>
                <a:ea typeface="ＭＳ Ｐゴシック" pitchFamily="34" charset="-128"/>
                <a:cs typeface="Calibri"/>
              </a:rPr>
              <a:t>Pathway  Leads</a:t>
            </a:r>
          </a:p>
          <a:p>
            <a:pPr lvl="1"/>
            <a:r>
              <a:rPr lang="en-US" sz="2400" dirty="0">
                <a:latin typeface="Calibri"/>
                <a:ea typeface="ＭＳ Ｐゴシック" pitchFamily="34" charset="-128"/>
                <a:cs typeface="Calibri"/>
              </a:rPr>
              <a:t>Department Chairs</a:t>
            </a:r>
          </a:p>
          <a:p>
            <a:pPr lvl="1"/>
            <a:r>
              <a:rPr lang="en-US" sz="2400" dirty="0">
                <a:latin typeface="Calibri"/>
                <a:ea typeface="ＭＳ Ｐゴシック" pitchFamily="34" charset="-128"/>
                <a:cs typeface="Calibri"/>
              </a:rPr>
              <a:t>The scheduling team</a:t>
            </a:r>
          </a:p>
          <a:p>
            <a:pPr lvl="1">
              <a:buNone/>
            </a:pPr>
            <a:endParaRPr lang="en-US" sz="2400" dirty="0">
              <a:latin typeface="Calibri"/>
              <a:ea typeface="ＭＳ Ｐゴシック" pitchFamily="34" charset="-128"/>
              <a:cs typeface="Calibri"/>
            </a:endParaRPr>
          </a:p>
          <a:p>
            <a:r>
              <a:rPr lang="en-US" dirty="0" smtClean="0">
                <a:latin typeface="Calibri"/>
                <a:cs typeface="Calibri"/>
              </a:rPr>
              <a:t>Plus tracking all the results </a:t>
            </a:r>
            <a:endParaRPr lang="en-US" dirty="0">
              <a:latin typeface="Calibri"/>
              <a:cs typeface="Calibri"/>
            </a:endParaRPr>
          </a:p>
        </p:txBody>
      </p:sp>
    </p:spTree>
    <p:extLst>
      <p:ext uri="{BB962C8B-B14F-4D97-AF65-F5344CB8AC3E}">
        <p14:creationId xmlns:p14="http://schemas.microsoft.com/office/powerpoint/2010/main" val="216931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35000"/>
            <a:ext cx="7024744" cy="825500"/>
          </a:xfrm>
        </p:spPr>
        <p:txBody>
          <a:bodyPr>
            <a:normAutofit/>
          </a:bodyPr>
          <a:lstStyle/>
          <a:p>
            <a:pPr algn="ctr"/>
            <a:r>
              <a:rPr lang="en-US" dirty="0" smtClean="0">
                <a:latin typeface="Calibri"/>
                <a:cs typeface="Calibri"/>
              </a:rPr>
              <a:t>Looking at Results </a:t>
            </a:r>
            <a:endParaRPr lang="en-US" dirty="0">
              <a:latin typeface="Calibri"/>
              <a:cs typeface="Calibri"/>
            </a:endParaRPr>
          </a:p>
        </p:txBody>
      </p:sp>
      <p:sp>
        <p:nvSpPr>
          <p:cNvPr id="3" name="Content Placeholder 2"/>
          <p:cNvSpPr>
            <a:spLocks noGrp="1"/>
          </p:cNvSpPr>
          <p:nvPr>
            <p:ph idx="1"/>
          </p:nvPr>
        </p:nvSpPr>
        <p:spPr>
          <a:xfrm>
            <a:off x="1043492" y="1460500"/>
            <a:ext cx="6777317" cy="4372129"/>
          </a:xfrm>
        </p:spPr>
        <p:txBody>
          <a:bodyPr/>
          <a:lstStyle/>
          <a:p>
            <a:r>
              <a:rPr lang="en-US" sz="2800" dirty="0">
                <a:latin typeface="Calibri"/>
                <a:cs typeface="Calibri"/>
              </a:rPr>
              <a:t>Equity Example: </a:t>
            </a:r>
          </a:p>
          <a:p>
            <a:endParaRPr lang="en-US" dirty="0"/>
          </a:p>
          <a:p>
            <a:pPr marL="0" indent="0" algn="ctr">
              <a:buNone/>
            </a:pPr>
            <a:r>
              <a:rPr lang="en-US" sz="3200" b="1" dirty="0">
                <a:latin typeface="Calibri"/>
                <a:cs typeface="Calibri"/>
              </a:rPr>
              <a:t>How do you determine if your </a:t>
            </a:r>
          </a:p>
          <a:p>
            <a:pPr marL="0" indent="0" algn="ctr">
              <a:buNone/>
            </a:pPr>
            <a:r>
              <a:rPr lang="en-US" sz="3200" b="1" dirty="0">
                <a:latin typeface="Calibri"/>
                <a:cs typeface="Calibri"/>
              </a:rPr>
              <a:t>students have equal access to your Pathways?  </a:t>
            </a:r>
          </a:p>
        </p:txBody>
      </p:sp>
    </p:spTree>
    <p:extLst>
      <p:ext uri="{BB962C8B-B14F-4D97-AF65-F5344CB8AC3E}">
        <p14:creationId xmlns:p14="http://schemas.microsoft.com/office/powerpoint/2010/main" val="205638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0250"/>
            <a:ext cx="7024744" cy="857250"/>
          </a:xfrm>
        </p:spPr>
        <p:txBody>
          <a:bodyPr>
            <a:normAutofit/>
          </a:bodyPr>
          <a:lstStyle/>
          <a:p>
            <a:pPr algn="ctr"/>
            <a:r>
              <a:rPr lang="en-US" sz="3600" dirty="0" smtClean="0"/>
              <a:t>External Assessment </a:t>
            </a:r>
            <a:endParaRPr lang="en-US" sz="3600" dirty="0"/>
          </a:p>
        </p:txBody>
      </p:sp>
      <p:sp>
        <p:nvSpPr>
          <p:cNvPr id="3" name="Content Placeholder 2"/>
          <p:cNvSpPr>
            <a:spLocks noGrp="1"/>
          </p:cNvSpPr>
          <p:nvPr>
            <p:ph idx="1"/>
          </p:nvPr>
        </p:nvSpPr>
        <p:spPr>
          <a:xfrm>
            <a:off x="1043492" y="1587500"/>
            <a:ext cx="6777317" cy="4245129"/>
          </a:xfrm>
        </p:spPr>
        <p:txBody>
          <a:bodyPr/>
          <a:lstStyle/>
          <a:p>
            <a:pPr>
              <a:lnSpc>
                <a:spcPct val="90000"/>
              </a:lnSpc>
              <a:buFont typeface="Wingdings 2" charset="0"/>
              <a:buChar char=""/>
              <a:defRPr/>
            </a:pPr>
            <a:r>
              <a:rPr lang="en-US" sz="2800" dirty="0">
                <a:latin typeface="Arial" charset="0"/>
              </a:rPr>
              <a:t>Learning from those affected by the results</a:t>
            </a:r>
          </a:p>
          <a:p>
            <a:pPr lvl="1">
              <a:lnSpc>
                <a:spcPct val="90000"/>
              </a:lnSpc>
              <a:buFont typeface="Wingdings 2" charset="0"/>
              <a:buChar char=""/>
              <a:defRPr/>
            </a:pPr>
            <a:r>
              <a:rPr lang="en-US" dirty="0">
                <a:latin typeface="Arial" charset="0"/>
              </a:rPr>
              <a:t>Students</a:t>
            </a:r>
          </a:p>
          <a:p>
            <a:pPr lvl="1">
              <a:lnSpc>
                <a:spcPct val="90000"/>
              </a:lnSpc>
              <a:buFont typeface="Wingdings 2" charset="0"/>
              <a:buChar char=""/>
              <a:defRPr/>
            </a:pPr>
            <a:r>
              <a:rPr lang="en-US" dirty="0">
                <a:latin typeface="Arial" charset="0"/>
              </a:rPr>
              <a:t>Parents/Supporting Adults </a:t>
            </a:r>
          </a:p>
          <a:p>
            <a:pPr lvl="1">
              <a:lnSpc>
                <a:spcPct val="90000"/>
              </a:lnSpc>
              <a:buFont typeface="Wingdings 2" charset="0"/>
              <a:buChar char=""/>
              <a:defRPr/>
            </a:pPr>
            <a:r>
              <a:rPr lang="en-US" dirty="0">
                <a:latin typeface="Arial" charset="0"/>
              </a:rPr>
              <a:t>Teachers/staff</a:t>
            </a:r>
          </a:p>
          <a:p>
            <a:pPr marL="349250" lvl="1" indent="0">
              <a:lnSpc>
                <a:spcPct val="90000"/>
              </a:lnSpc>
              <a:buNone/>
              <a:defRPr/>
            </a:pPr>
            <a:endParaRPr lang="en-US" dirty="0">
              <a:latin typeface="Arial" charset="0"/>
            </a:endParaRPr>
          </a:p>
          <a:p>
            <a:pPr>
              <a:lnSpc>
                <a:spcPct val="90000"/>
              </a:lnSpc>
              <a:buFont typeface="Wingdings 2" charset="0"/>
              <a:buChar char=""/>
              <a:defRPr/>
            </a:pPr>
            <a:r>
              <a:rPr lang="en-US" sz="2800" dirty="0">
                <a:latin typeface="Arial" charset="0"/>
              </a:rPr>
              <a:t>Through:</a:t>
            </a:r>
          </a:p>
          <a:p>
            <a:pPr lvl="1">
              <a:lnSpc>
                <a:spcPct val="90000"/>
              </a:lnSpc>
              <a:buFont typeface="Wingdings 2" charset="0"/>
              <a:buChar char=""/>
              <a:defRPr/>
            </a:pPr>
            <a:r>
              <a:rPr lang="en-US" dirty="0">
                <a:latin typeface="Arial" charset="0"/>
              </a:rPr>
              <a:t>Focus groups</a:t>
            </a:r>
          </a:p>
          <a:p>
            <a:pPr lvl="1">
              <a:lnSpc>
                <a:spcPct val="90000"/>
              </a:lnSpc>
              <a:buFont typeface="Wingdings 2" charset="0"/>
              <a:buChar char=""/>
              <a:defRPr/>
            </a:pPr>
            <a:r>
              <a:rPr lang="en-US" dirty="0">
                <a:latin typeface="Arial" charset="0"/>
              </a:rPr>
              <a:t>Surveys</a:t>
            </a:r>
          </a:p>
          <a:p>
            <a:pPr lvl="1">
              <a:lnSpc>
                <a:spcPct val="90000"/>
              </a:lnSpc>
              <a:buFont typeface="Wingdings 2" charset="0"/>
              <a:buChar char=""/>
              <a:defRPr/>
            </a:pPr>
            <a:r>
              <a:rPr lang="en-US" dirty="0">
                <a:latin typeface="Arial" charset="0"/>
              </a:rPr>
              <a:t>Data</a:t>
            </a:r>
          </a:p>
          <a:p>
            <a:endParaRPr lang="en-US" dirty="0"/>
          </a:p>
        </p:txBody>
      </p:sp>
    </p:spTree>
    <p:extLst>
      <p:ext uri="{BB962C8B-B14F-4D97-AF65-F5344CB8AC3E}">
        <p14:creationId xmlns:p14="http://schemas.microsoft.com/office/powerpoint/2010/main" val="286795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3250"/>
            <a:ext cx="7024744" cy="1047750"/>
          </a:xfrm>
        </p:spPr>
        <p:txBody>
          <a:bodyPr/>
          <a:lstStyle/>
          <a:p>
            <a:r>
              <a:rPr lang="en-US" dirty="0" smtClean="0"/>
              <a:t>A Cycle of Improvement </a:t>
            </a:r>
            <a:endParaRPr lang="en-US" dirty="0"/>
          </a:p>
        </p:txBody>
      </p:sp>
      <p:sp>
        <p:nvSpPr>
          <p:cNvPr id="3" name="Content Placeholder 2"/>
          <p:cNvSpPr>
            <a:spLocks noGrp="1"/>
          </p:cNvSpPr>
          <p:nvPr>
            <p:ph idx="1"/>
          </p:nvPr>
        </p:nvSpPr>
        <p:spPr>
          <a:xfrm>
            <a:off x="1043492" y="1873250"/>
            <a:ext cx="6777317" cy="3959379"/>
          </a:xfrm>
        </p:spPr>
        <p:txBody>
          <a:bodyPr/>
          <a:lstStyle/>
          <a:p>
            <a:r>
              <a:rPr lang="ja-JP" altLang="en-US" sz="2800" dirty="0">
                <a:latin typeface="Calibri"/>
                <a:ea typeface="ＭＳ Ｐゴシック" pitchFamily="34" charset="-128"/>
                <a:cs typeface="Calibri"/>
              </a:rPr>
              <a:t>“</a:t>
            </a:r>
            <a:r>
              <a:rPr lang="en-US" altLang="ja-JP" sz="2800" dirty="0">
                <a:latin typeface="Calibri"/>
                <a:ea typeface="ＭＳ Ｐゴシック" pitchFamily="34" charset="-128"/>
                <a:cs typeface="Calibri"/>
              </a:rPr>
              <a:t>Those who cannot remember the past are condemned to repeat it.</a:t>
            </a:r>
            <a:r>
              <a:rPr lang="ja-JP" altLang="en-US" sz="2800" dirty="0">
                <a:latin typeface="Calibri"/>
                <a:ea typeface="ＭＳ Ｐゴシック" pitchFamily="34" charset="-128"/>
                <a:cs typeface="Calibri"/>
              </a:rPr>
              <a:t>”</a:t>
            </a:r>
            <a:r>
              <a:rPr lang="en-US" altLang="ja-JP" sz="2800" dirty="0">
                <a:latin typeface="Calibri"/>
                <a:ea typeface="ＭＳ Ｐゴシック" pitchFamily="34" charset="-128"/>
                <a:cs typeface="Calibri"/>
              </a:rPr>
              <a:t> - George Santayana</a:t>
            </a:r>
          </a:p>
          <a:p>
            <a:pPr lvl="1"/>
            <a:r>
              <a:rPr lang="en-US" i="1" dirty="0">
                <a:latin typeface="Calibri"/>
                <a:ea typeface="ＭＳ Ｐゴシック" pitchFamily="34" charset="-128"/>
                <a:cs typeface="Calibri"/>
              </a:rPr>
              <a:t>What principles and priorities were met?</a:t>
            </a:r>
          </a:p>
          <a:p>
            <a:pPr lvl="1"/>
            <a:r>
              <a:rPr lang="en-US" i="1" dirty="0">
                <a:latin typeface="Calibri"/>
                <a:ea typeface="ＭＳ Ｐゴシック" pitchFamily="34" charset="-128"/>
                <a:cs typeface="Calibri"/>
              </a:rPr>
              <a:t>What principles and priorities were not well addressed?</a:t>
            </a:r>
          </a:p>
          <a:p>
            <a:pPr lvl="1"/>
            <a:r>
              <a:rPr lang="en-US" i="1" dirty="0">
                <a:latin typeface="Calibri"/>
                <a:ea typeface="ＭＳ Ｐゴシック" pitchFamily="34" charset="-128"/>
                <a:cs typeface="Calibri"/>
              </a:rPr>
              <a:t>How can you improve the process?</a:t>
            </a:r>
          </a:p>
          <a:p>
            <a:r>
              <a:rPr lang="en-US" sz="2800" dirty="0">
                <a:latin typeface="Calibri"/>
                <a:ea typeface="ＭＳ Ｐゴシック" pitchFamily="34" charset="-128"/>
                <a:cs typeface="Calibri"/>
              </a:rPr>
              <a:t>Keep your eye on the goal, and celebrate progress</a:t>
            </a:r>
          </a:p>
          <a:p>
            <a:endParaRPr lang="en-US" dirty="0"/>
          </a:p>
        </p:txBody>
      </p:sp>
    </p:spTree>
    <p:extLst>
      <p:ext uri="{BB962C8B-B14F-4D97-AF65-F5344CB8AC3E}">
        <p14:creationId xmlns:p14="http://schemas.microsoft.com/office/powerpoint/2010/main" val="34158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Invitation to Share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latin typeface="Calibri"/>
              </a:rPr>
              <a:t>CCASN will continue to add and refine resources and tools included in the CCASN Master Schedule Guide. We invite you to share your own master schedule tools, strategies, and effective practices. </a:t>
            </a:r>
          </a:p>
          <a:p>
            <a:pPr marL="0" indent="0">
              <a:buNone/>
            </a:pPr>
            <a:endParaRPr lang="en-US" dirty="0">
              <a:latin typeface="Calibri"/>
            </a:endParaRPr>
          </a:p>
          <a:p>
            <a:pPr marL="0" indent="0">
              <a:buNone/>
            </a:pPr>
            <a:r>
              <a:rPr lang="en-US" dirty="0">
                <a:latin typeface="Calibri"/>
              </a:rPr>
              <a:t>Please share resources and suggestions with Patricia Clark (</a:t>
            </a:r>
            <a:r>
              <a:rPr lang="en-US" dirty="0">
                <a:latin typeface="Calibri"/>
                <a:hlinkClick r:id="rId2"/>
              </a:rPr>
              <a:t>patricia510@gmail.com</a:t>
            </a:r>
            <a:r>
              <a:rPr lang="en-US" dirty="0">
                <a:latin typeface="Calibri"/>
              </a:rPr>
              <a:t>)  and/or Phil Saroyan (</a:t>
            </a:r>
            <a:r>
              <a:rPr lang="en-US" dirty="0">
                <a:latin typeface="Calibri"/>
                <a:hlinkClick r:id="rId3"/>
              </a:rPr>
              <a:t>jp9@jps.net</a:t>
            </a:r>
            <a:r>
              <a:rPr lang="en-US" dirty="0">
                <a:latin typeface="Calibri"/>
              </a:rPr>
              <a:t>)       </a:t>
            </a:r>
          </a:p>
          <a:p>
            <a:pPr marL="0" indent="0">
              <a:buNone/>
            </a:pPr>
            <a:r>
              <a:rPr lang="en-US" dirty="0">
                <a:latin typeface="Calibri"/>
              </a:rPr>
              <a:t>THANK YOU. </a:t>
            </a:r>
          </a:p>
          <a:p>
            <a:endParaRPr lang="en-US" dirty="0"/>
          </a:p>
        </p:txBody>
      </p:sp>
    </p:spTree>
    <p:extLst>
      <p:ext uri="{BB962C8B-B14F-4D97-AF65-F5344CB8AC3E}">
        <p14:creationId xmlns:p14="http://schemas.microsoft.com/office/powerpoint/2010/main" val="2692136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12</TotalTime>
  <Words>245</Words>
  <Application>Microsoft Macintosh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Stage 5:  Fine-tuning, Readjustment &amp; Assessment</vt:lpstr>
      <vt:lpstr>Fine-Tuning &amp; Readjustments</vt:lpstr>
      <vt:lpstr>Internal Assessment </vt:lpstr>
      <vt:lpstr>Looking at Results </vt:lpstr>
      <vt:lpstr>External Assessment </vt:lpstr>
      <vt:lpstr>A Cycle of Improvement </vt:lpstr>
      <vt:lpstr>An Invitation to Share </vt:lpstr>
    </vt:vector>
  </TitlesOfParts>
  <Company>University of California Berkeley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5:  Fine-tuning, Readjustment &amp; Assessment</dc:title>
  <dc:creator>Patricia Clark</dc:creator>
  <cp:lastModifiedBy>Patricia Clark</cp:lastModifiedBy>
  <cp:revision>3</cp:revision>
  <dcterms:created xsi:type="dcterms:W3CDTF">2014-03-23T22:00:35Z</dcterms:created>
  <dcterms:modified xsi:type="dcterms:W3CDTF">2014-03-23T23:33:58Z</dcterms:modified>
</cp:coreProperties>
</file>