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63" r:id="rId3"/>
    <p:sldId id="264" r:id="rId4"/>
    <p:sldId id="289" r:id="rId5"/>
    <p:sldId id="287" r:id="rId6"/>
    <p:sldId id="258" r:id="rId7"/>
    <p:sldId id="288" r:id="rId8"/>
    <p:sldId id="291" r:id="rId9"/>
    <p:sldId id="290" r:id="rId10"/>
    <p:sldId id="292" r:id="rId11"/>
    <p:sldId id="293" r:id="rId12"/>
    <p:sldId id="294" r:id="rId13"/>
    <p:sldId id="295" r:id="rId14"/>
    <p:sldId id="296" r:id="rId15"/>
    <p:sldId id="297" r:id="rId16"/>
    <p:sldId id="298" r:id="rId17"/>
    <p:sldId id="299" r:id="rId18"/>
    <p:sldId id="301" r:id="rId19"/>
    <p:sldId id="302" r:id="rId20"/>
    <p:sldId id="313" r:id="rId21"/>
    <p:sldId id="303" r:id="rId22"/>
    <p:sldId id="304" r:id="rId23"/>
    <p:sldId id="305" r:id="rId24"/>
    <p:sldId id="306" r:id="rId25"/>
    <p:sldId id="307" r:id="rId26"/>
    <p:sldId id="308" r:id="rId27"/>
    <p:sldId id="261" r:id="rId28"/>
    <p:sldId id="309" r:id="rId29"/>
    <p:sldId id="310" r:id="rId30"/>
    <p:sldId id="311" r:id="rId31"/>
    <p:sldId id="312" r:id="rId32"/>
    <p:sldId id="268" r:id="rId33"/>
    <p:sldId id="267" r:id="rId34"/>
    <p:sldId id="314" r:id="rId35"/>
    <p:sldId id="315" r:id="rId36"/>
    <p:sldId id="323" r:id="rId37"/>
    <p:sldId id="276" r:id="rId38"/>
    <p:sldId id="277" r:id="rId39"/>
    <p:sldId id="282" r:id="rId40"/>
    <p:sldId id="316" r:id="rId41"/>
    <p:sldId id="321" r:id="rId42"/>
    <p:sldId id="317" r:id="rId43"/>
    <p:sldId id="322" r:id="rId44"/>
    <p:sldId id="318" r:id="rId45"/>
    <p:sldId id="319" r:id="rId46"/>
    <p:sldId id="320" r:id="rId47"/>
    <p:sldId id="332" r:id="rId48"/>
    <p:sldId id="326" r:id="rId49"/>
    <p:sldId id="324" r:id="rId50"/>
    <p:sldId id="327" r:id="rId51"/>
    <p:sldId id="333" r:id="rId52"/>
    <p:sldId id="334" r:id="rId53"/>
    <p:sldId id="335" r:id="rId54"/>
    <p:sldId id="328" r:id="rId55"/>
    <p:sldId id="325" r:id="rId56"/>
    <p:sldId id="329" r:id="rId57"/>
    <p:sldId id="283" r:id="rId58"/>
    <p:sldId id="33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8" d="100"/>
          <a:sy n="68" d="100"/>
        </p:scale>
        <p:origin x="145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F48FA-CCCF-47BE-AF53-180D7126C0A9}" type="datetimeFigureOut">
              <a:rPr lang="en-US" smtClean="0"/>
              <a:t>12/12/2016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BA505-563A-40DC-9E1A-2199D8883A44}" type="slidenum">
              <a:rPr lang="en-US" smtClean="0"/>
              <a:t>‹#›</a:t>
            </a:fld>
            <a:endParaRPr lang="en-US"/>
          </a:p>
        </p:txBody>
      </p:sp>
    </p:spTree>
    <p:extLst>
      <p:ext uri="{BB962C8B-B14F-4D97-AF65-F5344CB8AC3E}">
        <p14:creationId xmlns:p14="http://schemas.microsoft.com/office/powerpoint/2010/main" val="426796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ABA505-563A-40DC-9E1A-2199D8883A44}" type="slidenum">
              <a:rPr lang="en-US" smtClean="0"/>
              <a:t>38</a:t>
            </a:fld>
            <a:endParaRPr lang="en-US"/>
          </a:p>
        </p:txBody>
      </p:sp>
    </p:spTree>
    <p:extLst>
      <p:ext uri="{BB962C8B-B14F-4D97-AF65-F5344CB8AC3E}">
        <p14:creationId xmlns:p14="http://schemas.microsoft.com/office/powerpoint/2010/main" val="3948644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C2D1E1-9F73-4C58-99DE-F111AA7336C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54B6C-BEFB-498C-82A8-D1ECC5EED83A}" type="slidenum">
              <a:rPr lang="en-US" smtClean="0"/>
              <a:t>‹#›</a:t>
            </a:fld>
            <a:endParaRPr lang="en-US"/>
          </a:p>
        </p:txBody>
      </p:sp>
    </p:spTree>
    <p:extLst>
      <p:ext uri="{BB962C8B-B14F-4D97-AF65-F5344CB8AC3E}">
        <p14:creationId xmlns:p14="http://schemas.microsoft.com/office/powerpoint/2010/main" val="397836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2D1E1-9F73-4C58-99DE-F111AA7336C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54B6C-BEFB-498C-82A8-D1ECC5EED83A}" type="slidenum">
              <a:rPr lang="en-US" smtClean="0"/>
              <a:t>‹#›</a:t>
            </a:fld>
            <a:endParaRPr lang="en-US"/>
          </a:p>
        </p:txBody>
      </p:sp>
    </p:spTree>
    <p:extLst>
      <p:ext uri="{BB962C8B-B14F-4D97-AF65-F5344CB8AC3E}">
        <p14:creationId xmlns:p14="http://schemas.microsoft.com/office/powerpoint/2010/main" val="77516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2D1E1-9F73-4C58-99DE-F111AA7336C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54B6C-BEFB-498C-82A8-D1ECC5EED83A}" type="slidenum">
              <a:rPr lang="en-US" smtClean="0"/>
              <a:t>‹#›</a:t>
            </a:fld>
            <a:endParaRPr lang="en-US"/>
          </a:p>
        </p:txBody>
      </p:sp>
    </p:spTree>
    <p:extLst>
      <p:ext uri="{BB962C8B-B14F-4D97-AF65-F5344CB8AC3E}">
        <p14:creationId xmlns:p14="http://schemas.microsoft.com/office/powerpoint/2010/main" val="287286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2D1E1-9F73-4C58-99DE-F111AA7336C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54B6C-BEFB-498C-82A8-D1ECC5EED83A}" type="slidenum">
              <a:rPr lang="en-US" smtClean="0"/>
              <a:t>‹#›</a:t>
            </a:fld>
            <a:endParaRPr lang="en-US"/>
          </a:p>
        </p:txBody>
      </p:sp>
    </p:spTree>
    <p:extLst>
      <p:ext uri="{BB962C8B-B14F-4D97-AF65-F5344CB8AC3E}">
        <p14:creationId xmlns:p14="http://schemas.microsoft.com/office/powerpoint/2010/main" val="23830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2D1E1-9F73-4C58-99DE-F111AA7336C5}"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54B6C-BEFB-498C-82A8-D1ECC5EED83A}" type="slidenum">
              <a:rPr lang="en-US" smtClean="0"/>
              <a:t>‹#›</a:t>
            </a:fld>
            <a:endParaRPr lang="en-US"/>
          </a:p>
        </p:txBody>
      </p:sp>
    </p:spTree>
    <p:extLst>
      <p:ext uri="{BB962C8B-B14F-4D97-AF65-F5344CB8AC3E}">
        <p14:creationId xmlns:p14="http://schemas.microsoft.com/office/powerpoint/2010/main" val="100765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2D1E1-9F73-4C58-99DE-F111AA7336C5}"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54B6C-BEFB-498C-82A8-D1ECC5EED83A}" type="slidenum">
              <a:rPr lang="en-US" smtClean="0"/>
              <a:t>‹#›</a:t>
            </a:fld>
            <a:endParaRPr lang="en-US"/>
          </a:p>
        </p:txBody>
      </p:sp>
    </p:spTree>
    <p:extLst>
      <p:ext uri="{BB962C8B-B14F-4D97-AF65-F5344CB8AC3E}">
        <p14:creationId xmlns:p14="http://schemas.microsoft.com/office/powerpoint/2010/main" val="196535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2D1E1-9F73-4C58-99DE-F111AA7336C5}"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54B6C-BEFB-498C-82A8-D1ECC5EED83A}" type="slidenum">
              <a:rPr lang="en-US" smtClean="0"/>
              <a:t>‹#›</a:t>
            </a:fld>
            <a:endParaRPr lang="en-US"/>
          </a:p>
        </p:txBody>
      </p:sp>
    </p:spTree>
    <p:extLst>
      <p:ext uri="{BB962C8B-B14F-4D97-AF65-F5344CB8AC3E}">
        <p14:creationId xmlns:p14="http://schemas.microsoft.com/office/powerpoint/2010/main" val="234357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2D1E1-9F73-4C58-99DE-F111AA7336C5}"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54B6C-BEFB-498C-82A8-D1ECC5EED83A}" type="slidenum">
              <a:rPr lang="en-US" smtClean="0"/>
              <a:t>‹#›</a:t>
            </a:fld>
            <a:endParaRPr lang="en-US"/>
          </a:p>
        </p:txBody>
      </p:sp>
    </p:spTree>
    <p:extLst>
      <p:ext uri="{BB962C8B-B14F-4D97-AF65-F5344CB8AC3E}">
        <p14:creationId xmlns:p14="http://schemas.microsoft.com/office/powerpoint/2010/main" val="148807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2D1E1-9F73-4C58-99DE-F111AA7336C5}"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54B6C-BEFB-498C-82A8-D1ECC5EED83A}" type="slidenum">
              <a:rPr lang="en-US" smtClean="0"/>
              <a:t>‹#›</a:t>
            </a:fld>
            <a:endParaRPr lang="en-US"/>
          </a:p>
        </p:txBody>
      </p:sp>
    </p:spTree>
    <p:extLst>
      <p:ext uri="{BB962C8B-B14F-4D97-AF65-F5344CB8AC3E}">
        <p14:creationId xmlns:p14="http://schemas.microsoft.com/office/powerpoint/2010/main" val="271349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C2D1E1-9F73-4C58-99DE-F111AA7336C5}"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54B6C-BEFB-498C-82A8-D1ECC5EED83A}" type="slidenum">
              <a:rPr lang="en-US" smtClean="0"/>
              <a:t>‹#›</a:t>
            </a:fld>
            <a:endParaRPr lang="en-US"/>
          </a:p>
        </p:txBody>
      </p:sp>
    </p:spTree>
    <p:extLst>
      <p:ext uri="{BB962C8B-B14F-4D97-AF65-F5344CB8AC3E}">
        <p14:creationId xmlns:p14="http://schemas.microsoft.com/office/powerpoint/2010/main" val="352731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C2D1E1-9F73-4C58-99DE-F111AA7336C5}"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54B6C-BEFB-498C-82A8-D1ECC5EED83A}" type="slidenum">
              <a:rPr lang="en-US" smtClean="0"/>
              <a:t>‹#›</a:t>
            </a:fld>
            <a:endParaRPr lang="en-US"/>
          </a:p>
        </p:txBody>
      </p:sp>
    </p:spTree>
    <p:extLst>
      <p:ext uri="{BB962C8B-B14F-4D97-AF65-F5344CB8AC3E}">
        <p14:creationId xmlns:p14="http://schemas.microsoft.com/office/powerpoint/2010/main" val="192839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2D1E1-9F73-4C58-99DE-F111AA7336C5}" type="datetimeFigureOut">
              <a:rPr lang="en-US" smtClean="0"/>
              <a:t>12/12/2016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54B6C-BEFB-498C-82A8-D1ECC5EED83A}" type="slidenum">
              <a:rPr lang="en-US" smtClean="0"/>
              <a:t>‹#›</a:t>
            </a:fld>
            <a:endParaRPr lang="en-US"/>
          </a:p>
        </p:txBody>
      </p:sp>
    </p:spTree>
    <p:extLst>
      <p:ext uri="{BB962C8B-B14F-4D97-AF65-F5344CB8AC3E}">
        <p14:creationId xmlns:p14="http://schemas.microsoft.com/office/powerpoint/2010/main" val="291490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9.emf"/><Relationship Id="rId4" Type="http://schemas.openxmlformats.org/officeDocument/2006/relationships/image" Target="../media/image48.emf"/></Relationships>
</file>

<file path=ppt/slides/_rels/slide3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www.casn.berkeley.edu/"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97778"/>
            <a:ext cx="8686800" cy="6001643"/>
          </a:xfrm>
          <a:prstGeom prst="rect">
            <a:avLst/>
          </a:prstGeom>
          <a:noFill/>
        </p:spPr>
        <p:txBody>
          <a:bodyPr wrap="square" rtlCol="0">
            <a:spAutoFit/>
          </a:bodyPr>
          <a:lstStyle/>
          <a:p>
            <a:r>
              <a:rPr lang="en-US" sz="1600" dirty="0"/>
              <a:t>Dear Scheduling Team,</a:t>
            </a:r>
          </a:p>
          <a:p>
            <a:r>
              <a:rPr lang="en-US" sz="1600" dirty="0"/>
              <a:t>	The Master Schedule Board is an Excel spreadsheet that was first developed in the mid 1980's when student information systems (SIS) were in their infancy and didn't provide many of the features of today's current master scheduling systems. Depending on your SIS, the use of this Master Schedule Board may be a duplication of effort. The following is a list of the features of the Master Schedule Board to help you decide if you want to use this tool:</a:t>
            </a:r>
          </a:p>
          <a:p>
            <a:r>
              <a:rPr lang="en-US" sz="1600" dirty="0"/>
              <a:t>1) This is a ready to fill in, blank master schedule template that will handle up to 4 grade levels and 9 periods of class. If you routinely produce your own version of your master schedule using Excel or other applications independent of your SIS, this tool will save you time in developing the format of your master schedule.</a:t>
            </a:r>
          </a:p>
          <a:p>
            <a:r>
              <a:rPr lang="en-US" sz="1600" dirty="0"/>
              <a:t>2) Once the Master Schedule Board template is filled in with your school's information, a publication master schedule is automatically produced.</a:t>
            </a:r>
          </a:p>
          <a:p>
            <a:r>
              <a:rPr lang="en-US" sz="1600" dirty="0"/>
              <a:t>3) Once the Master Schedule Board template is filled in with your school's information, a room assignment by room and a room assignment by teacher list is automatically produced.</a:t>
            </a:r>
          </a:p>
          <a:p>
            <a:r>
              <a:rPr lang="en-US" sz="1600" dirty="0"/>
              <a:t>4) The main purpose for developing this tool was to assist in balancing the master schedule. Once filled in with the counts from the student course request tally, this tool gives you several ways to examine balance in the master schedule including seat counts by period and grade.  This provides you with information on where to move sections to balance the master schedule.</a:t>
            </a:r>
          </a:p>
          <a:p>
            <a:r>
              <a:rPr lang="en-US" sz="1600" dirty="0"/>
              <a:t>5) The impact of mainstreaming is evaluated in terms of the use of the school's staffing allocation. In some cases, with the addition of special education teachers, a school's staffing allocation is enhanced; in some cases, mainstreaming/full inclusion reduces the seats in general education classes such that extra staffing is justified. This information has been used in some districts and extra staffing has been provided as a result. </a:t>
            </a:r>
          </a:p>
          <a:p>
            <a:pPr algn="ctr"/>
            <a:r>
              <a:rPr lang="en-US" sz="1600" b="1" dirty="0"/>
              <a:t>Happy Scheduling!! Phil Saroyan (jp9@jps.net) &amp; Patricia Clark (patricia510@gmail.com)</a:t>
            </a:r>
          </a:p>
        </p:txBody>
      </p:sp>
      <p:sp>
        <p:nvSpPr>
          <p:cNvPr id="5" name="TextBox 4"/>
          <p:cNvSpPr txBox="1"/>
          <p:nvPr/>
        </p:nvSpPr>
        <p:spPr>
          <a:xfrm>
            <a:off x="2133600" y="76200"/>
            <a:ext cx="6781800" cy="461665"/>
          </a:xfrm>
          <a:prstGeom prst="rect">
            <a:avLst/>
          </a:prstGeom>
          <a:noFill/>
        </p:spPr>
        <p:txBody>
          <a:bodyPr wrap="square" rtlCol="0">
            <a:spAutoFit/>
          </a:bodyPr>
          <a:lstStyle/>
          <a:p>
            <a:pPr algn="ctr"/>
            <a:r>
              <a:rPr lang="en-US" sz="2400" b="1" dirty="0"/>
              <a:t>Master Schedule Board Instructions</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852" y="134699"/>
            <a:ext cx="1624013"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90265" y="438705"/>
            <a:ext cx="6848935" cy="369332"/>
          </a:xfrm>
          <a:prstGeom prst="rect">
            <a:avLst/>
          </a:prstGeom>
          <a:noFill/>
        </p:spPr>
        <p:txBody>
          <a:bodyPr wrap="square" rtlCol="0">
            <a:spAutoFit/>
          </a:bodyPr>
          <a:lstStyle/>
          <a:p>
            <a:r>
              <a:rPr lang="en-US" b="1" u="sng" dirty="0">
                <a:solidFill>
                  <a:srgbClr val="FF0000"/>
                </a:solidFill>
              </a:rPr>
              <a:t>Run this PowerPoint as a slide show so animations will work properly.</a:t>
            </a:r>
          </a:p>
        </p:txBody>
      </p:sp>
    </p:spTree>
    <p:extLst>
      <p:ext uri="{BB962C8B-B14F-4D97-AF65-F5344CB8AC3E}">
        <p14:creationId xmlns:p14="http://schemas.microsoft.com/office/powerpoint/2010/main" val="188078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7384" y="645942"/>
            <a:ext cx="6873032" cy="950456"/>
          </a:xfrm>
          <a:prstGeom prst="rect">
            <a:avLst/>
          </a:prstGeom>
        </p:spPr>
      </p:pic>
      <p:pic>
        <p:nvPicPr>
          <p:cNvPr id="3" name="Picture 2"/>
          <p:cNvPicPr>
            <a:picLocks noChangeAspect="1"/>
          </p:cNvPicPr>
          <p:nvPr/>
        </p:nvPicPr>
        <p:blipFill rotWithShape="1">
          <a:blip r:embed="rId3"/>
          <a:srcRect t="25000" r="42291" b="28125"/>
          <a:stretch/>
        </p:blipFill>
        <p:spPr>
          <a:xfrm>
            <a:off x="838200" y="3124200"/>
            <a:ext cx="7744829" cy="3536905"/>
          </a:xfrm>
          <a:prstGeom prst="rect">
            <a:avLst/>
          </a:prstGeom>
        </p:spPr>
      </p:pic>
      <p:sp>
        <p:nvSpPr>
          <p:cNvPr id="4" name="TextBox 3"/>
          <p:cNvSpPr txBox="1"/>
          <p:nvPr/>
        </p:nvSpPr>
        <p:spPr>
          <a:xfrm>
            <a:off x="1219200" y="228600"/>
            <a:ext cx="6629400" cy="381000"/>
          </a:xfrm>
          <a:prstGeom prst="rect">
            <a:avLst/>
          </a:prstGeom>
          <a:noFill/>
        </p:spPr>
        <p:txBody>
          <a:bodyPr wrap="square" rtlCol="0">
            <a:spAutoFit/>
          </a:bodyPr>
          <a:lstStyle/>
          <a:p>
            <a:r>
              <a:rPr lang="en-US" dirty="0"/>
              <a:t>Here you see just the top row from the previous slide</a:t>
            </a:r>
          </a:p>
        </p:txBody>
      </p:sp>
      <p:sp>
        <p:nvSpPr>
          <p:cNvPr id="6" name="TextBox 5"/>
          <p:cNvSpPr txBox="1"/>
          <p:nvPr/>
        </p:nvSpPr>
        <p:spPr>
          <a:xfrm>
            <a:off x="2538914" y="1596398"/>
            <a:ext cx="5858118" cy="1477328"/>
          </a:xfrm>
          <a:prstGeom prst="rect">
            <a:avLst/>
          </a:prstGeom>
          <a:noFill/>
        </p:spPr>
        <p:txBody>
          <a:bodyPr wrap="square" rtlCol="0">
            <a:spAutoFit/>
          </a:bodyPr>
          <a:lstStyle/>
          <a:p>
            <a:r>
              <a:rPr lang="en-US" dirty="0"/>
              <a:t>Below, you see just 3 periods and 5 rows of the first schedule page. Notice that the title (Page 1) form the yellow highlighted setup cell (I14) is copied to cell B70. The titles on each of the schedule pages are also hyperlinks that take you back to the top of the spreadsheet.</a:t>
            </a:r>
          </a:p>
        </p:txBody>
      </p:sp>
      <p:cxnSp>
        <p:nvCxnSpPr>
          <p:cNvPr id="8" name="Straight Arrow Connector 7"/>
          <p:cNvCxnSpPr/>
          <p:nvPr/>
        </p:nvCxnSpPr>
        <p:spPr>
          <a:xfrm flipH="1">
            <a:off x="1524000" y="1596398"/>
            <a:ext cx="914400" cy="22898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76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7384" y="228600"/>
            <a:ext cx="6873032" cy="950456"/>
          </a:xfrm>
          <a:prstGeom prst="rect">
            <a:avLst/>
          </a:prstGeom>
        </p:spPr>
      </p:pic>
      <p:sp>
        <p:nvSpPr>
          <p:cNvPr id="3" name="TextBox 2"/>
          <p:cNvSpPr txBox="1"/>
          <p:nvPr/>
        </p:nvSpPr>
        <p:spPr>
          <a:xfrm>
            <a:off x="785812" y="1295400"/>
            <a:ext cx="7672388" cy="1200329"/>
          </a:xfrm>
          <a:prstGeom prst="rect">
            <a:avLst/>
          </a:prstGeom>
          <a:noFill/>
        </p:spPr>
        <p:txBody>
          <a:bodyPr wrap="square" rtlCol="0">
            <a:spAutoFit/>
          </a:bodyPr>
          <a:lstStyle/>
          <a:p>
            <a:r>
              <a:rPr lang="en-US" dirty="0"/>
              <a:t>You can set up the first 26 schedule pages any way you want with any combination of classes. You can set the schedule input pages up by Department, Academy or any combination of either. Let’s begin by setting up the first page by the English Department. Below is an example of how it would look.</a:t>
            </a:r>
          </a:p>
        </p:txBody>
      </p:sp>
      <p:pic>
        <p:nvPicPr>
          <p:cNvPr id="4" name="Picture 3"/>
          <p:cNvPicPr>
            <a:picLocks noChangeAspect="1"/>
          </p:cNvPicPr>
          <p:nvPr/>
        </p:nvPicPr>
        <p:blipFill>
          <a:blip r:embed="rId3"/>
          <a:stretch>
            <a:fillRect/>
          </a:stretch>
        </p:blipFill>
        <p:spPr>
          <a:xfrm>
            <a:off x="1097384" y="2514600"/>
            <a:ext cx="6873032" cy="914400"/>
          </a:xfrm>
          <a:prstGeom prst="rect">
            <a:avLst/>
          </a:prstGeom>
        </p:spPr>
      </p:pic>
      <p:pic>
        <p:nvPicPr>
          <p:cNvPr id="5" name="Picture 4"/>
          <p:cNvPicPr>
            <a:picLocks noChangeAspect="1"/>
          </p:cNvPicPr>
          <p:nvPr/>
        </p:nvPicPr>
        <p:blipFill rotWithShape="1">
          <a:blip r:embed="rId4"/>
          <a:srcRect t="25000" r="42386" b="47916"/>
          <a:stretch/>
        </p:blipFill>
        <p:spPr>
          <a:xfrm>
            <a:off x="785812" y="4648200"/>
            <a:ext cx="7496175" cy="1981200"/>
          </a:xfrm>
          <a:prstGeom prst="rect">
            <a:avLst/>
          </a:prstGeom>
        </p:spPr>
      </p:pic>
      <p:sp>
        <p:nvSpPr>
          <p:cNvPr id="7" name="TextBox 6"/>
          <p:cNvSpPr txBox="1"/>
          <p:nvPr/>
        </p:nvSpPr>
        <p:spPr>
          <a:xfrm>
            <a:off x="3124200" y="3447871"/>
            <a:ext cx="4846216" cy="1200329"/>
          </a:xfrm>
          <a:prstGeom prst="rect">
            <a:avLst/>
          </a:prstGeom>
          <a:noFill/>
        </p:spPr>
        <p:txBody>
          <a:bodyPr wrap="square" rtlCol="0">
            <a:spAutoFit/>
          </a:bodyPr>
          <a:lstStyle/>
          <a:p>
            <a:r>
              <a:rPr lang="en-US" dirty="0"/>
              <a:t>Below you see that the title “ENGLISH” has been copied to the schedule page. I will talk more about the Abbreviation, Student Contact Limit and the Class Size Limit on the next slide.</a:t>
            </a:r>
          </a:p>
        </p:txBody>
      </p:sp>
      <p:cxnSp>
        <p:nvCxnSpPr>
          <p:cNvPr id="9" name="Straight Arrow Connector 8"/>
          <p:cNvCxnSpPr/>
          <p:nvPr/>
        </p:nvCxnSpPr>
        <p:spPr>
          <a:xfrm flipH="1">
            <a:off x="1524000" y="3429000"/>
            <a:ext cx="914400" cy="1905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312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457200"/>
            <a:ext cx="6870787" cy="914479"/>
          </a:xfrm>
          <a:prstGeom prst="rect">
            <a:avLst/>
          </a:prstGeom>
        </p:spPr>
      </p:pic>
      <p:sp>
        <p:nvSpPr>
          <p:cNvPr id="3" name="TextBox 2"/>
          <p:cNvSpPr txBox="1"/>
          <p:nvPr/>
        </p:nvSpPr>
        <p:spPr>
          <a:xfrm>
            <a:off x="654734" y="3102602"/>
            <a:ext cx="4876800" cy="1200329"/>
          </a:xfrm>
          <a:prstGeom prst="rect">
            <a:avLst/>
          </a:prstGeom>
          <a:noFill/>
        </p:spPr>
        <p:txBody>
          <a:bodyPr wrap="square" rtlCol="0">
            <a:spAutoFit/>
          </a:bodyPr>
          <a:lstStyle/>
          <a:p>
            <a:r>
              <a:rPr lang="en-US" dirty="0"/>
              <a:t>The </a:t>
            </a:r>
            <a:r>
              <a:rPr lang="en-US" b="1" u="sng" dirty="0"/>
              <a:t>Abbreviation</a:t>
            </a:r>
            <a:r>
              <a:rPr lang="en-US" dirty="0"/>
              <a:t> is needed for convenience of entry that you will learn about in just a bit and it is used as a lookup to compare a teacher’s student contact and class size limits to actual counts.</a:t>
            </a:r>
          </a:p>
        </p:txBody>
      </p:sp>
      <p:cxnSp>
        <p:nvCxnSpPr>
          <p:cNvPr id="5" name="Straight Arrow Connector 4"/>
          <p:cNvCxnSpPr/>
          <p:nvPr/>
        </p:nvCxnSpPr>
        <p:spPr>
          <a:xfrm flipV="1">
            <a:off x="3960403" y="1371680"/>
            <a:ext cx="2135597" cy="17309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88335" y="4435012"/>
            <a:ext cx="3124200" cy="1754326"/>
          </a:xfrm>
          <a:prstGeom prst="rect">
            <a:avLst/>
          </a:prstGeom>
          <a:noFill/>
        </p:spPr>
        <p:txBody>
          <a:bodyPr wrap="square" rtlCol="0">
            <a:spAutoFit/>
          </a:bodyPr>
          <a:lstStyle/>
          <a:p>
            <a:r>
              <a:rPr lang="en-US" dirty="0"/>
              <a:t>The </a:t>
            </a:r>
            <a:r>
              <a:rPr lang="en-US" b="1" u="sng" dirty="0"/>
              <a:t>Student Contact Limit </a:t>
            </a:r>
            <a:r>
              <a:rPr lang="en-US" dirty="0"/>
              <a:t>is the maximum number of students that can be assigned to a teacher. Sometimes this will vary depending on the subject. </a:t>
            </a:r>
          </a:p>
        </p:txBody>
      </p:sp>
      <p:cxnSp>
        <p:nvCxnSpPr>
          <p:cNvPr id="7" name="Straight Arrow Connector 6"/>
          <p:cNvCxnSpPr/>
          <p:nvPr/>
        </p:nvCxnSpPr>
        <p:spPr>
          <a:xfrm flipV="1">
            <a:off x="5156156" y="1389266"/>
            <a:ext cx="1852486" cy="30457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0" y="4572000"/>
            <a:ext cx="2743200" cy="2031325"/>
          </a:xfrm>
          <a:prstGeom prst="rect">
            <a:avLst/>
          </a:prstGeom>
          <a:noFill/>
        </p:spPr>
        <p:txBody>
          <a:bodyPr wrap="square" rtlCol="0">
            <a:spAutoFit/>
          </a:bodyPr>
          <a:lstStyle/>
          <a:p>
            <a:r>
              <a:rPr lang="en-US" dirty="0"/>
              <a:t>The </a:t>
            </a:r>
            <a:r>
              <a:rPr lang="en-US" b="1" u="sng" dirty="0"/>
              <a:t>Class Size Limit </a:t>
            </a:r>
            <a:r>
              <a:rPr lang="en-US" dirty="0"/>
              <a:t>is the maximum number of students that can be assigned to a section of a course. Again, sometimes this will vary depending on the subject.</a:t>
            </a:r>
          </a:p>
        </p:txBody>
      </p:sp>
      <p:cxnSp>
        <p:nvCxnSpPr>
          <p:cNvPr id="10" name="Straight Arrow Connector 9"/>
          <p:cNvCxnSpPr/>
          <p:nvPr/>
        </p:nvCxnSpPr>
        <p:spPr>
          <a:xfrm flipV="1">
            <a:off x="7161042" y="1389264"/>
            <a:ext cx="444891" cy="31827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3488" y="1995467"/>
            <a:ext cx="1745328" cy="646331"/>
          </a:xfrm>
          <a:prstGeom prst="rect">
            <a:avLst/>
          </a:prstGeom>
          <a:noFill/>
        </p:spPr>
        <p:txBody>
          <a:bodyPr wrap="square" rtlCol="0">
            <a:spAutoFit/>
          </a:bodyPr>
          <a:lstStyle/>
          <a:p>
            <a:r>
              <a:rPr lang="en-US" dirty="0"/>
              <a:t>The Schedule Input Page </a:t>
            </a:r>
            <a:r>
              <a:rPr lang="en-US" b="1" u="sng" dirty="0"/>
              <a:t>Title</a:t>
            </a:r>
          </a:p>
        </p:txBody>
      </p:sp>
      <p:cxnSp>
        <p:nvCxnSpPr>
          <p:cNvPr id="11" name="Straight Arrow Connector 10"/>
          <p:cNvCxnSpPr/>
          <p:nvPr/>
        </p:nvCxnSpPr>
        <p:spPr>
          <a:xfrm flipV="1">
            <a:off x="1861199" y="1371680"/>
            <a:ext cx="501001" cy="8654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15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496" y="1219200"/>
            <a:ext cx="8785008" cy="1944507"/>
          </a:xfrm>
          <a:prstGeom prst="rect">
            <a:avLst/>
          </a:prstGeom>
        </p:spPr>
      </p:pic>
      <p:sp>
        <p:nvSpPr>
          <p:cNvPr id="4" name="TextBox 3"/>
          <p:cNvSpPr txBox="1"/>
          <p:nvPr/>
        </p:nvSpPr>
        <p:spPr>
          <a:xfrm>
            <a:off x="457200" y="228600"/>
            <a:ext cx="8229600" cy="646331"/>
          </a:xfrm>
          <a:prstGeom prst="rect">
            <a:avLst/>
          </a:prstGeom>
          <a:noFill/>
        </p:spPr>
        <p:txBody>
          <a:bodyPr wrap="square" rtlCol="0">
            <a:spAutoFit/>
          </a:bodyPr>
          <a:lstStyle/>
          <a:p>
            <a:r>
              <a:rPr lang="en-US" dirty="0"/>
              <a:t>Now, let’s take a look at the data entry for the Schedule Pages. Below, you see just 2 of the 9 periods with everything blank except the title (ENGLISH) that we already set up.</a:t>
            </a:r>
          </a:p>
        </p:txBody>
      </p:sp>
      <p:sp>
        <p:nvSpPr>
          <p:cNvPr id="28" name="TextBox 27"/>
          <p:cNvSpPr txBox="1"/>
          <p:nvPr/>
        </p:nvSpPr>
        <p:spPr>
          <a:xfrm>
            <a:off x="4409324" y="3513514"/>
            <a:ext cx="4220430" cy="3139321"/>
          </a:xfrm>
          <a:prstGeom prst="rect">
            <a:avLst/>
          </a:prstGeom>
          <a:noFill/>
        </p:spPr>
        <p:txBody>
          <a:bodyPr wrap="square" rtlCol="0">
            <a:spAutoFit/>
          </a:bodyPr>
          <a:lstStyle/>
          <a:p>
            <a:r>
              <a:rPr lang="en-US" dirty="0"/>
              <a:t>Here you see an enlargement of just one period block illustrating that it is composed of 15 individual Excel cells labeled A – O. The lines dividing the cells are drawn to aid in the instructions and are not present as shown above. The yellow highlighted cells are locations where you will input specific information about the section – in this case a 1</a:t>
            </a:r>
            <a:r>
              <a:rPr lang="en-US" baseline="30000" dirty="0"/>
              <a:t>st</a:t>
            </a:r>
            <a:r>
              <a:rPr lang="en-US" dirty="0"/>
              <a:t> period section in the English Department. We will do the input on the next slide.</a:t>
            </a:r>
          </a:p>
        </p:txBody>
      </p:sp>
      <p:grpSp>
        <p:nvGrpSpPr>
          <p:cNvPr id="31" name="Group 30"/>
          <p:cNvGrpSpPr/>
          <p:nvPr/>
        </p:nvGrpSpPr>
        <p:grpSpPr>
          <a:xfrm>
            <a:off x="392136" y="3809999"/>
            <a:ext cx="3570263" cy="2567893"/>
            <a:chOff x="392136" y="3809999"/>
            <a:chExt cx="3570263" cy="2567893"/>
          </a:xfrm>
        </p:grpSpPr>
        <p:pic>
          <p:nvPicPr>
            <p:cNvPr id="13" name="Picture 12"/>
            <p:cNvPicPr>
              <a:picLocks noChangeAspect="1"/>
            </p:cNvPicPr>
            <p:nvPr/>
          </p:nvPicPr>
          <p:blipFill>
            <a:blip r:embed="rId3"/>
            <a:stretch>
              <a:fillRect/>
            </a:stretch>
          </p:blipFill>
          <p:spPr>
            <a:xfrm>
              <a:off x="492657" y="3809999"/>
              <a:ext cx="3469742" cy="2404235"/>
            </a:xfrm>
            <a:prstGeom prst="rect">
              <a:avLst/>
            </a:prstGeom>
          </p:spPr>
        </p:pic>
        <p:sp>
          <p:nvSpPr>
            <p:cNvPr id="14" name="TextBox 13"/>
            <p:cNvSpPr txBox="1"/>
            <p:nvPr/>
          </p:nvSpPr>
          <p:spPr>
            <a:xfrm>
              <a:off x="977527" y="5053063"/>
              <a:ext cx="683284" cy="556052"/>
            </a:xfrm>
            <a:prstGeom prst="rect">
              <a:avLst/>
            </a:prstGeom>
            <a:noFill/>
          </p:spPr>
          <p:txBody>
            <a:bodyPr wrap="square" rtlCol="0">
              <a:spAutoFit/>
            </a:bodyPr>
            <a:lstStyle/>
            <a:p>
              <a:pPr algn="ctr"/>
              <a:r>
                <a:rPr lang="en-US" sz="2400" b="1" dirty="0"/>
                <a:t>A</a:t>
              </a:r>
            </a:p>
          </p:txBody>
        </p:sp>
        <p:sp>
          <p:nvSpPr>
            <p:cNvPr id="15" name="TextBox 14"/>
            <p:cNvSpPr txBox="1"/>
            <p:nvPr/>
          </p:nvSpPr>
          <p:spPr>
            <a:xfrm>
              <a:off x="1663439" y="5051652"/>
              <a:ext cx="683284" cy="556052"/>
            </a:xfrm>
            <a:prstGeom prst="rect">
              <a:avLst/>
            </a:prstGeom>
            <a:noFill/>
          </p:spPr>
          <p:txBody>
            <a:bodyPr wrap="square" rtlCol="0">
              <a:spAutoFit/>
            </a:bodyPr>
            <a:lstStyle/>
            <a:p>
              <a:pPr algn="ctr"/>
              <a:r>
                <a:rPr lang="en-US" sz="2400" b="1" dirty="0"/>
                <a:t>B</a:t>
              </a:r>
            </a:p>
          </p:txBody>
        </p:sp>
        <p:sp>
          <p:nvSpPr>
            <p:cNvPr id="16" name="TextBox 15"/>
            <p:cNvSpPr txBox="1"/>
            <p:nvPr/>
          </p:nvSpPr>
          <p:spPr>
            <a:xfrm>
              <a:off x="2349352" y="5051652"/>
              <a:ext cx="683284" cy="556052"/>
            </a:xfrm>
            <a:prstGeom prst="rect">
              <a:avLst/>
            </a:prstGeom>
            <a:noFill/>
          </p:spPr>
          <p:txBody>
            <a:bodyPr wrap="square" rtlCol="0">
              <a:spAutoFit/>
            </a:bodyPr>
            <a:lstStyle/>
            <a:p>
              <a:pPr algn="ctr"/>
              <a:r>
                <a:rPr lang="en-US" sz="2400" b="1" dirty="0"/>
                <a:t>C</a:t>
              </a:r>
            </a:p>
          </p:txBody>
        </p:sp>
        <p:sp>
          <p:nvSpPr>
            <p:cNvPr id="17" name="TextBox 16"/>
            <p:cNvSpPr txBox="1"/>
            <p:nvPr/>
          </p:nvSpPr>
          <p:spPr>
            <a:xfrm>
              <a:off x="3155875" y="5051651"/>
              <a:ext cx="683284" cy="556052"/>
            </a:xfrm>
            <a:prstGeom prst="rect">
              <a:avLst/>
            </a:prstGeom>
            <a:noFill/>
          </p:spPr>
          <p:txBody>
            <a:bodyPr wrap="square" rtlCol="0">
              <a:spAutoFit/>
            </a:bodyPr>
            <a:lstStyle/>
            <a:p>
              <a:pPr algn="ctr"/>
              <a:r>
                <a:rPr lang="en-US" sz="2400" b="1" dirty="0"/>
                <a:t>D</a:t>
              </a:r>
            </a:p>
          </p:txBody>
        </p:sp>
        <p:sp>
          <p:nvSpPr>
            <p:cNvPr id="18" name="TextBox 17"/>
            <p:cNvSpPr txBox="1"/>
            <p:nvPr/>
          </p:nvSpPr>
          <p:spPr>
            <a:xfrm>
              <a:off x="974898" y="5437452"/>
              <a:ext cx="683284" cy="556052"/>
            </a:xfrm>
            <a:prstGeom prst="rect">
              <a:avLst/>
            </a:prstGeom>
            <a:noFill/>
          </p:spPr>
          <p:txBody>
            <a:bodyPr wrap="square" rtlCol="0">
              <a:spAutoFit/>
            </a:bodyPr>
            <a:lstStyle/>
            <a:p>
              <a:pPr algn="ctr"/>
              <a:r>
                <a:rPr lang="en-US" sz="2400" b="1" dirty="0"/>
                <a:t>E</a:t>
              </a:r>
            </a:p>
          </p:txBody>
        </p:sp>
        <p:sp>
          <p:nvSpPr>
            <p:cNvPr id="19" name="TextBox 18"/>
            <p:cNvSpPr txBox="1"/>
            <p:nvPr/>
          </p:nvSpPr>
          <p:spPr>
            <a:xfrm>
              <a:off x="1663439" y="5437452"/>
              <a:ext cx="683284" cy="556052"/>
            </a:xfrm>
            <a:prstGeom prst="rect">
              <a:avLst/>
            </a:prstGeom>
            <a:noFill/>
          </p:spPr>
          <p:txBody>
            <a:bodyPr wrap="square" rtlCol="0">
              <a:spAutoFit/>
            </a:bodyPr>
            <a:lstStyle/>
            <a:p>
              <a:pPr algn="ctr"/>
              <a:r>
                <a:rPr lang="en-US" sz="2400" b="1" dirty="0"/>
                <a:t>F</a:t>
              </a:r>
            </a:p>
          </p:txBody>
        </p:sp>
        <p:sp>
          <p:nvSpPr>
            <p:cNvPr id="20" name="TextBox 19"/>
            <p:cNvSpPr txBox="1"/>
            <p:nvPr/>
          </p:nvSpPr>
          <p:spPr>
            <a:xfrm>
              <a:off x="2341469" y="5437452"/>
              <a:ext cx="683284" cy="556052"/>
            </a:xfrm>
            <a:prstGeom prst="rect">
              <a:avLst/>
            </a:prstGeom>
            <a:noFill/>
          </p:spPr>
          <p:txBody>
            <a:bodyPr wrap="square" rtlCol="0">
              <a:spAutoFit/>
            </a:bodyPr>
            <a:lstStyle/>
            <a:p>
              <a:pPr algn="ctr"/>
              <a:r>
                <a:rPr lang="en-US" sz="2400" b="1" dirty="0"/>
                <a:t>G</a:t>
              </a:r>
            </a:p>
          </p:txBody>
        </p:sp>
        <p:sp>
          <p:nvSpPr>
            <p:cNvPr id="21" name="TextBox 20"/>
            <p:cNvSpPr txBox="1"/>
            <p:nvPr/>
          </p:nvSpPr>
          <p:spPr>
            <a:xfrm>
              <a:off x="3147992" y="5437452"/>
              <a:ext cx="683284" cy="556052"/>
            </a:xfrm>
            <a:prstGeom prst="rect">
              <a:avLst/>
            </a:prstGeom>
            <a:noFill/>
          </p:spPr>
          <p:txBody>
            <a:bodyPr wrap="square" rtlCol="0">
              <a:spAutoFit/>
            </a:bodyPr>
            <a:lstStyle/>
            <a:p>
              <a:pPr algn="ctr"/>
              <a:r>
                <a:rPr lang="en-US" sz="2400" b="1" dirty="0"/>
                <a:t>H</a:t>
              </a:r>
            </a:p>
          </p:txBody>
        </p:sp>
        <p:sp>
          <p:nvSpPr>
            <p:cNvPr id="22" name="TextBox 21"/>
            <p:cNvSpPr txBox="1"/>
            <p:nvPr/>
          </p:nvSpPr>
          <p:spPr>
            <a:xfrm>
              <a:off x="982644" y="5821838"/>
              <a:ext cx="683284" cy="556052"/>
            </a:xfrm>
            <a:prstGeom prst="rect">
              <a:avLst/>
            </a:prstGeom>
            <a:noFill/>
          </p:spPr>
          <p:txBody>
            <a:bodyPr wrap="square" rtlCol="0">
              <a:spAutoFit/>
            </a:bodyPr>
            <a:lstStyle/>
            <a:p>
              <a:pPr algn="ctr"/>
              <a:r>
                <a:rPr lang="en-US" sz="2400" b="1" dirty="0"/>
                <a:t>I</a:t>
              </a:r>
            </a:p>
          </p:txBody>
        </p:sp>
        <p:sp>
          <p:nvSpPr>
            <p:cNvPr id="23" name="TextBox 22"/>
            <p:cNvSpPr txBox="1"/>
            <p:nvPr/>
          </p:nvSpPr>
          <p:spPr>
            <a:xfrm>
              <a:off x="1658045" y="5821838"/>
              <a:ext cx="683284" cy="556052"/>
            </a:xfrm>
            <a:prstGeom prst="rect">
              <a:avLst/>
            </a:prstGeom>
            <a:noFill/>
          </p:spPr>
          <p:txBody>
            <a:bodyPr wrap="square" rtlCol="0">
              <a:spAutoFit/>
            </a:bodyPr>
            <a:lstStyle/>
            <a:p>
              <a:pPr algn="ctr"/>
              <a:r>
                <a:rPr lang="en-US" sz="2400" b="1" dirty="0"/>
                <a:t>J</a:t>
              </a:r>
            </a:p>
          </p:txBody>
        </p:sp>
        <p:sp>
          <p:nvSpPr>
            <p:cNvPr id="24" name="TextBox 23"/>
            <p:cNvSpPr txBox="1"/>
            <p:nvPr/>
          </p:nvSpPr>
          <p:spPr>
            <a:xfrm>
              <a:off x="2346585" y="5821840"/>
              <a:ext cx="683284" cy="556052"/>
            </a:xfrm>
            <a:prstGeom prst="rect">
              <a:avLst/>
            </a:prstGeom>
            <a:noFill/>
          </p:spPr>
          <p:txBody>
            <a:bodyPr wrap="square" rtlCol="0">
              <a:spAutoFit/>
            </a:bodyPr>
            <a:lstStyle/>
            <a:p>
              <a:pPr algn="ctr"/>
              <a:r>
                <a:rPr lang="en-US" sz="2400" b="1" dirty="0"/>
                <a:t>K</a:t>
              </a:r>
            </a:p>
          </p:txBody>
        </p:sp>
        <p:sp>
          <p:nvSpPr>
            <p:cNvPr id="25" name="TextBox 24"/>
            <p:cNvSpPr txBox="1"/>
            <p:nvPr/>
          </p:nvSpPr>
          <p:spPr>
            <a:xfrm>
              <a:off x="3147992" y="5821838"/>
              <a:ext cx="683284" cy="556052"/>
            </a:xfrm>
            <a:prstGeom prst="rect">
              <a:avLst/>
            </a:prstGeom>
            <a:noFill/>
          </p:spPr>
          <p:txBody>
            <a:bodyPr wrap="square" rtlCol="0">
              <a:spAutoFit/>
            </a:bodyPr>
            <a:lstStyle/>
            <a:p>
              <a:pPr algn="ctr"/>
              <a:r>
                <a:rPr lang="en-US" sz="2400" b="1" dirty="0"/>
                <a:t>L</a:t>
              </a:r>
            </a:p>
          </p:txBody>
        </p:sp>
        <p:sp>
          <p:nvSpPr>
            <p:cNvPr id="26" name="TextBox 25"/>
            <p:cNvSpPr txBox="1"/>
            <p:nvPr/>
          </p:nvSpPr>
          <p:spPr>
            <a:xfrm>
              <a:off x="392136" y="5437452"/>
              <a:ext cx="683284" cy="556052"/>
            </a:xfrm>
            <a:prstGeom prst="rect">
              <a:avLst/>
            </a:prstGeom>
            <a:noFill/>
          </p:spPr>
          <p:txBody>
            <a:bodyPr wrap="square" rtlCol="0">
              <a:spAutoFit/>
            </a:bodyPr>
            <a:lstStyle/>
            <a:p>
              <a:pPr algn="ctr"/>
              <a:r>
                <a:rPr lang="en-US" sz="2400" b="1" dirty="0"/>
                <a:t>M</a:t>
              </a:r>
            </a:p>
          </p:txBody>
        </p:sp>
        <p:sp>
          <p:nvSpPr>
            <p:cNvPr id="29" name="TextBox 28"/>
            <p:cNvSpPr txBox="1"/>
            <p:nvPr/>
          </p:nvSpPr>
          <p:spPr>
            <a:xfrm>
              <a:off x="404596" y="5051651"/>
              <a:ext cx="683284" cy="461665"/>
            </a:xfrm>
            <a:prstGeom prst="rect">
              <a:avLst/>
            </a:prstGeom>
            <a:noFill/>
          </p:spPr>
          <p:txBody>
            <a:bodyPr wrap="square" rtlCol="0">
              <a:spAutoFit/>
            </a:bodyPr>
            <a:lstStyle/>
            <a:p>
              <a:pPr algn="ctr"/>
              <a:r>
                <a:rPr lang="en-US" sz="2400" b="1" dirty="0">
                  <a:solidFill>
                    <a:srgbClr val="FF0000"/>
                  </a:solidFill>
                </a:rPr>
                <a:t>N</a:t>
              </a:r>
            </a:p>
          </p:txBody>
        </p:sp>
        <p:sp>
          <p:nvSpPr>
            <p:cNvPr id="30" name="TextBox 29"/>
            <p:cNvSpPr txBox="1"/>
            <p:nvPr/>
          </p:nvSpPr>
          <p:spPr>
            <a:xfrm>
              <a:off x="408244" y="5834397"/>
              <a:ext cx="683284" cy="461665"/>
            </a:xfrm>
            <a:prstGeom prst="rect">
              <a:avLst/>
            </a:prstGeom>
            <a:noFill/>
            <a:ln>
              <a:noFill/>
            </a:ln>
          </p:spPr>
          <p:txBody>
            <a:bodyPr wrap="square" rtlCol="0">
              <a:spAutoFit/>
            </a:bodyPr>
            <a:lstStyle/>
            <a:p>
              <a:pPr algn="ctr"/>
              <a:r>
                <a:rPr lang="en-US" sz="2400" b="1" dirty="0">
                  <a:solidFill>
                    <a:srgbClr val="FF0000"/>
                  </a:solidFill>
                </a:rPr>
                <a:t>O</a:t>
              </a:r>
            </a:p>
          </p:txBody>
        </p:sp>
      </p:grpSp>
    </p:spTree>
    <p:extLst>
      <p:ext uri="{BB962C8B-B14F-4D97-AF65-F5344CB8AC3E}">
        <p14:creationId xmlns:p14="http://schemas.microsoft.com/office/powerpoint/2010/main" val="12660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457200"/>
            <a:ext cx="3572566" cy="2621507"/>
          </a:xfrm>
          <a:prstGeom prst="rect">
            <a:avLst/>
          </a:prstGeom>
        </p:spPr>
      </p:pic>
      <p:sp>
        <p:nvSpPr>
          <p:cNvPr id="3" name="TextBox 2"/>
          <p:cNvSpPr txBox="1"/>
          <p:nvPr/>
        </p:nvSpPr>
        <p:spPr>
          <a:xfrm>
            <a:off x="126608" y="0"/>
            <a:ext cx="9017391" cy="461665"/>
          </a:xfrm>
          <a:prstGeom prst="rect">
            <a:avLst/>
          </a:prstGeom>
          <a:noFill/>
        </p:spPr>
        <p:txBody>
          <a:bodyPr wrap="square" rtlCol="0">
            <a:spAutoFit/>
          </a:bodyPr>
          <a:lstStyle/>
          <a:p>
            <a:r>
              <a:rPr lang="en-US" sz="2400" dirty="0"/>
              <a:t>Layout for Input into the Master Schedule</a:t>
            </a:r>
          </a:p>
        </p:txBody>
      </p:sp>
      <p:sp>
        <p:nvSpPr>
          <p:cNvPr id="4" name="TextBox 3"/>
          <p:cNvSpPr txBox="1"/>
          <p:nvPr/>
        </p:nvSpPr>
        <p:spPr>
          <a:xfrm>
            <a:off x="126608" y="2895600"/>
            <a:ext cx="8908473" cy="4247317"/>
          </a:xfrm>
          <a:prstGeom prst="rect">
            <a:avLst/>
          </a:prstGeom>
          <a:noFill/>
        </p:spPr>
        <p:txBody>
          <a:bodyPr wrap="square" rtlCol="0">
            <a:spAutoFit/>
          </a:bodyPr>
          <a:lstStyle/>
          <a:p>
            <a:r>
              <a:rPr lang="en-US" dirty="0"/>
              <a:t>Cells A, B, C – Enter course title here – input in cell A and the title can extend through cell C</a:t>
            </a:r>
          </a:p>
          <a:p>
            <a:r>
              <a:rPr lang="en-US" dirty="0"/>
              <a:t>Cell D – Reserved for room number only. Always enter the room number with an alphabetical/non-numerical character first, for example: </a:t>
            </a:r>
            <a:r>
              <a:rPr lang="en-US" u="sng" dirty="0"/>
              <a:t>Rm 5</a:t>
            </a:r>
            <a:r>
              <a:rPr lang="en-US" dirty="0"/>
              <a:t> or </a:t>
            </a:r>
            <a:r>
              <a:rPr lang="en-US" u="sng" dirty="0"/>
              <a:t>C7 </a:t>
            </a:r>
            <a:r>
              <a:rPr lang="en-US" dirty="0"/>
              <a:t>or </a:t>
            </a:r>
            <a:r>
              <a:rPr lang="en-US" u="sng" dirty="0"/>
              <a:t>*12 </a:t>
            </a:r>
            <a:r>
              <a:rPr lang="en-US" dirty="0"/>
              <a:t>or </a:t>
            </a:r>
            <a:r>
              <a:rPr lang="en-US" u="sng" dirty="0"/>
              <a:t>“27”</a:t>
            </a:r>
          </a:p>
          <a:p>
            <a:r>
              <a:rPr lang="en-US" dirty="0"/>
              <a:t>Cells E, F, G, H – These cells can be used for any information you want – as long as the entry begins with an alphabetical character. These cells are sometimes used for the course number. If you do this, be sure to enter the course number with a leading alphabetical character – for example: *2301</a:t>
            </a:r>
          </a:p>
          <a:p>
            <a:r>
              <a:rPr lang="en-US" dirty="0"/>
              <a:t>Cell I – Reserved for student counts  in the grade entered in cell H5 (most likely 9</a:t>
            </a:r>
            <a:r>
              <a:rPr lang="en-US" baseline="30000" dirty="0"/>
              <a:t>th</a:t>
            </a:r>
            <a:r>
              <a:rPr lang="en-US" dirty="0"/>
              <a:t> grade)</a:t>
            </a:r>
          </a:p>
          <a:p>
            <a:r>
              <a:rPr lang="en-US" dirty="0"/>
              <a:t>Cell J – Reserved for student counts  in the grade entered in cell I5 (most likely 10</a:t>
            </a:r>
            <a:r>
              <a:rPr lang="en-US" baseline="30000" dirty="0"/>
              <a:t>th</a:t>
            </a:r>
            <a:r>
              <a:rPr lang="en-US" dirty="0"/>
              <a:t> grade)</a:t>
            </a:r>
          </a:p>
          <a:p>
            <a:r>
              <a:rPr lang="en-US" dirty="0"/>
              <a:t>Cell K – Reserved for student counts  in the grade entered in cell J5 (most likely 11</a:t>
            </a:r>
            <a:r>
              <a:rPr lang="en-US" baseline="30000" dirty="0"/>
              <a:t>th</a:t>
            </a:r>
            <a:r>
              <a:rPr lang="en-US" dirty="0"/>
              <a:t> grade)</a:t>
            </a:r>
          </a:p>
          <a:p>
            <a:r>
              <a:rPr lang="en-US" dirty="0"/>
              <a:t>Cell L – Reserved for student counts  in the grade entered in cell K5 (most likely 12</a:t>
            </a:r>
            <a:r>
              <a:rPr lang="en-US" baseline="30000" dirty="0"/>
              <a:t>th</a:t>
            </a:r>
            <a:r>
              <a:rPr lang="en-US" dirty="0"/>
              <a:t> grade)</a:t>
            </a:r>
          </a:p>
          <a:p>
            <a:r>
              <a:rPr lang="en-US" dirty="0"/>
              <a:t>Cell O – This cell contains a formula that will add the total of cells I, J, K and L</a:t>
            </a:r>
          </a:p>
          <a:p>
            <a:r>
              <a:rPr lang="en-US" dirty="0"/>
              <a:t>Cells M &amp; N – These cells work with each other in a special way that I will explain after a few more slides.</a:t>
            </a:r>
          </a:p>
          <a:p>
            <a:endParaRPr lang="en-US" dirty="0"/>
          </a:p>
        </p:txBody>
      </p:sp>
      <p:sp>
        <p:nvSpPr>
          <p:cNvPr id="5" name="TextBox 4"/>
          <p:cNvSpPr txBox="1"/>
          <p:nvPr/>
        </p:nvSpPr>
        <p:spPr>
          <a:xfrm>
            <a:off x="4191000" y="533400"/>
            <a:ext cx="4724400" cy="2308324"/>
          </a:xfrm>
          <a:prstGeom prst="rect">
            <a:avLst/>
          </a:prstGeom>
          <a:noFill/>
          <a:ln w="38100">
            <a:solidFill>
              <a:srgbClr val="FF0000"/>
            </a:solidFill>
          </a:ln>
        </p:spPr>
        <p:txBody>
          <a:bodyPr wrap="square" rtlCol="0">
            <a:spAutoFit/>
          </a:bodyPr>
          <a:lstStyle/>
          <a:p>
            <a:r>
              <a:rPr lang="en-US" b="1" dirty="0"/>
              <a:t>Special Note: Cells I, J, K, and L are the only cells that can contain numerical values. Entries in cells A-H must begin with an alphabetical/non-numerical character (numbers  in cells A-H must be preceded by letters, an asterisk or quote marks. Do not use parentheses – Excel will treat a number in parentheses as a negative number yielding inaccurate results.</a:t>
            </a:r>
            <a:endParaRPr lang="en-US" dirty="0"/>
          </a:p>
        </p:txBody>
      </p:sp>
    </p:spTree>
    <p:extLst>
      <p:ext uri="{BB962C8B-B14F-4D97-AF65-F5344CB8AC3E}">
        <p14:creationId xmlns:p14="http://schemas.microsoft.com/office/powerpoint/2010/main" val="2512918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8600"/>
            <a:ext cx="3572566" cy="2621507"/>
          </a:xfrm>
          <a:prstGeom prst="rect">
            <a:avLst/>
          </a:prstGeom>
        </p:spPr>
      </p:pic>
      <p:pic>
        <p:nvPicPr>
          <p:cNvPr id="3" name="Picture 2"/>
          <p:cNvPicPr>
            <a:picLocks noChangeAspect="1"/>
          </p:cNvPicPr>
          <p:nvPr/>
        </p:nvPicPr>
        <p:blipFill>
          <a:blip r:embed="rId3"/>
          <a:stretch>
            <a:fillRect/>
          </a:stretch>
        </p:blipFill>
        <p:spPr>
          <a:xfrm>
            <a:off x="1582344" y="3549017"/>
            <a:ext cx="6015654" cy="1944507"/>
          </a:xfrm>
          <a:prstGeom prst="rect">
            <a:avLst/>
          </a:prstGeom>
        </p:spPr>
      </p:pic>
      <p:sp>
        <p:nvSpPr>
          <p:cNvPr id="4" name="TextBox 3"/>
          <p:cNvSpPr txBox="1"/>
          <p:nvPr/>
        </p:nvSpPr>
        <p:spPr>
          <a:xfrm>
            <a:off x="4038600" y="87084"/>
            <a:ext cx="4800600" cy="1754326"/>
          </a:xfrm>
          <a:prstGeom prst="rect">
            <a:avLst/>
          </a:prstGeom>
          <a:noFill/>
        </p:spPr>
        <p:txBody>
          <a:bodyPr wrap="square" rtlCol="0">
            <a:spAutoFit/>
          </a:bodyPr>
          <a:lstStyle/>
          <a:p>
            <a:r>
              <a:rPr lang="en-US" dirty="0"/>
              <a:t>Below you see two sections filled in consistent with the format explained in the previous slide. Throughout these instructions, I will be using cell “I” for grade 9 student counts, cell “J” for grade 10 student counts, cell “K” for grade 11 student counts and cell “L” for grade 12 student counts.</a:t>
            </a:r>
          </a:p>
        </p:txBody>
      </p:sp>
      <p:sp>
        <p:nvSpPr>
          <p:cNvPr id="5" name="TextBox 4"/>
          <p:cNvSpPr txBox="1"/>
          <p:nvPr/>
        </p:nvSpPr>
        <p:spPr>
          <a:xfrm>
            <a:off x="685800" y="3048000"/>
            <a:ext cx="2057400" cy="369332"/>
          </a:xfrm>
          <a:prstGeom prst="rect">
            <a:avLst/>
          </a:prstGeom>
          <a:noFill/>
        </p:spPr>
        <p:txBody>
          <a:bodyPr wrap="square" rtlCol="0">
            <a:spAutoFit/>
          </a:bodyPr>
          <a:lstStyle/>
          <a:p>
            <a:r>
              <a:rPr lang="en-US" dirty="0"/>
              <a:t>Course Title</a:t>
            </a:r>
          </a:p>
        </p:txBody>
      </p:sp>
      <p:cxnSp>
        <p:nvCxnSpPr>
          <p:cNvPr id="7" name="Straight Arrow Connector 6"/>
          <p:cNvCxnSpPr/>
          <p:nvPr/>
        </p:nvCxnSpPr>
        <p:spPr>
          <a:xfrm>
            <a:off x="1447800" y="3493532"/>
            <a:ext cx="838200" cy="1230868"/>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73973" y="2221468"/>
            <a:ext cx="1788627" cy="369332"/>
          </a:xfrm>
          <a:prstGeom prst="rect">
            <a:avLst/>
          </a:prstGeom>
          <a:noFill/>
        </p:spPr>
        <p:txBody>
          <a:bodyPr wrap="square" rtlCol="0">
            <a:spAutoFit/>
          </a:bodyPr>
          <a:lstStyle/>
          <a:p>
            <a:r>
              <a:rPr lang="en-US" dirty="0"/>
              <a:t>Room Number</a:t>
            </a:r>
          </a:p>
        </p:txBody>
      </p:sp>
      <p:cxnSp>
        <p:nvCxnSpPr>
          <p:cNvPr id="10" name="Straight Arrow Connector 9"/>
          <p:cNvCxnSpPr>
            <a:stCxn id="8" idx="2"/>
          </p:cNvCxnSpPr>
          <p:nvPr/>
        </p:nvCxnSpPr>
        <p:spPr>
          <a:xfrm flipH="1">
            <a:off x="4201865" y="2590800"/>
            <a:ext cx="466422" cy="2153334"/>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3600" y="5869268"/>
            <a:ext cx="956917" cy="646331"/>
          </a:xfrm>
          <a:prstGeom prst="rect">
            <a:avLst/>
          </a:prstGeom>
          <a:noFill/>
        </p:spPr>
        <p:txBody>
          <a:bodyPr wrap="square" rtlCol="0">
            <a:spAutoFit/>
          </a:bodyPr>
          <a:lstStyle/>
          <a:p>
            <a:r>
              <a:rPr lang="en-US" dirty="0"/>
              <a:t>Course Number</a:t>
            </a:r>
          </a:p>
        </p:txBody>
      </p:sp>
      <p:cxnSp>
        <p:nvCxnSpPr>
          <p:cNvPr id="22" name="Straight Arrow Connector 21"/>
          <p:cNvCxnSpPr>
            <a:stCxn id="11" idx="0"/>
          </p:cNvCxnSpPr>
          <p:nvPr/>
        </p:nvCxnSpPr>
        <p:spPr>
          <a:xfrm flipH="1" flipV="1">
            <a:off x="2438400" y="5181600"/>
            <a:ext cx="173659" cy="687668"/>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42371" y="5869268"/>
            <a:ext cx="1447800" cy="923330"/>
          </a:xfrm>
          <a:prstGeom prst="rect">
            <a:avLst/>
          </a:prstGeom>
          <a:noFill/>
        </p:spPr>
        <p:txBody>
          <a:bodyPr wrap="square" rtlCol="0">
            <a:spAutoFit/>
          </a:bodyPr>
          <a:lstStyle/>
          <a:p>
            <a:pPr algn="ctr"/>
            <a:r>
              <a:rPr lang="en-US" dirty="0"/>
              <a:t>Grade 12 student counts</a:t>
            </a:r>
          </a:p>
        </p:txBody>
      </p:sp>
      <p:cxnSp>
        <p:nvCxnSpPr>
          <p:cNvPr id="25" name="Straight Arrow Connector 24"/>
          <p:cNvCxnSpPr>
            <a:stCxn id="23" idx="0"/>
          </p:cNvCxnSpPr>
          <p:nvPr/>
        </p:nvCxnSpPr>
        <p:spPr>
          <a:xfrm flipV="1">
            <a:off x="3866271" y="5443044"/>
            <a:ext cx="514857" cy="426224"/>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08602" y="5869268"/>
            <a:ext cx="1447800" cy="923330"/>
          </a:xfrm>
          <a:prstGeom prst="rect">
            <a:avLst/>
          </a:prstGeom>
          <a:noFill/>
        </p:spPr>
        <p:txBody>
          <a:bodyPr wrap="square" rtlCol="0">
            <a:spAutoFit/>
          </a:bodyPr>
          <a:lstStyle/>
          <a:p>
            <a:pPr algn="ctr"/>
            <a:r>
              <a:rPr lang="en-US" dirty="0"/>
              <a:t>Grade 9 student counts</a:t>
            </a:r>
          </a:p>
        </p:txBody>
      </p:sp>
      <p:sp>
        <p:nvSpPr>
          <p:cNvPr id="27" name="TextBox 26"/>
          <p:cNvSpPr txBox="1"/>
          <p:nvPr/>
        </p:nvSpPr>
        <p:spPr>
          <a:xfrm>
            <a:off x="5314071" y="5869268"/>
            <a:ext cx="1447800" cy="923330"/>
          </a:xfrm>
          <a:prstGeom prst="rect">
            <a:avLst/>
          </a:prstGeom>
          <a:noFill/>
        </p:spPr>
        <p:txBody>
          <a:bodyPr wrap="square" rtlCol="0">
            <a:spAutoFit/>
          </a:bodyPr>
          <a:lstStyle/>
          <a:p>
            <a:pPr algn="ctr"/>
            <a:r>
              <a:rPr lang="en-US" dirty="0"/>
              <a:t>Grade 10 student counts</a:t>
            </a:r>
          </a:p>
        </p:txBody>
      </p:sp>
      <p:sp>
        <p:nvSpPr>
          <p:cNvPr id="28" name="TextBox 27"/>
          <p:cNvSpPr txBox="1"/>
          <p:nvPr/>
        </p:nvSpPr>
        <p:spPr>
          <a:xfrm>
            <a:off x="6324600" y="5869268"/>
            <a:ext cx="1447800" cy="923330"/>
          </a:xfrm>
          <a:prstGeom prst="rect">
            <a:avLst/>
          </a:prstGeom>
          <a:noFill/>
        </p:spPr>
        <p:txBody>
          <a:bodyPr wrap="square" rtlCol="0">
            <a:spAutoFit/>
          </a:bodyPr>
          <a:lstStyle/>
          <a:p>
            <a:pPr algn="ctr"/>
            <a:r>
              <a:rPr lang="en-US" dirty="0"/>
              <a:t>Grade 11 student counts</a:t>
            </a:r>
          </a:p>
        </p:txBody>
      </p:sp>
      <p:sp>
        <p:nvSpPr>
          <p:cNvPr id="29" name="TextBox 28"/>
          <p:cNvSpPr txBox="1"/>
          <p:nvPr/>
        </p:nvSpPr>
        <p:spPr>
          <a:xfrm>
            <a:off x="7367018" y="5868096"/>
            <a:ext cx="1447800" cy="923330"/>
          </a:xfrm>
          <a:prstGeom prst="rect">
            <a:avLst/>
          </a:prstGeom>
          <a:noFill/>
        </p:spPr>
        <p:txBody>
          <a:bodyPr wrap="square" rtlCol="0">
            <a:spAutoFit/>
          </a:bodyPr>
          <a:lstStyle/>
          <a:p>
            <a:pPr algn="ctr"/>
            <a:r>
              <a:rPr lang="en-US" dirty="0"/>
              <a:t>Grade 12 student counts</a:t>
            </a:r>
          </a:p>
        </p:txBody>
      </p:sp>
      <p:cxnSp>
        <p:nvCxnSpPr>
          <p:cNvPr id="31" name="Straight Arrow Connector 30"/>
          <p:cNvCxnSpPr/>
          <p:nvPr/>
        </p:nvCxnSpPr>
        <p:spPr>
          <a:xfrm flipV="1">
            <a:off x="5032502" y="5486400"/>
            <a:ext cx="0" cy="375744"/>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943600" y="5486400"/>
            <a:ext cx="0" cy="375744"/>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705600" y="5486400"/>
            <a:ext cx="304800" cy="43484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7540675" y="5486400"/>
            <a:ext cx="304800" cy="43484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6064" y="5602253"/>
            <a:ext cx="990600" cy="923330"/>
          </a:xfrm>
          <a:prstGeom prst="rect">
            <a:avLst/>
          </a:prstGeom>
          <a:noFill/>
        </p:spPr>
        <p:txBody>
          <a:bodyPr wrap="square" rtlCol="0">
            <a:spAutoFit/>
          </a:bodyPr>
          <a:lstStyle/>
          <a:p>
            <a:r>
              <a:rPr lang="en-US" dirty="0"/>
              <a:t>Section Count Total</a:t>
            </a:r>
          </a:p>
        </p:txBody>
      </p:sp>
      <p:cxnSp>
        <p:nvCxnSpPr>
          <p:cNvPr id="12" name="Straight Arrow Connector 11"/>
          <p:cNvCxnSpPr>
            <a:stCxn id="6" idx="0"/>
          </p:cNvCxnSpPr>
          <p:nvPr/>
        </p:nvCxnSpPr>
        <p:spPr>
          <a:xfrm flipV="1">
            <a:off x="971364" y="5443044"/>
            <a:ext cx="555939" cy="159209"/>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91899" y="2146579"/>
            <a:ext cx="990600" cy="923330"/>
          </a:xfrm>
          <a:prstGeom prst="rect">
            <a:avLst/>
          </a:prstGeom>
          <a:noFill/>
          <a:ln>
            <a:solidFill>
              <a:srgbClr val="FF0000"/>
            </a:solidFill>
          </a:ln>
        </p:spPr>
        <p:txBody>
          <a:bodyPr wrap="square" rtlCol="0">
            <a:spAutoFit/>
          </a:bodyPr>
          <a:lstStyle/>
          <a:p>
            <a:pPr algn="ctr"/>
            <a:r>
              <a:rPr lang="en-US" dirty="0"/>
              <a:t>Section Count Total</a:t>
            </a:r>
          </a:p>
        </p:txBody>
      </p:sp>
      <p:cxnSp>
        <p:nvCxnSpPr>
          <p:cNvPr id="14" name="Straight Arrow Connector 13"/>
          <p:cNvCxnSpPr/>
          <p:nvPr/>
        </p:nvCxnSpPr>
        <p:spPr>
          <a:xfrm flipH="1">
            <a:off x="4876800" y="3048000"/>
            <a:ext cx="1315099" cy="2168169"/>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06881" y="2095049"/>
            <a:ext cx="1632319" cy="1200329"/>
          </a:xfrm>
          <a:prstGeom prst="rect">
            <a:avLst/>
          </a:prstGeom>
          <a:noFill/>
          <a:ln>
            <a:solidFill>
              <a:srgbClr val="FF0000"/>
            </a:solidFill>
          </a:ln>
        </p:spPr>
        <p:txBody>
          <a:bodyPr wrap="square" rtlCol="0">
            <a:spAutoFit/>
          </a:bodyPr>
          <a:lstStyle/>
          <a:p>
            <a:pPr algn="ctr"/>
            <a:r>
              <a:rPr lang="en-US" dirty="0"/>
              <a:t>Displayed in </a:t>
            </a:r>
            <a:r>
              <a:rPr lang="en-US" b="1" dirty="0">
                <a:solidFill>
                  <a:srgbClr val="FF0000"/>
                </a:solidFill>
              </a:rPr>
              <a:t>Red Bold </a:t>
            </a:r>
            <a:r>
              <a:rPr lang="en-US" dirty="0"/>
              <a:t>–see next slide for details</a:t>
            </a:r>
          </a:p>
        </p:txBody>
      </p:sp>
    </p:spTree>
    <p:extLst>
      <p:ext uri="{BB962C8B-B14F-4D97-AF65-F5344CB8AC3E}">
        <p14:creationId xmlns:p14="http://schemas.microsoft.com/office/powerpoint/2010/main" val="2648669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295400"/>
            <a:ext cx="7624219" cy="1319072"/>
          </a:xfrm>
          <a:prstGeom prst="rect">
            <a:avLst/>
          </a:prstGeom>
        </p:spPr>
      </p:pic>
      <p:pic>
        <p:nvPicPr>
          <p:cNvPr id="3" name="Picture 2"/>
          <p:cNvPicPr>
            <a:picLocks noChangeAspect="1"/>
          </p:cNvPicPr>
          <p:nvPr/>
        </p:nvPicPr>
        <p:blipFill>
          <a:blip r:embed="rId3"/>
          <a:stretch>
            <a:fillRect/>
          </a:stretch>
        </p:blipFill>
        <p:spPr>
          <a:xfrm>
            <a:off x="1416120" y="3505200"/>
            <a:ext cx="6011177" cy="1944793"/>
          </a:xfrm>
          <a:prstGeom prst="rect">
            <a:avLst/>
          </a:prstGeom>
        </p:spPr>
      </p:pic>
      <p:sp>
        <p:nvSpPr>
          <p:cNvPr id="4" name="TextBox 3"/>
          <p:cNvSpPr txBox="1"/>
          <p:nvPr/>
        </p:nvSpPr>
        <p:spPr>
          <a:xfrm>
            <a:off x="1066800" y="381000"/>
            <a:ext cx="7010400" cy="369332"/>
          </a:xfrm>
          <a:prstGeom prst="rect">
            <a:avLst/>
          </a:prstGeom>
          <a:noFill/>
        </p:spPr>
        <p:txBody>
          <a:bodyPr wrap="square" rtlCol="0">
            <a:spAutoFit/>
          </a:bodyPr>
          <a:lstStyle/>
          <a:p>
            <a:r>
              <a:rPr lang="en-US" dirty="0"/>
              <a:t>Previously, we set the class size limit for English at 30</a:t>
            </a:r>
          </a:p>
        </p:txBody>
      </p:sp>
      <p:cxnSp>
        <p:nvCxnSpPr>
          <p:cNvPr id="6" name="Straight Arrow Connector 5"/>
          <p:cNvCxnSpPr/>
          <p:nvPr/>
        </p:nvCxnSpPr>
        <p:spPr>
          <a:xfrm>
            <a:off x="6019800" y="750332"/>
            <a:ext cx="1676400" cy="138326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85419" y="2736670"/>
            <a:ext cx="6248400" cy="646331"/>
          </a:xfrm>
          <a:prstGeom prst="rect">
            <a:avLst/>
          </a:prstGeom>
          <a:noFill/>
        </p:spPr>
        <p:txBody>
          <a:bodyPr wrap="square" rtlCol="0">
            <a:spAutoFit/>
          </a:bodyPr>
          <a:lstStyle/>
          <a:p>
            <a:r>
              <a:rPr lang="en-US" dirty="0"/>
              <a:t>When the total number of students in a section is over the set limit, it will be displayed in </a:t>
            </a:r>
            <a:r>
              <a:rPr lang="en-US" b="1" dirty="0">
                <a:solidFill>
                  <a:srgbClr val="FF0000"/>
                </a:solidFill>
              </a:rPr>
              <a:t>RED BOLD</a:t>
            </a:r>
          </a:p>
        </p:txBody>
      </p:sp>
      <p:cxnSp>
        <p:nvCxnSpPr>
          <p:cNvPr id="8" name="Straight Arrow Connector 7"/>
          <p:cNvCxnSpPr/>
          <p:nvPr/>
        </p:nvCxnSpPr>
        <p:spPr>
          <a:xfrm flipH="1">
            <a:off x="4724400" y="3352800"/>
            <a:ext cx="609600" cy="18288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0" y="5867400"/>
            <a:ext cx="4953000" cy="369332"/>
          </a:xfrm>
          <a:prstGeom prst="rect">
            <a:avLst/>
          </a:prstGeom>
          <a:noFill/>
        </p:spPr>
        <p:txBody>
          <a:bodyPr wrap="square" rtlCol="0">
            <a:spAutoFit/>
          </a:bodyPr>
          <a:lstStyle/>
          <a:p>
            <a:r>
              <a:rPr lang="en-US" dirty="0"/>
              <a:t>On the next slide we will see how this works</a:t>
            </a:r>
          </a:p>
        </p:txBody>
      </p:sp>
    </p:spTree>
    <p:extLst>
      <p:ext uri="{BB962C8B-B14F-4D97-AF65-F5344CB8AC3E}">
        <p14:creationId xmlns:p14="http://schemas.microsoft.com/office/powerpoint/2010/main" val="369362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57877"/>
            <a:ext cx="7253806" cy="646331"/>
          </a:xfrm>
          <a:prstGeom prst="rect">
            <a:avLst/>
          </a:prstGeom>
          <a:noFill/>
        </p:spPr>
        <p:txBody>
          <a:bodyPr wrap="square" rtlCol="0">
            <a:spAutoFit/>
          </a:bodyPr>
          <a:lstStyle/>
          <a:p>
            <a:r>
              <a:rPr lang="en-US" dirty="0"/>
              <a:t>In the “by department” example we are working with now, all of the sections in this scheduling page will be in the English department.</a:t>
            </a:r>
          </a:p>
        </p:txBody>
      </p:sp>
      <p:pic>
        <p:nvPicPr>
          <p:cNvPr id="5" name="Picture 4"/>
          <p:cNvPicPr>
            <a:picLocks noChangeAspect="1"/>
          </p:cNvPicPr>
          <p:nvPr/>
        </p:nvPicPr>
        <p:blipFill>
          <a:blip r:embed="rId2"/>
          <a:stretch>
            <a:fillRect/>
          </a:stretch>
        </p:blipFill>
        <p:spPr>
          <a:xfrm>
            <a:off x="380999" y="3581400"/>
            <a:ext cx="8252456" cy="1792106"/>
          </a:xfrm>
          <a:prstGeom prst="rect">
            <a:avLst/>
          </a:prstGeom>
        </p:spPr>
      </p:pic>
      <p:pic>
        <p:nvPicPr>
          <p:cNvPr id="6" name="Picture 5"/>
          <p:cNvPicPr>
            <a:picLocks noChangeAspect="1"/>
          </p:cNvPicPr>
          <p:nvPr/>
        </p:nvPicPr>
        <p:blipFill>
          <a:blip r:embed="rId3"/>
          <a:stretch>
            <a:fillRect/>
          </a:stretch>
        </p:blipFill>
        <p:spPr>
          <a:xfrm>
            <a:off x="693849" y="638701"/>
            <a:ext cx="7626757" cy="1316850"/>
          </a:xfrm>
          <a:prstGeom prst="rect">
            <a:avLst/>
          </a:prstGeom>
        </p:spPr>
      </p:pic>
      <p:sp>
        <p:nvSpPr>
          <p:cNvPr id="8" name="TextBox 7"/>
          <p:cNvSpPr txBox="1"/>
          <p:nvPr/>
        </p:nvSpPr>
        <p:spPr>
          <a:xfrm>
            <a:off x="380999" y="2025893"/>
            <a:ext cx="8252456" cy="1477328"/>
          </a:xfrm>
          <a:prstGeom prst="rect">
            <a:avLst/>
          </a:prstGeom>
          <a:noFill/>
          <a:ln w="28575">
            <a:solidFill>
              <a:srgbClr val="FF0000"/>
            </a:solidFill>
          </a:ln>
        </p:spPr>
        <p:txBody>
          <a:bodyPr wrap="square" rtlCol="0">
            <a:spAutoFit/>
          </a:bodyPr>
          <a:lstStyle/>
          <a:p>
            <a:r>
              <a:rPr lang="en-US" dirty="0"/>
              <a:t>This cell (L70 in this example – and remember L70 because I am going to refer to this cell in a few slides) tells all the sections on this scheduling page to use the ENGLISH “Student Contact” and “Class Size” Limits. This cell is highlighted in yellow meaning that you need to input the information. Here you input the abbreviation you listed from the Schedule Page Setup (not case sensitive so ENG or Eng or even eng is fine.</a:t>
            </a:r>
          </a:p>
        </p:txBody>
      </p:sp>
      <p:cxnSp>
        <p:nvCxnSpPr>
          <p:cNvPr id="10" name="Straight Arrow Connector 9"/>
          <p:cNvCxnSpPr/>
          <p:nvPr/>
        </p:nvCxnSpPr>
        <p:spPr>
          <a:xfrm>
            <a:off x="3124200" y="3503221"/>
            <a:ext cx="1066800" cy="7639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0999" y="5638800"/>
            <a:ext cx="8144023" cy="1200329"/>
          </a:xfrm>
          <a:prstGeom prst="rect">
            <a:avLst/>
          </a:prstGeom>
          <a:noFill/>
        </p:spPr>
        <p:txBody>
          <a:bodyPr wrap="square" rtlCol="0">
            <a:spAutoFit/>
          </a:bodyPr>
          <a:lstStyle/>
          <a:p>
            <a:r>
              <a:rPr lang="en-US" dirty="0"/>
              <a:t>When you enter a Course Title in one of the section blocks, the abbreviation will automatically appear here. Then, when you enter student counts, a lookup formula determines if the total number of students is over the class size limit – if so, the total appears in </a:t>
            </a:r>
            <a:r>
              <a:rPr lang="en-US" b="1" dirty="0">
                <a:solidFill>
                  <a:srgbClr val="FF0000"/>
                </a:solidFill>
              </a:rPr>
              <a:t>RED BOLD</a:t>
            </a:r>
            <a:r>
              <a:rPr lang="en-US" dirty="0"/>
              <a:t>.</a:t>
            </a:r>
          </a:p>
        </p:txBody>
      </p:sp>
      <p:cxnSp>
        <p:nvCxnSpPr>
          <p:cNvPr id="13" name="Straight Arrow Connector 12"/>
          <p:cNvCxnSpPr/>
          <p:nvPr/>
        </p:nvCxnSpPr>
        <p:spPr>
          <a:xfrm flipH="1" flipV="1">
            <a:off x="693849" y="4876800"/>
            <a:ext cx="372951" cy="83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066800" y="4800600"/>
            <a:ext cx="2057400" cy="914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275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3848" y="533400"/>
            <a:ext cx="7626757" cy="1316850"/>
          </a:xfrm>
          <a:prstGeom prst="rect">
            <a:avLst/>
          </a:prstGeom>
        </p:spPr>
      </p:pic>
      <p:sp>
        <p:nvSpPr>
          <p:cNvPr id="4" name="TextBox 3"/>
          <p:cNvSpPr txBox="1"/>
          <p:nvPr/>
        </p:nvSpPr>
        <p:spPr>
          <a:xfrm>
            <a:off x="304800" y="76200"/>
            <a:ext cx="8610600" cy="400110"/>
          </a:xfrm>
          <a:prstGeom prst="rect">
            <a:avLst/>
          </a:prstGeom>
          <a:noFill/>
          <a:ln w="28575">
            <a:solidFill>
              <a:srgbClr val="FF0000"/>
            </a:solidFill>
          </a:ln>
        </p:spPr>
        <p:txBody>
          <a:bodyPr wrap="square" rtlCol="0">
            <a:spAutoFit/>
          </a:bodyPr>
          <a:lstStyle/>
          <a:p>
            <a:r>
              <a:rPr lang="en-US" sz="2000" dirty="0">
                <a:solidFill>
                  <a:srgbClr val="00B0F0"/>
                </a:solidFill>
              </a:rPr>
              <a:t>But what if a particular teacher also teaches a section in another department?  </a:t>
            </a:r>
          </a:p>
        </p:txBody>
      </p:sp>
      <p:pic>
        <p:nvPicPr>
          <p:cNvPr id="5" name="Picture 4"/>
          <p:cNvPicPr>
            <a:picLocks noChangeAspect="1"/>
          </p:cNvPicPr>
          <p:nvPr/>
        </p:nvPicPr>
        <p:blipFill>
          <a:blip r:embed="rId3"/>
          <a:stretch>
            <a:fillRect/>
          </a:stretch>
        </p:blipFill>
        <p:spPr>
          <a:xfrm>
            <a:off x="712177" y="2386351"/>
            <a:ext cx="7608428" cy="1652249"/>
          </a:xfrm>
          <a:prstGeom prst="rect">
            <a:avLst/>
          </a:prstGeom>
        </p:spPr>
      </p:pic>
      <p:sp>
        <p:nvSpPr>
          <p:cNvPr id="6" name="TextBox 5"/>
          <p:cNvSpPr txBox="1"/>
          <p:nvPr/>
        </p:nvSpPr>
        <p:spPr>
          <a:xfrm>
            <a:off x="304800" y="1918305"/>
            <a:ext cx="7608428" cy="381000"/>
          </a:xfrm>
          <a:prstGeom prst="rect">
            <a:avLst/>
          </a:prstGeom>
          <a:noFill/>
          <a:ln w="28575">
            <a:solidFill>
              <a:srgbClr val="FF0000"/>
            </a:solidFill>
          </a:ln>
        </p:spPr>
        <p:txBody>
          <a:bodyPr wrap="square" rtlCol="0">
            <a:spAutoFit/>
          </a:bodyPr>
          <a:lstStyle/>
          <a:p>
            <a:r>
              <a:rPr lang="en-US" dirty="0">
                <a:solidFill>
                  <a:srgbClr val="00B0F0"/>
                </a:solidFill>
              </a:rPr>
              <a:t>No problem!! Just add the section to the schedule like this….</a:t>
            </a:r>
          </a:p>
        </p:txBody>
      </p:sp>
      <p:cxnSp>
        <p:nvCxnSpPr>
          <p:cNvPr id="8" name="Straight Arrow Connector 7"/>
          <p:cNvCxnSpPr/>
          <p:nvPr/>
        </p:nvCxnSpPr>
        <p:spPr>
          <a:xfrm>
            <a:off x="6477000" y="2312610"/>
            <a:ext cx="0" cy="9911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a:srcRect t="39582" b="1"/>
          <a:stretch/>
        </p:blipFill>
        <p:spPr>
          <a:xfrm>
            <a:off x="712178" y="4608699"/>
            <a:ext cx="7608428" cy="1030101"/>
          </a:xfrm>
          <a:prstGeom prst="rect">
            <a:avLst/>
          </a:prstGeom>
        </p:spPr>
      </p:pic>
      <p:sp>
        <p:nvSpPr>
          <p:cNvPr id="11" name="TextBox 10"/>
          <p:cNvSpPr txBox="1"/>
          <p:nvPr/>
        </p:nvSpPr>
        <p:spPr>
          <a:xfrm>
            <a:off x="304800" y="4114800"/>
            <a:ext cx="7898423" cy="369332"/>
          </a:xfrm>
          <a:prstGeom prst="rect">
            <a:avLst/>
          </a:prstGeom>
          <a:noFill/>
          <a:ln w="28575">
            <a:solidFill>
              <a:srgbClr val="FF0000"/>
            </a:solidFill>
          </a:ln>
        </p:spPr>
        <p:txBody>
          <a:bodyPr wrap="square" rtlCol="0">
            <a:spAutoFit/>
          </a:bodyPr>
          <a:lstStyle/>
          <a:p>
            <a:r>
              <a:rPr lang="en-US" dirty="0">
                <a:solidFill>
                  <a:srgbClr val="00B0F0"/>
                </a:solidFill>
              </a:rPr>
              <a:t>…then change the abbreviation to “</a:t>
            </a:r>
            <a:r>
              <a:rPr lang="en-US" dirty="0" err="1">
                <a:solidFill>
                  <a:srgbClr val="00B0F0"/>
                </a:solidFill>
              </a:rPr>
              <a:t>Soc</a:t>
            </a:r>
            <a:r>
              <a:rPr lang="en-US" dirty="0">
                <a:solidFill>
                  <a:srgbClr val="00B0F0"/>
                </a:solidFill>
              </a:rPr>
              <a:t>” in this location as shown below</a:t>
            </a:r>
          </a:p>
        </p:txBody>
      </p:sp>
      <p:cxnSp>
        <p:nvCxnSpPr>
          <p:cNvPr id="13" name="Straight Arrow Connector 12"/>
          <p:cNvCxnSpPr/>
          <p:nvPr/>
        </p:nvCxnSpPr>
        <p:spPr>
          <a:xfrm flipV="1">
            <a:off x="4800600" y="3653838"/>
            <a:ext cx="1066800" cy="4609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5762584"/>
            <a:ext cx="7840552" cy="923330"/>
          </a:xfrm>
          <a:prstGeom prst="rect">
            <a:avLst/>
          </a:prstGeom>
          <a:noFill/>
          <a:ln w="28575">
            <a:solidFill>
              <a:srgbClr val="FF0000"/>
            </a:solidFill>
          </a:ln>
        </p:spPr>
        <p:txBody>
          <a:bodyPr wrap="square" rtlCol="0">
            <a:spAutoFit/>
          </a:bodyPr>
          <a:lstStyle/>
          <a:p>
            <a:r>
              <a:rPr lang="en-US" dirty="0">
                <a:solidFill>
                  <a:srgbClr val="00B0F0"/>
                </a:solidFill>
              </a:rPr>
              <a:t>Notice that by entering “</a:t>
            </a:r>
            <a:r>
              <a:rPr lang="en-US" dirty="0" err="1">
                <a:solidFill>
                  <a:srgbClr val="00B0F0"/>
                </a:solidFill>
              </a:rPr>
              <a:t>Soc</a:t>
            </a:r>
            <a:r>
              <a:rPr lang="en-US" dirty="0">
                <a:solidFill>
                  <a:srgbClr val="00B0F0"/>
                </a:solidFill>
              </a:rPr>
              <a:t>” the “</a:t>
            </a:r>
            <a:r>
              <a:rPr lang="en-US" dirty="0" err="1">
                <a:solidFill>
                  <a:srgbClr val="00B0F0"/>
                </a:solidFill>
              </a:rPr>
              <a:t>Eng</a:t>
            </a:r>
            <a:r>
              <a:rPr lang="en-US" dirty="0">
                <a:solidFill>
                  <a:srgbClr val="00B0F0"/>
                </a:solidFill>
              </a:rPr>
              <a:t>” is replaced with “</a:t>
            </a:r>
            <a:r>
              <a:rPr lang="en-US" dirty="0" err="1">
                <a:solidFill>
                  <a:srgbClr val="00B0F0"/>
                </a:solidFill>
              </a:rPr>
              <a:t>Soc</a:t>
            </a:r>
            <a:r>
              <a:rPr lang="en-US" dirty="0">
                <a:solidFill>
                  <a:srgbClr val="00B0F0"/>
                </a:solidFill>
              </a:rPr>
              <a:t>” and the total count of 33 no longer shows in RED BOLD because the Class Size Limit we entered for the Social Science department is set at 33</a:t>
            </a:r>
          </a:p>
        </p:txBody>
      </p:sp>
      <p:cxnSp>
        <p:nvCxnSpPr>
          <p:cNvPr id="12" name="Straight Arrow Connector 11"/>
          <p:cNvCxnSpPr/>
          <p:nvPr/>
        </p:nvCxnSpPr>
        <p:spPr>
          <a:xfrm flipV="1">
            <a:off x="3048000" y="5086571"/>
            <a:ext cx="2819400" cy="6760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369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646331"/>
          </a:xfrm>
          <a:prstGeom prst="rect">
            <a:avLst/>
          </a:prstGeom>
          <a:noFill/>
        </p:spPr>
        <p:txBody>
          <a:bodyPr wrap="square" rtlCol="0">
            <a:spAutoFit/>
          </a:bodyPr>
          <a:lstStyle/>
          <a:p>
            <a:r>
              <a:rPr lang="en-US" dirty="0"/>
              <a:t>Another method of entering the sections for a teacher having sections in different departments is shown below:</a:t>
            </a:r>
          </a:p>
        </p:txBody>
      </p:sp>
      <p:pic>
        <p:nvPicPr>
          <p:cNvPr id="6" name="Picture 5"/>
          <p:cNvPicPr>
            <a:picLocks noChangeAspect="1"/>
          </p:cNvPicPr>
          <p:nvPr/>
        </p:nvPicPr>
        <p:blipFill>
          <a:blip r:embed="rId2"/>
          <a:stretch>
            <a:fillRect/>
          </a:stretch>
        </p:blipFill>
        <p:spPr>
          <a:xfrm>
            <a:off x="588949" y="2057400"/>
            <a:ext cx="7929027" cy="1697112"/>
          </a:xfrm>
          <a:prstGeom prst="rect">
            <a:avLst/>
          </a:prstGeom>
        </p:spPr>
      </p:pic>
      <p:sp>
        <p:nvSpPr>
          <p:cNvPr id="7" name="TextBox 6"/>
          <p:cNvSpPr txBox="1"/>
          <p:nvPr/>
        </p:nvSpPr>
        <p:spPr>
          <a:xfrm>
            <a:off x="2438400" y="990600"/>
            <a:ext cx="6400800" cy="923330"/>
          </a:xfrm>
          <a:prstGeom prst="rect">
            <a:avLst/>
          </a:prstGeom>
          <a:noFill/>
        </p:spPr>
        <p:txBody>
          <a:bodyPr wrap="square" rtlCol="0">
            <a:spAutoFit/>
          </a:bodyPr>
          <a:lstStyle/>
          <a:p>
            <a:r>
              <a:rPr lang="en-US" dirty="0"/>
              <a:t>This is the English Department Schedule Page – In this example, only the English sections for the teacher are entered here. It is helpful to enter a reminder note here.</a:t>
            </a:r>
          </a:p>
        </p:txBody>
      </p:sp>
      <p:cxnSp>
        <p:nvCxnSpPr>
          <p:cNvPr id="11" name="Straight Arrow Connector 10"/>
          <p:cNvCxnSpPr/>
          <p:nvPr/>
        </p:nvCxnSpPr>
        <p:spPr>
          <a:xfrm>
            <a:off x="6248400" y="1704475"/>
            <a:ext cx="304800" cy="15865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4862" y="3810000"/>
            <a:ext cx="8077200" cy="646331"/>
          </a:xfrm>
          <a:prstGeom prst="rect">
            <a:avLst/>
          </a:prstGeom>
          <a:noFill/>
        </p:spPr>
        <p:txBody>
          <a:bodyPr wrap="square" rtlCol="0">
            <a:spAutoFit/>
          </a:bodyPr>
          <a:lstStyle/>
          <a:p>
            <a:r>
              <a:rPr lang="en-US" dirty="0"/>
              <a:t>Below is the Social Science Department Schedule Page – only the Social Science sections for the teacher are entered here. Again reminder notes have been entered.</a:t>
            </a:r>
          </a:p>
        </p:txBody>
      </p:sp>
      <p:sp>
        <p:nvSpPr>
          <p:cNvPr id="13" name="TextBox 12"/>
          <p:cNvSpPr txBox="1"/>
          <p:nvPr/>
        </p:nvSpPr>
        <p:spPr>
          <a:xfrm>
            <a:off x="495300" y="5512516"/>
            <a:ext cx="8229600" cy="1200329"/>
          </a:xfrm>
          <a:prstGeom prst="rect">
            <a:avLst/>
          </a:prstGeom>
          <a:noFill/>
        </p:spPr>
        <p:txBody>
          <a:bodyPr wrap="square" rtlCol="0">
            <a:spAutoFit/>
          </a:bodyPr>
          <a:lstStyle/>
          <a:p>
            <a:r>
              <a:rPr lang="en-US" dirty="0"/>
              <a:t>It makes no difference which way you enter a teacher’s schedule – all on one line as in the example on the previous page, or in separate places as on this page. Also, if you want to enter some teacher schedules one way and some teacher schedules the other way, that is fine too. Whatever is convenient for you.</a:t>
            </a:r>
          </a:p>
        </p:txBody>
      </p:sp>
      <p:pic>
        <p:nvPicPr>
          <p:cNvPr id="14" name="Picture 13"/>
          <p:cNvPicPr>
            <a:picLocks noChangeAspect="1"/>
          </p:cNvPicPr>
          <p:nvPr/>
        </p:nvPicPr>
        <p:blipFill>
          <a:blip r:embed="rId3"/>
          <a:stretch>
            <a:fillRect/>
          </a:stretch>
        </p:blipFill>
        <p:spPr>
          <a:xfrm>
            <a:off x="762000" y="4495800"/>
            <a:ext cx="7784123" cy="1011114"/>
          </a:xfrm>
          <a:prstGeom prst="rect">
            <a:avLst/>
          </a:prstGeom>
        </p:spPr>
      </p:pic>
    </p:spTree>
    <p:extLst>
      <p:ext uri="{BB962C8B-B14F-4D97-AF65-F5344CB8AC3E}">
        <p14:creationId xmlns:p14="http://schemas.microsoft.com/office/powerpoint/2010/main" val="259192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461665"/>
          </a:xfrm>
          <a:prstGeom prst="rect">
            <a:avLst/>
          </a:prstGeom>
          <a:noFill/>
        </p:spPr>
        <p:txBody>
          <a:bodyPr wrap="square" rtlCol="0">
            <a:spAutoFit/>
          </a:bodyPr>
          <a:lstStyle/>
          <a:p>
            <a:r>
              <a:rPr lang="en-US" sz="2400" b="1" dirty="0"/>
              <a:t>When is Master Schedule Board Used?</a:t>
            </a:r>
          </a:p>
        </p:txBody>
      </p:sp>
      <p:sp>
        <p:nvSpPr>
          <p:cNvPr id="3" name="TextBox 2"/>
          <p:cNvSpPr txBox="1"/>
          <p:nvPr/>
        </p:nvSpPr>
        <p:spPr>
          <a:xfrm>
            <a:off x="152400" y="685800"/>
            <a:ext cx="8839200" cy="5632311"/>
          </a:xfrm>
          <a:prstGeom prst="rect">
            <a:avLst/>
          </a:prstGeom>
          <a:noFill/>
        </p:spPr>
        <p:txBody>
          <a:bodyPr wrap="square" rtlCol="0">
            <a:spAutoFit/>
          </a:bodyPr>
          <a:lstStyle/>
          <a:p>
            <a:r>
              <a:rPr lang="en-US" dirty="0"/>
              <a:t>This tool is used at two different times for balancing the master schedule:</a:t>
            </a:r>
          </a:p>
          <a:p>
            <a:endParaRPr lang="en-US" dirty="0"/>
          </a:p>
          <a:p>
            <a:pPr marL="285750" indent="-285750">
              <a:buFont typeface="Arial" panose="020B0604020202020204" pitchFamily="34" charset="0"/>
              <a:buChar char="•"/>
            </a:pPr>
            <a:r>
              <a:rPr lang="en-US" b="1" u="sng" dirty="0"/>
              <a:t>During the building process </a:t>
            </a:r>
            <a:r>
              <a:rPr lang="en-US" dirty="0"/>
              <a:t>- there is a point when you have decided on the number of sections of each course you need to place in the master schedule. You also have tentatively decided on the specific period placement of many if not all of the sections through the use of a course conflict matrix. At this point you don’t know for sure if all of the students will be scheduled properly when you submit your schedule to the student information system (SIS) to simulate a match between the student requests and the schedule you developed (a SIM run or Loader run). The two most common mismatches are conflicts between sections offered during the same period and periods without sufficient sections to accommodate all students – in other words, a problem with balance in the master schedule. The Master Schedule Board tool is used at this time. You input the sections in the period placements you have developed with the counts from the student course request tally. Once this is done, this tool with show you, period by period, if your schedule will accommodate your students. It also provides you with several charts to assist you in balancing your schedule if needed.</a:t>
            </a:r>
          </a:p>
          <a:p>
            <a:pPr marL="285750" indent="-285750">
              <a:buFont typeface="Arial" panose="020B0604020202020204" pitchFamily="34" charset="0"/>
              <a:buChar char="•"/>
            </a:pPr>
            <a:r>
              <a:rPr lang="en-US" b="1" u="sng" dirty="0"/>
              <a:t>After school starts </a:t>
            </a:r>
            <a:r>
              <a:rPr lang="en-US" dirty="0"/>
              <a:t>– when you have “real” students sitting in classes, by inputting actual student counts for each section, the same charts that assisted you in balancing your master schedule with the projected counts from the student course request tally, will assist you in balancing class loads.</a:t>
            </a:r>
          </a:p>
        </p:txBody>
      </p:sp>
    </p:spTree>
    <p:extLst>
      <p:ext uri="{BB962C8B-B14F-4D97-AF65-F5344CB8AC3E}">
        <p14:creationId xmlns:p14="http://schemas.microsoft.com/office/powerpoint/2010/main" val="96762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9469"/>
            <a:ext cx="8382000" cy="646331"/>
          </a:xfrm>
          <a:prstGeom prst="rect">
            <a:avLst/>
          </a:prstGeom>
          <a:noFill/>
        </p:spPr>
        <p:txBody>
          <a:bodyPr wrap="square" rtlCol="0">
            <a:spAutoFit/>
          </a:bodyPr>
          <a:lstStyle/>
          <a:p>
            <a:r>
              <a:rPr lang="en-US" sz="3600" b="1" dirty="0"/>
              <a:t>A Special Note About Course Title Entry</a:t>
            </a:r>
          </a:p>
        </p:txBody>
      </p:sp>
      <p:pic>
        <p:nvPicPr>
          <p:cNvPr id="3" name="Picture 2"/>
          <p:cNvPicPr>
            <a:picLocks noChangeAspect="1"/>
          </p:cNvPicPr>
          <p:nvPr/>
        </p:nvPicPr>
        <p:blipFill>
          <a:blip r:embed="rId2"/>
          <a:stretch>
            <a:fillRect/>
          </a:stretch>
        </p:blipFill>
        <p:spPr>
          <a:xfrm>
            <a:off x="393571" y="1186684"/>
            <a:ext cx="5421958" cy="1752600"/>
          </a:xfrm>
          <a:prstGeom prst="rect">
            <a:avLst/>
          </a:prstGeom>
        </p:spPr>
      </p:pic>
      <p:pic>
        <p:nvPicPr>
          <p:cNvPr id="4" name="Picture 3"/>
          <p:cNvPicPr>
            <a:picLocks noChangeAspect="1"/>
          </p:cNvPicPr>
          <p:nvPr/>
        </p:nvPicPr>
        <p:blipFill rotWithShape="1">
          <a:blip r:embed="rId3"/>
          <a:srcRect t="39131"/>
          <a:stretch/>
        </p:blipFill>
        <p:spPr>
          <a:xfrm>
            <a:off x="371297" y="3396483"/>
            <a:ext cx="5444232" cy="1071183"/>
          </a:xfrm>
          <a:prstGeom prst="rect">
            <a:avLst/>
          </a:prstGeom>
        </p:spPr>
      </p:pic>
      <p:pic>
        <p:nvPicPr>
          <p:cNvPr id="5" name="Picture 4"/>
          <p:cNvPicPr>
            <a:picLocks noChangeAspect="1"/>
          </p:cNvPicPr>
          <p:nvPr/>
        </p:nvPicPr>
        <p:blipFill rotWithShape="1">
          <a:blip r:embed="rId4"/>
          <a:srcRect t="38512"/>
          <a:stretch/>
        </p:blipFill>
        <p:spPr>
          <a:xfrm>
            <a:off x="358402" y="4924865"/>
            <a:ext cx="5508998" cy="1094935"/>
          </a:xfrm>
          <a:prstGeom prst="rect">
            <a:avLst/>
          </a:prstGeom>
        </p:spPr>
      </p:pic>
      <p:sp>
        <p:nvSpPr>
          <p:cNvPr id="6" name="TextBox 5"/>
          <p:cNvSpPr txBox="1"/>
          <p:nvPr/>
        </p:nvSpPr>
        <p:spPr>
          <a:xfrm>
            <a:off x="6308188" y="678977"/>
            <a:ext cx="2940148" cy="1200329"/>
          </a:xfrm>
          <a:prstGeom prst="rect">
            <a:avLst/>
          </a:prstGeom>
          <a:noFill/>
        </p:spPr>
        <p:txBody>
          <a:bodyPr wrap="square" rtlCol="0">
            <a:spAutoFit/>
          </a:bodyPr>
          <a:lstStyle/>
          <a:p>
            <a:r>
              <a:rPr lang="en-US" dirty="0"/>
              <a:t>Course Titles ONLY should be entered in the uppermost left cell of the section input block.</a:t>
            </a:r>
          </a:p>
        </p:txBody>
      </p:sp>
      <p:cxnSp>
        <p:nvCxnSpPr>
          <p:cNvPr id="8" name="Straight Arrow Connector 7"/>
          <p:cNvCxnSpPr/>
          <p:nvPr/>
        </p:nvCxnSpPr>
        <p:spPr>
          <a:xfrm flipH="1">
            <a:off x="1219200" y="838200"/>
            <a:ext cx="5105400" cy="1295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657600" y="838200"/>
            <a:ext cx="2667000" cy="1371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2286000"/>
            <a:ext cx="2819400" cy="1477328"/>
          </a:xfrm>
          <a:prstGeom prst="rect">
            <a:avLst/>
          </a:prstGeom>
          <a:noFill/>
        </p:spPr>
        <p:txBody>
          <a:bodyPr wrap="square" rtlCol="0">
            <a:spAutoFit/>
          </a:bodyPr>
          <a:lstStyle/>
          <a:p>
            <a:r>
              <a:rPr lang="en-US" dirty="0"/>
              <a:t>Any entry in the Course Title cell will automatically populate an entry in the department designation cell.</a:t>
            </a:r>
          </a:p>
        </p:txBody>
      </p:sp>
      <p:cxnSp>
        <p:nvCxnSpPr>
          <p:cNvPr id="13" name="Straight Arrow Connector 12"/>
          <p:cNvCxnSpPr/>
          <p:nvPr/>
        </p:nvCxnSpPr>
        <p:spPr>
          <a:xfrm flipH="1">
            <a:off x="3352800" y="2482084"/>
            <a:ext cx="2819400" cy="12517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3932074"/>
            <a:ext cx="2531012" cy="2862322"/>
          </a:xfrm>
          <a:prstGeom prst="rect">
            <a:avLst/>
          </a:prstGeom>
          <a:noFill/>
        </p:spPr>
        <p:txBody>
          <a:bodyPr wrap="square" rtlCol="0">
            <a:spAutoFit/>
          </a:bodyPr>
          <a:lstStyle/>
          <a:p>
            <a:r>
              <a:rPr lang="en-US" dirty="0"/>
              <a:t>Any special note you wish to include can be placed in the center row of the section input block as long as it doesn’t begin with a number. Course numbers can be preceded with an asterisk, for example: *1030</a:t>
            </a:r>
          </a:p>
        </p:txBody>
      </p:sp>
      <p:cxnSp>
        <p:nvCxnSpPr>
          <p:cNvPr id="17" name="Straight Arrow Connector 16"/>
          <p:cNvCxnSpPr/>
          <p:nvPr/>
        </p:nvCxnSpPr>
        <p:spPr>
          <a:xfrm flipH="1">
            <a:off x="4876800" y="4557934"/>
            <a:ext cx="1395929" cy="10046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447801" y="5652869"/>
            <a:ext cx="4860387" cy="9003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22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704" y="118627"/>
            <a:ext cx="7620000" cy="461665"/>
          </a:xfrm>
          <a:prstGeom prst="rect">
            <a:avLst/>
          </a:prstGeom>
          <a:noFill/>
        </p:spPr>
        <p:txBody>
          <a:bodyPr wrap="square" rtlCol="0">
            <a:spAutoFit/>
          </a:bodyPr>
          <a:lstStyle/>
          <a:p>
            <a:r>
              <a:rPr lang="en-US" sz="2400" b="1" dirty="0"/>
              <a:t>Academy Entry</a:t>
            </a:r>
          </a:p>
        </p:txBody>
      </p:sp>
      <p:sp>
        <p:nvSpPr>
          <p:cNvPr id="3" name="TextBox 2"/>
          <p:cNvSpPr txBox="1"/>
          <p:nvPr/>
        </p:nvSpPr>
        <p:spPr>
          <a:xfrm>
            <a:off x="457200" y="580292"/>
            <a:ext cx="8305800" cy="2585323"/>
          </a:xfrm>
          <a:prstGeom prst="rect">
            <a:avLst/>
          </a:prstGeom>
          <a:noFill/>
        </p:spPr>
        <p:txBody>
          <a:bodyPr wrap="square" rtlCol="0">
            <a:spAutoFit/>
          </a:bodyPr>
          <a:lstStyle/>
          <a:p>
            <a:r>
              <a:rPr lang="en-US" dirty="0"/>
              <a:t>You have probably already figured this out from the instructions on the previous slides, but entering an academy on a single Schedule Page is essentially the same as the example where we placed the English and Social Science sections on the same Schedule Page. All you need to be sure to do is enter the correct abbreviation for each section. </a:t>
            </a:r>
          </a:p>
          <a:p>
            <a:r>
              <a:rPr lang="en-US" dirty="0"/>
              <a:t>Here is an example of how the “Page Titles Setup” page might be filled in.</a:t>
            </a:r>
          </a:p>
          <a:p>
            <a:endParaRPr lang="en-US" dirty="0"/>
          </a:p>
          <a:p>
            <a:r>
              <a:rPr lang="en-US" dirty="0"/>
              <a:t>We will be using these abbreviations in just a little bit, so add these to your memory bank along with cell L70.</a:t>
            </a:r>
          </a:p>
        </p:txBody>
      </p:sp>
      <p:pic>
        <p:nvPicPr>
          <p:cNvPr id="4" name="Picture 3"/>
          <p:cNvPicPr>
            <a:picLocks noChangeAspect="1"/>
          </p:cNvPicPr>
          <p:nvPr/>
        </p:nvPicPr>
        <p:blipFill>
          <a:blip r:embed="rId2"/>
          <a:stretch>
            <a:fillRect/>
          </a:stretch>
        </p:blipFill>
        <p:spPr>
          <a:xfrm>
            <a:off x="457200" y="3124200"/>
            <a:ext cx="8305800" cy="3390657"/>
          </a:xfrm>
          <a:prstGeom prst="rect">
            <a:avLst/>
          </a:prstGeom>
        </p:spPr>
      </p:pic>
    </p:spTree>
    <p:extLst>
      <p:ext uri="{BB962C8B-B14F-4D97-AF65-F5344CB8AC3E}">
        <p14:creationId xmlns:p14="http://schemas.microsoft.com/office/powerpoint/2010/main" val="3689861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634" y="1600200"/>
            <a:ext cx="8708731" cy="5105400"/>
          </a:xfrm>
          <a:prstGeom prst="rect">
            <a:avLst/>
          </a:prstGeom>
        </p:spPr>
      </p:pic>
      <p:sp>
        <p:nvSpPr>
          <p:cNvPr id="3" name="TextBox 2"/>
          <p:cNvSpPr txBox="1"/>
          <p:nvPr/>
        </p:nvSpPr>
        <p:spPr>
          <a:xfrm>
            <a:off x="217634" y="50189"/>
            <a:ext cx="8708731" cy="1200329"/>
          </a:xfrm>
          <a:prstGeom prst="rect">
            <a:avLst/>
          </a:prstGeom>
          <a:noFill/>
        </p:spPr>
        <p:txBody>
          <a:bodyPr wrap="square" rtlCol="0">
            <a:spAutoFit/>
          </a:bodyPr>
          <a:lstStyle/>
          <a:p>
            <a:r>
              <a:rPr lang="en-US" dirty="0"/>
              <a:t>Here is an example of a complete academy entry – the Biomedical Academy. This is a little difficult to read, so after the next slide we will take a closer look. Notice here That the 8 teachers in this academy have a common prep period and that it has been highlighted in a different color. Highlighting can really help organize your master schedule.</a:t>
            </a:r>
          </a:p>
        </p:txBody>
      </p:sp>
    </p:spTree>
    <p:extLst>
      <p:ext uri="{BB962C8B-B14F-4D97-AF65-F5344CB8AC3E}">
        <p14:creationId xmlns:p14="http://schemas.microsoft.com/office/powerpoint/2010/main" val="136072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990600"/>
            <a:ext cx="8686801" cy="5486400"/>
          </a:xfrm>
          <a:prstGeom prst="rect">
            <a:avLst/>
          </a:prstGeom>
        </p:spPr>
      </p:pic>
      <p:sp>
        <p:nvSpPr>
          <p:cNvPr id="3" name="TextBox 2"/>
          <p:cNvSpPr txBox="1"/>
          <p:nvPr/>
        </p:nvSpPr>
        <p:spPr>
          <a:xfrm>
            <a:off x="228599" y="152400"/>
            <a:ext cx="8686801" cy="830997"/>
          </a:xfrm>
          <a:prstGeom prst="rect">
            <a:avLst/>
          </a:prstGeom>
          <a:noFill/>
        </p:spPr>
        <p:txBody>
          <a:bodyPr wrap="square" rtlCol="0">
            <a:spAutoFit/>
          </a:bodyPr>
          <a:lstStyle/>
          <a:p>
            <a:pPr algn="ctr"/>
            <a:r>
              <a:rPr lang="en-US" sz="2400" dirty="0"/>
              <a:t>This may be a bit too much, but it is an example of utilizing highlighting the different sections by department. </a:t>
            </a:r>
          </a:p>
        </p:txBody>
      </p:sp>
    </p:spTree>
    <p:extLst>
      <p:ext uri="{BB962C8B-B14F-4D97-AF65-F5344CB8AC3E}">
        <p14:creationId xmlns:p14="http://schemas.microsoft.com/office/powerpoint/2010/main" val="3123458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6096" y="14068"/>
            <a:ext cx="5206994" cy="6691532"/>
          </a:xfrm>
          <a:prstGeom prst="rect">
            <a:avLst/>
          </a:prstGeom>
        </p:spPr>
      </p:pic>
      <p:sp>
        <p:nvSpPr>
          <p:cNvPr id="3" name="Rectangle 2"/>
          <p:cNvSpPr/>
          <p:nvPr/>
        </p:nvSpPr>
        <p:spPr>
          <a:xfrm>
            <a:off x="76200" y="23446"/>
            <a:ext cx="2438400" cy="63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 y="76200"/>
            <a:ext cx="2514600" cy="584775"/>
          </a:xfrm>
          <a:prstGeom prst="rect">
            <a:avLst/>
          </a:prstGeom>
          <a:noFill/>
        </p:spPr>
        <p:txBody>
          <a:bodyPr wrap="square" rtlCol="0">
            <a:spAutoFit/>
          </a:bodyPr>
          <a:lstStyle/>
          <a:p>
            <a:r>
              <a:rPr lang="en-US" sz="3200" b="1" dirty="0"/>
              <a:t>A Closer Look</a:t>
            </a:r>
          </a:p>
        </p:txBody>
      </p:sp>
      <p:sp>
        <p:nvSpPr>
          <p:cNvPr id="7" name="TextBox 6"/>
          <p:cNvSpPr txBox="1"/>
          <p:nvPr/>
        </p:nvSpPr>
        <p:spPr>
          <a:xfrm>
            <a:off x="5410200" y="304800"/>
            <a:ext cx="3505200" cy="1200329"/>
          </a:xfrm>
          <a:prstGeom prst="rect">
            <a:avLst/>
          </a:prstGeom>
          <a:noFill/>
        </p:spPr>
        <p:txBody>
          <a:bodyPr wrap="square" rtlCol="0">
            <a:spAutoFit/>
          </a:bodyPr>
          <a:lstStyle/>
          <a:p>
            <a:r>
              <a:rPr lang="en-US" dirty="0"/>
              <a:t>Ok – here is where we will be referring to cell L70 and using the abbreviations for some more features.</a:t>
            </a:r>
          </a:p>
        </p:txBody>
      </p:sp>
      <p:sp>
        <p:nvSpPr>
          <p:cNvPr id="8" name="TextBox 7"/>
          <p:cNvSpPr txBox="1"/>
          <p:nvPr/>
        </p:nvSpPr>
        <p:spPr>
          <a:xfrm>
            <a:off x="5410200" y="1617785"/>
            <a:ext cx="3671668" cy="1200329"/>
          </a:xfrm>
          <a:prstGeom prst="rect">
            <a:avLst/>
          </a:prstGeom>
          <a:noFill/>
        </p:spPr>
        <p:txBody>
          <a:bodyPr wrap="square" rtlCol="0">
            <a:spAutoFit/>
          </a:bodyPr>
          <a:lstStyle/>
          <a:p>
            <a:r>
              <a:rPr lang="en-US" dirty="0"/>
              <a:t>Here you notice that teacher names have been added. Teacher names are added only in column “D” and only in the top cell of each teaching line. </a:t>
            </a:r>
          </a:p>
        </p:txBody>
      </p:sp>
      <p:cxnSp>
        <p:nvCxnSpPr>
          <p:cNvPr id="10" name="Straight Arrow Connector 9"/>
          <p:cNvCxnSpPr/>
          <p:nvPr/>
        </p:nvCxnSpPr>
        <p:spPr>
          <a:xfrm flipH="1" flipV="1">
            <a:off x="2362200" y="1219200"/>
            <a:ext cx="3110132"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72332" y="2957732"/>
            <a:ext cx="3443068" cy="2308324"/>
          </a:xfrm>
          <a:prstGeom prst="rect">
            <a:avLst/>
          </a:prstGeom>
          <a:noFill/>
        </p:spPr>
        <p:txBody>
          <a:bodyPr wrap="square" rtlCol="0">
            <a:spAutoFit/>
          </a:bodyPr>
          <a:lstStyle/>
          <a:p>
            <a:r>
              <a:rPr lang="en-US" dirty="0"/>
              <a:t>Since cell L70 is set to “</a:t>
            </a:r>
            <a:r>
              <a:rPr lang="en-US" dirty="0" err="1"/>
              <a:t>Eng</a:t>
            </a:r>
            <a:r>
              <a:rPr lang="en-US" dirty="0"/>
              <a:t>” a teacher’s maximum student contact limit is evaluated based on what was entered in the Page Setup section –165 is what we set in this example. The total student count (160) is shown in this location for each teaching line.</a:t>
            </a:r>
          </a:p>
        </p:txBody>
      </p:sp>
      <p:cxnSp>
        <p:nvCxnSpPr>
          <p:cNvPr id="16" name="Straight Arrow Connector 15"/>
          <p:cNvCxnSpPr/>
          <p:nvPr/>
        </p:nvCxnSpPr>
        <p:spPr>
          <a:xfrm flipH="1" flipV="1">
            <a:off x="2514600" y="1644747"/>
            <a:ext cx="2957732" cy="27748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38800" y="5410200"/>
            <a:ext cx="2895600" cy="1477328"/>
          </a:xfrm>
          <a:prstGeom prst="rect">
            <a:avLst/>
          </a:prstGeom>
          <a:noFill/>
        </p:spPr>
        <p:txBody>
          <a:bodyPr wrap="square" rtlCol="0">
            <a:spAutoFit/>
          </a:bodyPr>
          <a:lstStyle/>
          <a:p>
            <a:r>
              <a:rPr lang="en-US" dirty="0"/>
              <a:t>If the total student count from all of the sections in a teaching line is over the maximum, it will appear in </a:t>
            </a:r>
            <a:r>
              <a:rPr lang="en-US" dirty="0">
                <a:solidFill>
                  <a:srgbClr val="FF0000"/>
                </a:solidFill>
              </a:rPr>
              <a:t>RED</a:t>
            </a:r>
            <a:r>
              <a:rPr lang="en-US" dirty="0"/>
              <a:t>.</a:t>
            </a:r>
          </a:p>
        </p:txBody>
      </p:sp>
      <p:cxnSp>
        <p:nvCxnSpPr>
          <p:cNvPr id="20" name="Straight Arrow Connector 19"/>
          <p:cNvCxnSpPr/>
          <p:nvPr/>
        </p:nvCxnSpPr>
        <p:spPr>
          <a:xfrm flipH="1" flipV="1">
            <a:off x="2528668" y="5882164"/>
            <a:ext cx="3110132"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734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096" y="14068"/>
            <a:ext cx="5206994" cy="6691532"/>
          </a:xfrm>
          <a:prstGeom prst="rect">
            <a:avLst/>
          </a:prstGeom>
        </p:spPr>
      </p:pic>
      <p:sp>
        <p:nvSpPr>
          <p:cNvPr id="6" name="Rectangle 5"/>
          <p:cNvSpPr/>
          <p:nvPr/>
        </p:nvSpPr>
        <p:spPr>
          <a:xfrm>
            <a:off x="76200" y="23446"/>
            <a:ext cx="2438400" cy="63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 y="76200"/>
            <a:ext cx="2514600" cy="584775"/>
          </a:xfrm>
          <a:prstGeom prst="rect">
            <a:avLst/>
          </a:prstGeom>
          <a:noFill/>
        </p:spPr>
        <p:txBody>
          <a:bodyPr wrap="square" rtlCol="0">
            <a:spAutoFit/>
          </a:bodyPr>
          <a:lstStyle/>
          <a:p>
            <a:r>
              <a:rPr lang="en-US" sz="3200" b="1" dirty="0"/>
              <a:t>A Closer Look</a:t>
            </a:r>
          </a:p>
        </p:txBody>
      </p:sp>
      <p:sp>
        <p:nvSpPr>
          <p:cNvPr id="8" name="TextBox 7"/>
          <p:cNvSpPr txBox="1"/>
          <p:nvPr/>
        </p:nvSpPr>
        <p:spPr>
          <a:xfrm>
            <a:off x="5385490" y="304800"/>
            <a:ext cx="3682310" cy="2031325"/>
          </a:xfrm>
          <a:prstGeom prst="rect">
            <a:avLst/>
          </a:prstGeom>
          <a:noFill/>
        </p:spPr>
        <p:txBody>
          <a:bodyPr wrap="square" rtlCol="0">
            <a:spAutoFit/>
          </a:bodyPr>
          <a:lstStyle/>
          <a:p>
            <a:r>
              <a:rPr lang="en-US" dirty="0"/>
              <a:t>Since L70 is set to “</a:t>
            </a:r>
            <a:r>
              <a:rPr lang="en-US" dirty="0" err="1"/>
              <a:t>Eng</a:t>
            </a:r>
            <a:r>
              <a:rPr lang="en-US" dirty="0"/>
              <a:t>” the Department affiliation for each teacher automatically begins set to the English Department. The Department affiliation is listed in column “C” and will appear after a teacher name is entered. </a:t>
            </a:r>
          </a:p>
        </p:txBody>
      </p:sp>
      <p:cxnSp>
        <p:nvCxnSpPr>
          <p:cNvPr id="10" name="Straight Arrow Connector 9"/>
          <p:cNvCxnSpPr/>
          <p:nvPr/>
        </p:nvCxnSpPr>
        <p:spPr>
          <a:xfrm flipH="1" flipV="1">
            <a:off x="1219200" y="1219200"/>
            <a:ext cx="4191000"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10200" y="2667000"/>
            <a:ext cx="3505200" cy="1477328"/>
          </a:xfrm>
          <a:prstGeom prst="rect">
            <a:avLst/>
          </a:prstGeom>
          <a:noFill/>
        </p:spPr>
        <p:txBody>
          <a:bodyPr wrap="square" rtlCol="0">
            <a:spAutoFit/>
          </a:bodyPr>
          <a:lstStyle/>
          <a:p>
            <a:r>
              <a:rPr lang="en-US" dirty="0"/>
              <a:t>If you want to set a different department affiliation, enter the abbreviation for the department in the yellow highlighted cell just below the teacher name.</a:t>
            </a:r>
          </a:p>
        </p:txBody>
      </p:sp>
      <p:cxnSp>
        <p:nvCxnSpPr>
          <p:cNvPr id="12" name="Straight Arrow Connector 11"/>
          <p:cNvCxnSpPr>
            <a:stCxn id="11" idx="1"/>
          </p:cNvCxnSpPr>
          <p:nvPr/>
        </p:nvCxnSpPr>
        <p:spPr>
          <a:xfrm flipH="1" flipV="1">
            <a:off x="1828800" y="2826434"/>
            <a:ext cx="3581400" cy="5792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35990" y="4160073"/>
            <a:ext cx="3250809" cy="2308324"/>
          </a:xfrm>
          <a:prstGeom prst="rect">
            <a:avLst/>
          </a:prstGeom>
          <a:noFill/>
        </p:spPr>
        <p:txBody>
          <a:bodyPr wrap="square" rtlCol="0">
            <a:spAutoFit/>
          </a:bodyPr>
          <a:lstStyle/>
          <a:p>
            <a:r>
              <a:rPr lang="en-US" dirty="0"/>
              <a:t>Once the new department affiliation is entered in the yellow highlighted cell, the listing in column “C” will automatically change. Then, the teacher’s total student contact limit will be evaluated at the new department affiliation.</a:t>
            </a:r>
          </a:p>
        </p:txBody>
      </p:sp>
    </p:spTree>
    <p:extLst>
      <p:ext uri="{BB962C8B-B14F-4D97-AF65-F5344CB8AC3E}">
        <p14:creationId xmlns:p14="http://schemas.microsoft.com/office/powerpoint/2010/main" val="2387152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881" y="109025"/>
            <a:ext cx="5137920" cy="6602765"/>
          </a:xfrm>
          <a:prstGeom prst="rect">
            <a:avLst/>
          </a:prstGeom>
        </p:spPr>
      </p:pic>
      <p:sp>
        <p:nvSpPr>
          <p:cNvPr id="6" name="Rectangle 5"/>
          <p:cNvSpPr/>
          <p:nvPr/>
        </p:nvSpPr>
        <p:spPr>
          <a:xfrm>
            <a:off x="76200" y="23446"/>
            <a:ext cx="2438400" cy="63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 y="76200"/>
            <a:ext cx="2514600" cy="584775"/>
          </a:xfrm>
          <a:prstGeom prst="rect">
            <a:avLst/>
          </a:prstGeom>
          <a:noFill/>
        </p:spPr>
        <p:txBody>
          <a:bodyPr wrap="square" rtlCol="0">
            <a:spAutoFit/>
          </a:bodyPr>
          <a:lstStyle/>
          <a:p>
            <a:r>
              <a:rPr lang="en-US" sz="3200" b="1" dirty="0"/>
              <a:t>A Closer Look</a:t>
            </a:r>
          </a:p>
        </p:txBody>
      </p:sp>
      <p:cxnSp>
        <p:nvCxnSpPr>
          <p:cNvPr id="10" name="Straight Arrow Connector 9"/>
          <p:cNvCxnSpPr>
            <a:stCxn id="4" idx="1"/>
          </p:cNvCxnSpPr>
          <p:nvPr/>
        </p:nvCxnSpPr>
        <p:spPr>
          <a:xfrm flipH="1" flipV="1">
            <a:off x="762000" y="2362200"/>
            <a:ext cx="5137920" cy="528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62000" y="3581400"/>
            <a:ext cx="4953000" cy="152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99920" y="1676400"/>
            <a:ext cx="2590800" cy="1477328"/>
          </a:xfrm>
          <a:prstGeom prst="rect">
            <a:avLst/>
          </a:prstGeom>
          <a:noFill/>
        </p:spPr>
        <p:txBody>
          <a:bodyPr wrap="square" rtlCol="0">
            <a:spAutoFit/>
          </a:bodyPr>
          <a:lstStyle/>
          <a:p>
            <a:r>
              <a:rPr lang="en-US" dirty="0"/>
              <a:t>This is the total number of sections assigned to this teacher line – This shows that teacher “Wright” has 5 sections.</a:t>
            </a:r>
          </a:p>
        </p:txBody>
      </p:sp>
      <p:cxnSp>
        <p:nvCxnSpPr>
          <p:cNvPr id="17" name="Straight Arrow Connector 16"/>
          <p:cNvCxnSpPr>
            <a:stCxn id="20" idx="1"/>
          </p:cNvCxnSpPr>
          <p:nvPr/>
        </p:nvCxnSpPr>
        <p:spPr>
          <a:xfrm flipH="1">
            <a:off x="762000" y="803875"/>
            <a:ext cx="5334000" cy="6124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96000" y="342210"/>
            <a:ext cx="2667000" cy="923330"/>
          </a:xfrm>
          <a:prstGeom prst="rect">
            <a:avLst/>
          </a:prstGeom>
          <a:noFill/>
        </p:spPr>
        <p:txBody>
          <a:bodyPr wrap="square" rtlCol="0">
            <a:spAutoFit/>
          </a:bodyPr>
          <a:lstStyle/>
          <a:p>
            <a:r>
              <a:rPr lang="en-US" dirty="0"/>
              <a:t>41 is the total number of sections listed on this Schedule Page.</a:t>
            </a:r>
          </a:p>
        </p:txBody>
      </p:sp>
      <p:sp>
        <p:nvSpPr>
          <p:cNvPr id="24" name="TextBox 23"/>
          <p:cNvSpPr txBox="1"/>
          <p:nvPr/>
        </p:nvSpPr>
        <p:spPr>
          <a:xfrm>
            <a:off x="6096000" y="3429000"/>
            <a:ext cx="2057400" cy="1754326"/>
          </a:xfrm>
          <a:prstGeom prst="rect">
            <a:avLst/>
          </a:prstGeom>
          <a:noFill/>
        </p:spPr>
        <p:txBody>
          <a:bodyPr wrap="square" rtlCol="0">
            <a:spAutoFit/>
          </a:bodyPr>
          <a:lstStyle/>
          <a:p>
            <a:r>
              <a:rPr lang="en-US" dirty="0"/>
              <a:t>If a teacher has more sections than you listed in the setup (cell L10), the total will show in </a:t>
            </a:r>
            <a:r>
              <a:rPr lang="en-US" b="1" dirty="0">
                <a:solidFill>
                  <a:srgbClr val="FF0000"/>
                </a:solidFill>
              </a:rPr>
              <a:t>RED</a:t>
            </a:r>
            <a:r>
              <a:rPr lang="en-US" dirty="0"/>
              <a:t>.</a:t>
            </a:r>
          </a:p>
        </p:txBody>
      </p:sp>
    </p:spTree>
    <p:extLst>
      <p:ext uri="{BB962C8B-B14F-4D97-AF65-F5344CB8AC3E}">
        <p14:creationId xmlns:p14="http://schemas.microsoft.com/office/powerpoint/2010/main" val="583272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9092" y="152400"/>
            <a:ext cx="3580908" cy="6740307"/>
          </a:xfrm>
          <a:prstGeom prst="rect">
            <a:avLst/>
          </a:prstGeom>
          <a:noFill/>
        </p:spPr>
        <p:txBody>
          <a:bodyPr wrap="square" rtlCol="0">
            <a:spAutoFit/>
          </a:bodyPr>
          <a:lstStyle/>
          <a:p>
            <a:r>
              <a:rPr lang="en-US" sz="2400" dirty="0"/>
              <a:t>Back on slide 8 of this PowerPoint, we entered this sample information for the Self Contained Special Education and Resource teachers.  When the teacher names are entered here, they are also automatically entered in the proper location of the master schedule board. On the next slide we will look at the data entry for the RSP teacher, Adams. The same procedure is used for the data entry for all Self Contained and RSP teachers.</a:t>
            </a:r>
          </a:p>
        </p:txBody>
      </p:sp>
      <p:pic>
        <p:nvPicPr>
          <p:cNvPr id="2" name="Picture 1"/>
          <p:cNvPicPr>
            <a:picLocks noChangeAspect="1"/>
          </p:cNvPicPr>
          <p:nvPr/>
        </p:nvPicPr>
        <p:blipFill>
          <a:blip r:embed="rId2"/>
          <a:stretch>
            <a:fillRect/>
          </a:stretch>
        </p:blipFill>
        <p:spPr>
          <a:xfrm>
            <a:off x="4267200" y="152400"/>
            <a:ext cx="4724400" cy="6562936"/>
          </a:xfrm>
          <a:prstGeom prst="rect">
            <a:avLst/>
          </a:prstGeom>
        </p:spPr>
      </p:pic>
    </p:spTree>
    <p:extLst>
      <p:ext uri="{BB962C8B-B14F-4D97-AF65-F5344CB8AC3E}">
        <p14:creationId xmlns:p14="http://schemas.microsoft.com/office/powerpoint/2010/main" val="3933636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a:stretch>
            <a:fillRect/>
          </a:stretch>
        </p:blipFill>
        <p:spPr>
          <a:xfrm>
            <a:off x="109152" y="2819400"/>
            <a:ext cx="8882448" cy="3847839"/>
          </a:xfrm>
          <a:prstGeom prst="rect">
            <a:avLst/>
          </a:prstGeom>
        </p:spPr>
      </p:pic>
      <p:grpSp>
        <p:nvGrpSpPr>
          <p:cNvPr id="5" name="Group 4"/>
          <p:cNvGrpSpPr/>
          <p:nvPr/>
        </p:nvGrpSpPr>
        <p:grpSpPr>
          <a:xfrm>
            <a:off x="2895600" y="2353449"/>
            <a:ext cx="990600" cy="457200"/>
            <a:chOff x="1447800" y="838200"/>
            <a:chExt cx="1371600" cy="457200"/>
          </a:xfrm>
        </p:grpSpPr>
        <p:sp>
          <p:nvSpPr>
            <p:cNvPr id="18" name="Rectangle 17"/>
            <p:cNvSpPr/>
            <p:nvPr/>
          </p:nvSpPr>
          <p:spPr>
            <a:xfrm>
              <a:off x="1447800" y="838200"/>
              <a:ext cx="137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47800" y="838200"/>
              <a:ext cx="1371600" cy="369332"/>
            </a:xfrm>
            <a:prstGeom prst="rect">
              <a:avLst/>
            </a:prstGeom>
            <a:noFill/>
          </p:spPr>
          <p:txBody>
            <a:bodyPr wrap="square" rtlCol="0">
              <a:spAutoFit/>
            </a:bodyPr>
            <a:lstStyle/>
            <a:p>
              <a:pPr algn="ctr"/>
              <a:r>
                <a:rPr lang="en-US" dirty="0"/>
                <a:t>Period 2</a:t>
              </a:r>
            </a:p>
          </p:txBody>
        </p:sp>
      </p:grpSp>
      <p:grpSp>
        <p:nvGrpSpPr>
          <p:cNvPr id="21" name="Group 20"/>
          <p:cNvGrpSpPr/>
          <p:nvPr/>
        </p:nvGrpSpPr>
        <p:grpSpPr>
          <a:xfrm>
            <a:off x="1600200" y="2356366"/>
            <a:ext cx="990600" cy="457200"/>
            <a:chOff x="1447800" y="838200"/>
            <a:chExt cx="1371600" cy="457200"/>
          </a:xfrm>
        </p:grpSpPr>
        <p:sp>
          <p:nvSpPr>
            <p:cNvPr id="22" name="Rectangle 21"/>
            <p:cNvSpPr/>
            <p:nvPr/>
          </p:nvSpPr>
          <p:spPr>
            <a:xfrm>
              <a:off x="1447800" y="838200"/>
              <a:ext cx="137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47800" y="838200"/>
              <a:ext cx="1371600" cy="369332"/>
            </a:xfrm>
            <a:prstGeom prst="rect">
              <a:avLst/>
            </a:prstGeom>
            <a:noFill/>
          </p:spPr>
          <p:txBody>
            <a:bodyPr wrap="square" rtlCol="0">
              <a:spAutoFit/>
            </a:bodyPr>
            <a:lstStyle/>
            <a:p>
              <a:pPr algn="ctr"/>
              <a:r>
                <a:rPr lang="en-US" dirty="0"/>
                <a:t>Period 1</a:t>
              </a:r>
            </a:p>
          </p:txBody>
        </p:sp>
      </p:grpSp>
      <p:grpSp>
        <p:nvGrpSpPr>
          <p:cNvPr id="24" name="Group 23"/>
          <p:cNvGrpSpPr/>
          <p:nvPr/>
        </p:nvGrpSpPr>
        <p:grpSpPr>
          <a:xfrm>
            <a:off x="4189828" y="2350042"/>
            <a:ext cx="990600" cy="457200"/>
            <a:chOff x="1447800" y="838200"/>
            <a:chExt cx="1371600" cy="457200"/>
          </a:xfrm>
        </p:grpSpPr>
        <p:sp>
          <p:nvSpPr>
            <p:cNvPr id="25" name="Rectangle 24"/>
            <p:cNvSpPr/>
            <p:nvPr/>
          </p:nvSpPr>
          <p:spPr>
            <a:xfrm>
              <a:off x="1447800" y="838200"/>
              <a:ext cx="137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447800" y="838200"/>
              <a:ext cx="1371600" cy="369332"/>
            </a:xfrm>
            <a:prstGeom prst="rect">
              <a:avLst/>
            </a:prstGeom>
            <a:noFill/>
          </p:spPr>
          <p:txBody>
            <a:bodyPr wrap="square" rtlCol="0">
              <a:spAutoFit/>
            </a:bodyPr>
            <a:lstStyle/>
            <a:p>
              <a:pPr algn="ctr"/>
              <a:r>
                <a:rPr lang="en-US" dirty="0"/>
                <a:t>Period 3</a:t>
              </a:r>
            </a:p>
          </p:txBody>
        </p:sp>
      </p:grpSp>
      <p:grpSp>
        <p:nvGrpSpPr>
          <p:cNvPr id="27" name="Group 26"/>
          <p:cNvGrpSpPr/>
          <p:nvPr/>
        </p:nvGrpSpPr>
        <p:grpSpPr>
          <a:xfrm>
            <a:off x="6646725" y="2350042"/>
            <a:ext cx="990600" cy="457200"/>
            <a:chOff x="1447800" y="838200"/>
            <a:chExt cx="1371600" cy="457200"/>
          </a:xfrm>
        </p:grpSpPr>
        <p:sp>
          <p:nvSpPr>
            <p:cNvPr id="28" name="Rectangle 27"/>
            <p:cNvSpPr/>
            <p:nvPr/>
          </p:nvSpPr>
          <p:spPr>
            <a:xfrm>
              <a:off x="1447800" y="838200"/>
              <a:ext cx="137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447800" y="838200"/>
              <a:ext cx="1371600" cy="369332"/>
            </a:xfrm>
            <a:prstGeom prst="rect">
              <a:avLst/>
            </a:prstGeom>
            <a:noFill/>
          </p:spPr>
          <p:txBody>
            <a:bodyPr wrap="square" rtlCol="0">
              <a:spAutoFit/>
            </a:bodyPr>
            <a:lstStyle/>
            <a:p>
              <a:pPr algn="ctr"/>
              <a:r>
                <a:rPr lang="en-US" dirty="0"/>
                <a:t>Period 5</a:t>
              </a:r>
            </a:p>
          </p:txBody>
        </p:sp>
      </p:grpSp>
      <p:grpSp>
        <p:nvGrpSpPr>
          <p:cNvPr id="30" name="Group 29"/>
          <p:cNvGrpSpPr/>
          <p:nvPr/>
        </p:nvGrpSpPr>
        <p:grpSpPr>
          <a:xfrm>
            <a:off x="5351325" y="2352959"/>
            <a:ext cx="990600" cy="457200"/>
            <a:chOff x="1447800" y="838200"/>
            <a:chExt cx="1371600" cy="457200"/>
          </a:xfrm>
        </p:grpSpPr>
        <p:sp>
          <p:nvSpPr>
            <p:cNvPr id="31" name="Rectangle 30"/>
            <p:cNvSpPr/>
            <p:nvPr/>
          </p:nvSpPr>
          <p:spPr>
            <a:xfrm>
              <a:off x="1447800" y="838200"/>
              <a:ext cx="137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7800" y="838200"/>
              <a:ext cx="1371600" cy="369332"/>
            </a:xfrm>
            <a:prstGeom prst="rect">
              <a:avLst/>
            </a:prstGeom>
            <a:noFill/>
          </p:spPr>
          <p:txBody>
            <a:bodyPr wrap="square" rtlCol="0">
              <a:spAutoFit/>
            </a:bodyPr>
            <a:lstStyle/>
            <a:p>
              <a:pPr algn="ctr"/>
              <a:r>
                <a:rPr lang="en-US" dirty="0"/>
                <a:t>Period 4</a:t>
              </a:r>
            </a:p>
          </p:txBody>
        </p:sp>
      </p:grpSp>
      <p:grpSp>
        <p:nvGrpSpPr>
          <p:cNvPr id="33" name="Group 32"/>
          <p:cNvGrpSpPr/>
          <p:nvPr/>
        </p:nvGrpSpPr>
        <p:grpSpPr>
          <a:xfrm>
            <a:off x="7940953" y="2346635"/>
            <a:ext cx="990600" cy="457200"/>
            <a:chOff x="1447800" y="838200"/>
            <a:chExt cx="1371600" cy="457200"/>
          </a:xfrm>
        </p:grpSpPr>
        <p:sp>
          <p:nvSpPr>
            <p:cNvPr id="34" name="Rectangle 33"/>
            <p:cNvSpPr/>
            <p:nvPr/>
          </p:nvSpPr>
          <p:spPr>
            <a:xfrm>
              <a:off x="1447800" y="838200"/>
              <a:ext cx="137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447800" y="838200"/>
              <a:ext cx="1371600" cy="369332"/>
            </a:xfrm>
            <a:prstGeom prst="rect">
              <a:avLst/>
            </a:prstGeom>
            <a:noFill/>
          </p:spPr>
          <p:txBody>
            <a:bodyPr wrap="square" rtlCol="0">
              <a:spAutoFit/>
            </a:bodyPr>
            <a:lstStyle/>
            <a:p>
              <a:pPr algn="ctr"/>
              <a:r>
                <a:rPr lang="en-US" dirty="0"/>
                <a:t>Period 6</a:t>
              </a:r>
            </a:p>
          </p:txBody>
        </p:sp>
      </p:grpSp>
      <p:sp>
        <p:nvSpPr>
          <p:cNvPr id="36" name="TextBox 35"/>
          <p:cNvSpPr txBox="1"/>
          <p:nvPr/>
        </p:nvSpPr>
        <p:spPr>
          <a:xfrm>
            <a:off x="341974" y="303074"/>
            <a:ext cx="8686308" cy="1754326"/>
          </a:xfrm>
          <a:prstGeom prst="rect">
            <a:avLst/>
          </a:prstGeom>
          <a:noFill/>
        </p:spPr>
        <p:txBody>
          <a:bodyPr wrap="square" rtlCol="0">
            <a:spAutoFit/>
          </a:bodyPr>
          <a:lstStyle/>
          <a:p>
            <a:r>
              <a:rPr lang="en-US" dirty="0"/>
              <a:t>This is the Schedule Input Page for just one special education teacher, in this case the Resource teacher, Ms. Adams. The only difference between the input in this area and the regular education teacher area is that this area provides you the ability to list multiple sections in one period for the teacher (in this case, Ms. Adams). As an example, Ms. Adams is teaching one section of English 9 and one section of English 10 during first period. We will look at more detail in the next slide</a:t>
            </a:r>
            <a:endParaRPr lang="en-US" b="1" u="sng" dirty="0"/>
          </a:p>
        </p:txBody>
      </p:sp>
      <p:cxnSp>
        <p:nvCxnSpPr>
          <p:cNvPr id="38" name="Straight Arrow Connector 37"/>
          <p:cNvCxnSpPr/>
          <p:nvPr/>
        </p:nvCxnSpPr>
        <p:spPr>
          <a:xfrm>
            <a:off x="1066800" y="2063500"/>
            <a:ext cx="609600" cy="12131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066800" y="2063500"/>
            <a:ext cx="609600" cy="1746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30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78275" y="1988014"/>
            <a:ext cx="990600" cy="457200"/>
            <a:chOff x="1447800" y="838200"/>
            <a:chExt cx="1371600" cy="457200"/>
          </a:xfrm>
        </p:grpSpPr>
        <p:sp>
          <p:nvSpPr>
            <p:cNvPr id="18" name="Rectangle 17"/>
            <p:cNvSpPr/>
            <p:nvPr/>
          </p:nvSpPr>
          <p:spPr>
            <a:xfrm>
              <a:off x="1447800" y="838200"/>
              <a:ext cx="137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47800" y="838200"/>
              <a:ext cx="1371600" cy="369332"/>
            </a:xfrm>
            <a:prstGeom prst="rect">
              <a:avLst/>
            </a:prstGeom>
            <a:noFill/>
          </p:spPr>
          <p:txBody>
            <a:bodyPr wrap="square" rtlCol="0">
              <a:spAutoFit/>
            </a:bodyPr>
            <a:lstStyle/>
            <a:p>
              <a:pPr algn="ctr"/>
              <a:r>
                <a:rPr lang="en-US" dirty="0"/>
                <a:t>Period 2</a:t>
              </a:r>
            </a:p>
          </p:txBody>
        </p:sp>
      </p:grpSp>
      <p:grpSp>
        <p:nvGrpSpPr>
          <p:cNvPr id="21" name="Group 20"/>
          <p:cNvGrpSpPr/>
          <p:nvPr/>
        </p:nvGrpSpPr>
        <p:grpSpPr>
          <a:xfrm>
            <a:off x="1582875" y="1990931"/>
            <a:ext cx="990600" cy="457200"/>
            <a:chOff x="1447800" y="838200"/>
            <a:chExt cx="1371600" cy="457200"/>
          </a:xfrm>
        </p:grpSpPr>
        <p:sp>
          <p:nvSpPr>
            <p:cNvPr id="22" name="Rectangle 21"/>
            <p:cNvSpPr/>
            <p:nvPr/>
          </p:nvSpPr>
          <p:spPr>
            <a:xfrm>
              <a:off x="1447800" y="838200"/>
              <a:ext cx="137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47800" y="838200"/>
              <a:ext cx="1371600" cy="369332"/>
            </a:xfrm>
            <a:prstGeom prst="rect">
              <a:avLst/>
            </a:prstGeom>
            <a:noFill/>
          </p:spPr>
          <p:txBody>
            <a:bodyPr wrap="square" rtlCol="0">
              <a:spAutoFit/>
            </a:bodyPr>
            <a:lstStyle/>
            <a:p>
              <a:pPr algn="ctr"/>
              <a:r>
                <a:rPr lang="en-US" dirty="0"/>
                <a:t>Period 1</a:t>
              </a:r>
            </a:p>
          </p:txBody>
        </p:sp>
      </p:grpSp>
      <p:grpSp>
        <p:nvGrpSpPr>
          <p:cNvPr id="24" name="Group 23"/>
          <p:cNvGrpSpPr/>
          <p:nvPr/>
        </p:nvGrpSpPr>
        <p:grpSpPr>
          <a:xfrm>
            <a:off x="4172503" y="1984607"/>
            <a:ext cx="990600" cy="457200"/>
            <a:chOff x="1447800" y="838200"/>
            <a:chExt cx="1371600" cy="457200"/>
          </a:xfrm>
        </p:grpSpPr>
        <p:sp>
          <p:nvSpPr>
            <p:cNvPr id="25" name="Rectangle 24"/>
            <p:cNvSpPr/>
            <p:nvPr/>
          </p:nvSpPr>
          <p:spPr>
            <a:xfrm>
              <a:off x="1447800" y="838200"/>
              <a:ext cx="137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447800" y="838200"/>
              <a:ext cx="1371600" cy="369332"/>
            </a:xfrm>
            <a:prstGeom prst="rect">
              <a:avLst/>
            </a:prstGeom>
            <a:noFill/>
          </p:spPr>
          <p:txBody>
            <a:bodyPr wrap="square" rtlCol="0">
              <a:spAutoFit/>
            </a:bodyPr>
            <a:lstStyle/>
            <a:p>
              <a:pPr algn="ctr"/>
              <a:r>
                <a:rPr lang="en-US" dirty="0"/>
                <a:t>Period 3</a:t>
              </a:r>
            </a:p>
          </p:txBody>
        </p:sp>
      </p:grpSp>
      <p:grpSp>
        <p:nvGrpSpPr>
          <p:cNvPr id="27" name="Group 26"/>
          <p:cNvGrpSpPr/>
          <p:nvPr/>
        </p:nvGrpSpPr>
        <p:grpSpPr>
          <a:xfrm>
            <a:off x="6629400" y="1984607"/>
            <a:ext cx="990600" cy="457200"/>
            <a:chOff x="1447800" y="838200"/>
            <a:chExt cx="1371600" cy="457200"/>
          </a:xfrm>
        </p:grpSpPr>
        <p:sp>
          <p:nvSpPr>
            <p:cNvPr id="28" name="Rectangle 27"/>
            <p:cNvSpPr/>
            <p:nvPr/>
          </p:nvSpPr>
          <p:spPr>
            <a:xfrm>
              <a:off x="1447800" y="838200"/>
              <a:ext cx="137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447800" y="838200"/>
              <a:ext cx="1371600" cy="369332"/>
            </a:xfrm>
            <a:prstGeom prst="rect">
              <a:avLst/>
            </a:prstGeom>
            <a:noFill/>
          </p:spPr>
          <p:txBody>
            <a:bodyPr wrap="square" rtlCol="0">
              <a:spAutoFit/>
            </a:bodyPr>
            <a:lstStyle/>
            <a:p>
              <a:pPr algn="ctr"/>
              <a:r>
                <a:rPr lang="en-US" dirty="0"/>
                <a:t>Period 5</a:t>
              </a:r>
            </a:p>
          </p:txBody>
        </p:sp>
      </p:grpSp>
      <p:grpSp>
        <p:nvGrpSpPr>
          <p:cNvPr id="30" name="Group 29"/>
          <p:cNvGrpSpPr/>
          <p:nvPr/>
        </p:nvGrpSpPr>
        <p:grpSpPr>
          <a:xfrm>
            <a:off x="5334000" y="1987524"/>
            <a:ext cx="990600" cy="457200"/>
            <a:chOff x="1447800" y="838200"/>
            <a:chExt cx="1371600" cy="457200"/>
          </a:xfrm>
        </p:grpSpPr>
        <p:sp>
          <p:nvSpPr>
            <p:cNvPr id="31" name="Rectangle 30"/>
            <p:cNvSpPr/>
            <p:nvPr/>
          </p:nvSpPr>
          <p:spPr>
            <a:xfrm>
              <a:off x="1447800" y="838200"/>
              <a:ext cx="137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7800" y="838200"/>
              <a:ext cx="1371600" cy="369332"/>
            </a:xfrm>
            <a:prstGeom prst="rect">
              <a:avLst/>
            </a:prstGeom>
            <a:noFill/>
          </p:spPr>
          <p:txBody>
            <a:bodyPr wrap="square" rtlCol="0">
              <a:spAutoFit/>
            </a:bodyPr>
            <a:lstStyle/>
            <a:p>
              <a:pPr algn="ctr"/>
              <a:r>
                <a:rPr lang="en-US" dirty="0"/>
                <a:t>Period 4</a:t>
              </a:r>
            </a:p>
          </p:txBody>
        </p:sp>
      </p:grpSp>
      <p:grpSp>
        <p:nvGrpSpPr>
          <p:cNvPr id="33" name="Group 32"/>
          <p:cNvGrpSpPr/>
          <p:nvPr/>
        </p:nvGrpSpPr>
        <p:grpSpPr>
          <a:xfrm>
            <a:off x="7923628" y="1981200"/>
            <a:ext cx="990600" cy="457200"/>
            <a:chOff x="1447800" y="838200"/>
            <a:chExt cx="1371600" cy="457200"/>
          </a:xfrm>
        </p:grpSpPr>
        <p:sp>
          <p:nvSpPr>
            <p:cNvPr id="34" name="Rectangle 33"/>
            <p:cNvSpPr/>
            <p:nvPr/>
          </p:nvSpPr>
          <p:spPr>
            <a:xfrm>
              <a:off x="1447800" y="838200"/>
              <a:ext cx="137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447800" y="838200"/>
              <a:ext cx="1371600" cy="369332"/>
            </a:xfrm>
            <a:prstGeom prst="rect">
              <a:avLst/>
            </a:prstGeom>
            <a:noFill/>
          </p:spPr>
          <p:txBody>
            <a:bodyPr wrap="square" rtlCol="0">
              <a:spAutoFit/>
            </a:bodyPr>
            <a:lstStyle/>
            <a:p>
              <a:pPr algn="ctr"/>
              <a:r>
                <a:rPr lang="en-US" dirty="0"/>
                <a:t>Period 6</a:t>
              </a:r>
            </a:p>
          </p:txBody>
        </p:sp>
      </p:grpSp>
      <p:sp>
        <p:nvSpPr>
          <p:cNvPr id="2" name="TextBox 1"/>
          <p:cNvSpPr txBox="1"/>
          <p:nvPr/>
        </p:nvSpPr>
        <p:spPr>
          <a:xfrm>
            <a:off x="152400" y="-1634"/>
            <a:ext cx="8882448" cy="1754326"/>
          </a:xfrm>
          <a:prstGeom prst="rect">
            <a:avLst/>
          </a:prstGeom>
          <a:noFill/>
        </p:spPr>
        <p:txBody>
          <a:bodyPr wrap="square" rtlCol="0">
            <a:spAutoFit/>
          </a:bodyPr>
          <a:lstStyle/>
          <a:p>
            <a:r>
              <a:rPr lang="en-US" dirty="0"/>
              <a:t>Ms. Adams has 11 grade 9 students and 6 grade 10 students. She has all of her students during period 1 &amp; 2 providing the grade level appropriate instruction in English and History. During period 3, Ms. Adams goes to room 31 with some of her students to collaboratively teach Science with Ms. Lavering.  During period 4, Ms. Adams goes to room 63 with some of her students to collaboratively teach Algebra with Ms. Duncan. During period 5, Ms. Adams has all of her students in her Study Skills class. Period 6 is Ms. Adams preparation period.</a:t>
            </a:r>
          </a:p>
        </p:txBody>
      </p:sp>
      <p:pic>
        <p:nvPicPr>
          <p:cNvPr id="39" name="Picture 38"/>
          <p:cNvPicPr>
            <a:picLocks noChangeAspect="1"/>
          </p:cNvPicPr>
          <p:nvPr/>
        </p:nvPicPr>
        <p:blipFill rotWithShape="1">
          <a:blip r:embed="rId2"/>
          <a:srcRect b="58413"/>
          <a:stretch/>
        </p:blipFill>
        <p:spPr>
          <a:xfrm>
            <a:off x="152400" y="2445786"/>
            <a:ext cx="8882448" cy="1897614"/>
          </a:xfrm>
          <a:prstGeom prst="rect">
            <a:avLst/>
          </a:prstGeom>
        </p:spPr>
      </p:pic>
      <p:sp>
        <p:nvSpPr>
          <p:cNvPr id="3" name="TextBox 2"/>
          <p:cNvSpPr txBox="1"/>
          <p:nvPr/>
        </p:nvSpPr>
        <p:spPr>
          <a:xfrm>
            <a:off x="1295400" y="4876800"/>
            <a:ext cx="6781800" cy="923330"/>
          </a:xfrm>
          <a:prstGeom prst="rect">
            <a:avLst/>
          </a:prstGeom>
          <a:noFill/>
        </p:spPr>
        <p:txBody>
          <a:bodyPr wrap="square" rtlCol="0">
            <a:spAutoFit/>
          </a:bodyPr>
          <a:lstStyle/>
          <a:p>
            <a:r>
              <a:rPr lang="en-US" dirty="0"/>
              <a:t>As you can see, the input for each section is exactly the same as described for the general education section input pages. The only difference is the ability to list multiple sections (up to 6) each period.</a:t>
            </a:r>
          </a:p>
        </p:txBody>
      </p:sp>
    </p:spTree>
    <p:extLst>
      <p:ext uri="{BB962C8B-B14F-4D97-AF65-F5344CB8AC3E}">
        <p14:creationId xmlns:p14="http://schemas.microsoft.com/office/powerpoint/2010/main" val="211084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534400" cy="1077218"/>
          </a:xfrm>
          <a:prstGeom prst="rect">
            <a:avLst/>
          </a:prstGeom>
          <a:noFill/>
        </p:spPr>
        <p:txBody>
          <a:bodyPr wrap="square" rtlCol="0">
            <a:spAutoFit/>
          </a:bodyPr>
          <a:lstStyle/>
          <a:p>
            <a:pPr algn="ctr"/>
            <a:r>
              <a:rPr lang="en-US" sz="3200" dirty="0"/>
              <a:t>A Special Note About the Counts to be Entered from the Student Course Request Tally</a:t>
            </a:r>
          </a:p>
        </p:txBody>
      </p:sp>
      <p:sp>
        <p:nvSpPr>
          <p:cNvPr id="3" name="TextBox 2"/>
          <p:cNvSpPr txBox="1"/>
          <p:nvPr/>
        </p:nvSpPr>
        <p:spPr>
          <a:xfrm>
            <a:off x="304800" y="1143000"/>
            <a:ext cx="8534400" cy="5632311"/>
          </a:xfrm>
          <a:prstGeom prst="rect">
            <a:avLst/>
          </a:prstGeom>
          <a:noFill/>
        </p:spPr>
        <p:txBody>
          <a:bodyPr wrap="square" rtlCol="0">
            <a:spAutoFit/>
          </a:bodyPr>
          <a:lstStyle/>
          <a:p>
            <a:r>
              <a:rPr lang="en-US" dirty="0"/>
              <a:t>There are three procedures to follow when using the student course request tally to enter section counts in the master schedule board:</a:t>
            </a:r>
          </a:p>
          <a:p>
            <a:endParaRPr lang="en-US" dirty="0"/>
          </a:p>
          <a:p>
            <a:pPr marL="342900" indent="-342900">
              <a:buFont typeface="+mj-lt"/>
              <a:buAutoNum type="arabicPeriod"/>
            </a:pPr>
            <a:r>
              <a:rPr lang="en-US" dirty="0"/>
              <a:t>In courses where sufficient student requests have been made to allow for more than 2 sections to be offered, enter the contractual class size maximum as the student count for each section.</a:t>
            </a:r>
          </a:p>
          <a:p>
            <a:pPr marL="342900" indent="-342900">
              <a:buFont typeface="+mj-lt"/>
              <a:buAutoNum type="arabicPeriod"/>
            </a:pPr>
            <a:r>
              <a:rPr lang="en-US" dirty="0"/>
              <a:t>In courses where the counts are such that only one or two sections will be offered, take the student request count, divide it by the number of sections that will be offered and use that number as the class size. For example – if 40 students requested a course and you decide to offer two sections, use 20 as the student count in each section.</a:t>
            </a:r>
          </a:p>
          <a:p>
            <a:pPr marL="342900" indent="-342900">
              <a:buFont typeface="+mj-lt"/>
              <a:buAutoNum type="arabicPeriod"/>
            </a:pPr>
            <a:r>
              <a:rPr lang="en-US" dirty="0"/>
              <a:t>In courses where students of multiple grade levels request the course, use “splits” as the counts to enter. For example – if 125 grade 9 students and 162 grade 10 students requested the same course, that would be a total of 287 students. If you had a maximum class size of 32, you would offer 9 sections of this course. Divide each student count by 9 sections to get the count to enter in each section for each grade – 14 for grade 9 and 18 for grade 10. This happens to work out to a total of 32 for each section, but if your particular case does not equal the maximum class size, just equally add numbers to each grade level count to make the sum of the splits equal to the maximum class size.</a:t>
            </a:r>
          </a:p>
        </p:txBody>
      </p:sp>
    </p:spTree>
    <p:extLst>
      <p:ext uri="{BB962C8B-B14F-4D97-AF65-F5344CB8AC3E}">
        <p14:creationId xmlns:p14="http://schemas.microsoft.com/office/powerpoint/2010/main" val="3746584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4200" y="228600"/>
            <a:ext cx="5855021" cy="5452403"/>
          </a:xfrm>
          <a:prstGeom prst="rect">
            <a:avLst/>
          </a:prstGeom>
        </p:spPr>
      </p:pic>
      <p:sp>
        <p:nvSpPr>
          <p:cNvPr id="3" name="TextBox 2"/>
          <p:cNvSpPr txBox="1"/>
          <p:nvPr/>
        </p:nvSpPr>
        <p:spPr>
          <a:xfrm>
            <a:off x="106680" y="76200"/>
            <a:ext cx="2514600" cy="584775"/>
          </a:xfrm>
          <a:prstGeom prst="rect">
            <a:avLst/>
          </a:prstGeom>
          <a:noFill/>
        </p:spPr>
        <p:txBody>
          <a:bodyPr wrap="square" rtlCol="0">
            <a:spAutoFit/>
          </a:bodyPr>
          <a:lstStyle/>
          <a:p>
            <a:r>
              <a:rPr lang="en-US" sz="3200" b="1" dirty="0"/>
              <a:t>A Closer Look</a:t>
            </a:r>
          </a:p>
        </p:txBody>
      </p:sp>
      <p:sp>
        <p:nvSpPr>
          <p:cNvPr id="4" name="TextBox 3"/>
          <p:cNvSpPr txBox="1"/>
          <p:nvPr/>
        </p:nvSpPr>
        <p:spPr>
          <a:xfrm>
            <a:off x="162397" y="914400"/>
            <a:ext cx="2352203" cy="923330"/>
          </a:xfrm>
          <a:prstGeom prst="rect">
            <a:avLst/>
          </a:prstGeom>
          <a:noFill/>
        </p:spPr>
        <p:txBody>
          <a:bodyPr wrap="square" rtlCol="0">
            <a:spAutoFit/>
          </a:bodyPr>
          <a:lstStyle/>
          <a:p>
            <a:r>
              <a:rPr lang="en-US" dirty="0"/>
              <a:t>This shows the total number of sections listed for Ms. Adams</a:t>
            </a:r>
          </a:p>
        </p:txBody>
      </p:sp>
      <p:cxnSp>
        <p:nvCxnSpPr>
          <p:cNvPr id="6" name="Straight Arrow Connector 5"/>
          <p:cNvCxnSpPr/>
          <p:nvPr/>
        </p:nvCxnSpPr>
        <p:spPr>
          <a:xfrm flipV="1">
            <a:off x="2514600" y="1219200"/>
            <a:ext cx="838200" cy="806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397" y="2133600"/>
            <a:ext cx="2199803" cy="1477328"/>
          </a:xfrm>
          <a:prstGeom prst="rect">
            <a:avLst/>
          </a:prstGeom>
          <a:noFill/>
        </p:spPr>
        <p:txBody>
          <a:bodyPr wrap="square" rtlCol="0">
            <a:spAutoFit/>
          </a:bodyPr>
          <a:lstStyle/>
          <a:p>
            <a:r>
              <a:rPr lang="en-US" dirty="0"/>
              <a:t>These are the counts of the number of sections listed in each section row for Ms. Adams</a:t>
            </a:r>
          </a:p>
        </p:txBody>
      </p:sp>
      <p:cxnSp>
        <p:nvCxnSpPr>
          <p:cNvPr id="8" name="Straight Arrow Connector 7"/>
          <p:cNvCxnSpPr/>
          <p:nvPr/>
        </p:nvCxnSpPr>
        <p:spPr>
          <a:xfrm flipV="1">
            <a:off x="2362200" y="1600201"/>
            <a:ext cx="1219200" cy="8719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362200" y="2328445"/>
            <a:ext cx="1219200" cy="1437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2397" y="4191000"/>
            <a:ext cx="2809403" cy="923330"/>
          </a:xfrm>
          <a:prstGeom prst="rect">
            <a:avLst/>
          </a:prstGeom>
          <a:noFill/>
        </p:spPr>
        <p:txBody>
          <a:bodyPr wrap="square" rtlCol="0">
            <a:spAutoFit/>
          </a:bodyPr>
          <a:lstStyle/>
          <a:p>
            <a:r>
              <a:rPr lang="en-US" dirty="0"/>
              <a:t>This is the total number of student contacts for Ms. Adams</a:t>
            </a:r>
          </a:p>
        </p:txBody>
      </p:sp>
      <p:cxnSp>
        <p:nvCxnSpPr>
          <p:cNvPr id="16" name="Straight Arrow Connector 15"/>
          <p:cNvCxnSpPr/>
          <p:nvPr/>
        </p:nvCxnSpPr>
        <p:spPr>
          <a:xfrm>
            <a:off x="1485900" y="4876800"/>
            <a:ext cx="2705100" cy="6051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00" y="5638800"/>
            <a:ext cx="9037320" cy="1200329"/>
          </a:xfrm>
          <a:prstGeom prst="rect">
            <a:avLst/>
          </a:prstGeom>
          <a:noFill/>
        </p:spPr>
        <p:txBody>
          <a:bodyPr wrap="square" rtlCol="0">
            <a:spAutoFit/>
          </a:bodyPr>
          <a:lstStyle/>
          <a:p>
            <a:r>
              <a:rPr lang="en-US" b="1" i="1" u="sng" dirty="0"/>
              <a:t>REMEMBER</a:t>
            </a:r>
            <a:r>
              <a:rPr lang="en-US" dirty="0"/>
              <a:t>: Be sure to account (through the student counts you enter) for all students each period they are taking classes with their special education teachers. These counts are used to determine the influence of your special education program on your staffing allocation. This will be explained later in this document.</a:t>
            </a:r>
          </a:p>
        </p:txBody>
      </p:sp>
    </p:spTree>
    <p:extLst>
      <p:ext uri="{BB962C8B-B14F-4D97-AF65-F5344CB8AC3E}">
        <p14:creationId xmlns:p14="http://schemas.microsoft.com/office/powerpoint/2010/main" val="1336336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25" y="76200"/>
            <a:ext cx="8686800" cy="1077218"/>
          </a:xfrm>
          <a:prstGeom prst="rect">
            <a:avLst/>
          </a:prstGeom>
          <a:noFill/>
        </p:spPr>
        <p:txBody>
          <a:bodyPr wrap="square" rtlCol="0">
            <a:spAutoFit/>
          </a:bodyPr>
          <a:lstStyle/>
          <a:p>
            <a:pPr algn="ctr"/>
            <a:r>
              <a:rPr lang="en-US" sz="3200" dirty="0"/>
              <a:t>Now you are ready to enter your master schedule on the schedule input pages</a:t>
            </a:r>
          </a:p>
        </p:txBody>
      </p:sp>
      <p:sp>
        <p:nvSpPr>
          <p:cNvPr id="3" name="TextBox 2"/>
          <p:cNvSpPr txBox="1"/>
          <p:nvPr/>
        </p:nvSpPr>
        <p:spPr>
          <a:xfrm>
            <a:off x="451925" y="1219200"/>
            <a:ext cx="7848600" cy="2585323"/>
          </a:xfrm>
          <a:prstGeom prst="rect">
            <a:avLst/>
          </a:prstGeom>
          <a:noFill/>
        </p:spPr>
        <p:txBody>
          <a:bodyPr wrap="square" rtlCol="0">
            <a:spAutoFit/>
          </a:bodyPr>
          <a:lstStyle/>
          <a:p>
            <a:r>
              <a:rPr lang="en-US" b="1" u="sng" dirty="0"/>
              <a:t>Summary of steps:</a:t>
            </a:r>
          </a:p>
          <a:p>
            <a:pPr marL="342900" indent="-342900">
              <a:buFont typeface="+mj-lt"/>
              <a:buAutoNum type="arabicPeriod"/>
            </a:pPr>
            <a:r>
              <a:rPr lang="en-US" i="1" dirty="0"/>
              <a:t>Fill in all of the set-up information</a:t>
            </a:r>
          </a:p>
          <a:p>
            <a:pPr marL="800100" lvl="1" indent="-342900">
              <a:buFont typeface="Arial" panose="020B0604020202020204" pitchFamily="34" charset="0"/>
              <a:buChar char="•"/>
            </a:pPr>
            <a:r>
              <a:rPr lang="en-US" i="1" dirty="0"/>
              <a:t>Grade Levels</a:t>
            </a:r>
          </a:p>
          <a:p>
            <a:pPr marL="800100" lvl="1" indent="-342900">
              <a:buFont typeface="Arial" panose="020B0604020202020204" pitchFamily="34" charset="0"/>
              <a:buChar char="•"/>
            </a:pPr>
            <a:r>
              <a:rPr lang="en-US" i="1" dirty="0"/>
              <a:t>Student Counts</a:t>
            </a:r>
          </a:p>
          <a:p>
            <a:pPr marL="800100" lvl="1" indent="-342900">
              <a:buFont typeface="Arial" panose="020B0604020202020204" pitchFamily="34" charset="0"/>
              <a:buChar char="•"/>
            </a:pPr>
            <a:r>
              <a:rPr lang="en-US" i="1" dirty="0"/>
              <a:t>Student Periods</a:t>
            </a:r>
          </a:p>
          <a:p>
            <a:pPr marL="800100" lvl="1" indent="-342900">
              <a:buFont typeface="Arial" panose="020B0604020202020204" pitchFamily="34" charset="0"/>
              <a:buChar char="•"/>
            </a:pPr>
            <a:r>
              <a:rPr lang="en-US" i="1" dirty="0"/>
              <a:t>Teacher Periods </a:t>
            </a:r>
          </a:p>
          <a:p>
            <a:pPr marL="800100" lvl="1" indent="-342900">
              <a:buFont typeface="Arial" panose="020B0604020202020204" pitchFamily="34" charset="0"/>
              <a:buChar char="•"/>
            </a:pPr>
            <a:r>
              <a:rPr lang="en-US" i="1" dirty="0"/>
              <a:t>Titles Setup for Section Input Pages</a:t>
            </a:r>
          </a:p>
          <a:p>
            <a:pPr marL="800100" lvl="1" indent="-342900">
              <a:buFont typeface="Arial" panose="020B0604020202020204" pitchFamily="34" charset="0"/>
              <a:buChar char="•"/>
            </a:pPr>
            <a:r>
              <a:rPr lang="en-US" i="1" dirty="0"/>
              <a:t>Special Education Teacher and Case Load Setup</a:t>
            </a:r>
          </a:p>
          <a:p>
            <a:pPr marL="342900" indent="-342900">
              <a:buFont typeface="+mj-lt"/>
              <a:buAutoNum type="arabicPeriod"/>
            </a:pPr>
            <a:r>
              <a:rPr lang="en-US" i="1" dirty="0"/>
              <a:t>Fill in Section Input Pages</a:t>
            </a:r>
          </a:p>
        </p:txBody>
      </p:sp>
      <p:sp>
        <p:nvSpPr>
          <p:cNvPr id="6" name="TextBox 5"/>
          <p:cNvSpPr txBox="1"/>
          <p:nvPr/>
        </p:nvSpPr>
        <p:spPr>
          <a:xfrm>
            <a:off x="685800" y="4078069"/>
            <a:ext cx="990600" cy="646331"/>
          </a:xfrm>
          <a:prstGeom prst="rect">
            <a:avLst/>
          </a:prstGeom>
          <a:noFill/>
        </p:spPr>
        <p:txBody>
          <a:bodyPr wrap="square" rtlCol="0">
            <a:spAutoFit/>
          </a:bodyPr>
          <a:lstStyle/>
          <a:p>
            <a:pPr algn="ctr"/>
            <a:r>
              <a:rPr lang="en-US" dirty="0"/>
              <a:t>Teacher Name</a:t>
            </a:r>
          </a:p>
        </p:txBody>
      </p:sp>
      <p:sp>
        <p:nvSpPr>
          <p:cNvPr id="7" name="TextBox 6"/>
          <p:cNvSpPr txBox="1"/>
          <p:nvPr/>
        </p:nvSpPr>
        <p:spPr>
          <a:xfrm>
            <a:off x="3222087" y="3699196"/>
            <a:ext cx="914400" cy="923330"/>
          </a:xfrm>
          <a:prstGeom prst="rect">
            <a:avLst/>
          </a:prstGeom>
          <a:noFill/>
        </p:spPr>
        <p:txBody>
          <a:bodyPr wrap="square" rtlCol="0">
            <a:spAutoFit/>
          </a:bodyPr>
          <a:lstStyle/>
          <a:p>
            <a:r>
              <a:rPr lang="en-US" dirty="0"/>
              <a:t>Course Title (ONLY)</a:t>
            </a:r>
          </a:p>
        </p:txBody>
      </p:sp>
      <p:sp>
        <p:nvSpPr>
          <p:cNvPr id="8" name="TextBox 7"/>
          <p:cNvSpPr txBox="1"/>
          <p:nvPr/>
        </p:nvSpPr>
        <p:spPr>
          <a:xfrm>
            <a:off x="7086600" y="3957833"/>
            <a:ext cx="990600" cy="646331"/>
          </a:xfrm>
          <a:prstGeom prst="rect">
            <a:avLst/>
          </a:prstGeom>
          <a:noFill/>
        </p:spPr>
        <p:txBody>
          <a:bodyPr wrap="square" rtlCol="0">
            <a:spAutoFit/>
          </a:bodyPr>
          <a:lstStyle/>
          <a:p>
            <a:r>
              <a:rPr lang="en-US" dirty="0"/>
              <a:t>Room Number</a:t>
            </a:r>
          </a:p>
        </p:txBody>
      </p:sp>
      <p:cxnSp>
        <p:nvCxnSpPr>
          <p:cNvPr id="10" name="Straight Arrow Connector 9"/>
          <p:cNvCxnSpPr>
            <a:stCxn id="8" idx="1"/>
          </p:cNvCxnSpPr>
          <p:nvPr/>
        </p:nvCxnSpPr>
        <p:spPr>
          <a:xfrm flipH="1">
            <a:off x="6629400" y="4280999"/>
            <a:ext cx="457200" cy="4360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p:cNvCxnSpPr>
          <p:nvPr/>
        </p:nvCxnSpPr>
        <p:spPr>
          <a:xfrm>
            <a:off x="4136487" y="4160861"/>
            <a:ext cx="304800" cy="5635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p:cNvCxnSpPr>
          <p:nvPr/>
        </p:nvCxnSpPr>
        <p:spPr>
          <a:xfrm>
            <a:off x="1676400" y="4401235"/>
            <a:ext cx="685800" cy="3231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stretch>
            <a:fillRect/>
          </a:stretch>
        </p:blipFill>
        <p:spPr>
          <a:xfrm>
            <a:off x="2374776" y="4708248"/>
            <a:ext cx="4547937" cy="854352"/>
          </a:xfrm>
          <a:prstGeom prst="rect">
            <a:avLst/>
          </a:prstGeom>
        </p:spPr>
      </p:pic>
      <p:sp>
        <p:nvSpPr>
          <p:cNvPr id="20" name="TextBox 19"/>
          <p:cNvSpPr txBox="1"/>
          <p:nvPr/>
        </p:nvSpPr>
        <p:spPr>
          <a:xfrm>
            <a:off x="5257800" y="3557307"/>
            <a:ext cx="1371600" cy="923330"/>
          </a:xfrm>
          <a:prstGeom prst="rect">
            <a:avLst/>
          </a:prstGeom>
          <a:noFill/>
        </p:spPr>
        <p:txBody>
          <a:bodyPr wrap="square" rtlCol="0">
            <a:spAutoFit/>
          </a:bodyPr>
          <a:lstStyle/>
          <a:p>
            <a:r>
              <a:rPr lang="en-US" dirty="0"/>
              <a:t>Course # or notes in middle row</a:t>
            </a:r>
          </a:p>
        </p:txBody>
      </p:sp>
      <p:cxnSp>
        <p:nvCxnSpPr>
          <p:cNvPr id="21" name="Straight Arrow Connector 20"/>
          <p:cNvCxnSpPr/>
          <p:nvPr/>
        </p:nvCxnSpPr>
        <p:spPr>
          <a:xfrm flipH="1">
            <a:off x="5007512" y="4401235"/>
            <a:ext cx="707488" cy="6801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86600" y="5340634"/>
            <a:ext cx="2247900" cy="1200329"/>
          </a:xfrm>
          <a:prstGeom prst="rect">
            <a:avLst/>
          </a:prstGeom>
          <a:noFill/>
        </p:spPr>
        <p:txBody>
          <a:bodyPr wrap="square" rtlCol="0">
            <a:spAutoFit/>
          </a:bodyPr>
          <a:lstStyle/>
          <a:p>
            <a:r>
              <a:rPr lang="en-US" dirty="0"/>
              <a:t>Student Course Request Counts or actual counts after school starts</a:t>
            </a:r>
          </a:p>
        </p:txBody>
      </p:sp>
      <p:cxnSp>
        <p:nvCxnSpPr>
          <p:cNvPr id="25" name="Straight Arrow Connector 24"/>
          <p:cNvCxnSpPr/>
          <p:nvPr/>
        </p:nvCxnSpPr>
        <p:spPr>
          <a:xfrm flipH="1" flipV="1">
            <a:off x="4441287" y="5541621"/>
            <a:ext cx="2645313" cy="5683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257800" y="5561038"/>
            <a:ext cx="1828800" cy="5815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5867400" y="5534295"/>
            <a:ext cx="1219200" cy="6083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780711" y="5538633"/>
            <a:ext cx="305889" cy="5713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43575" y="5894632"/>
            <a:ext cx="2492912" cy="646331"/>
          </a:xfrm>
          <a:prstGeom prst="rect">
            <a:avLst/>
          </a:prstGeom>
          <a:noFill/>
        </p:spPr>
        <p:txBody>
          <a:bodyPr wrap="square" rtlCol="0">
            <a:spAutoFit/>
          </a:bodyPr>
          <a:lstStyle/>
          <a:p>
            <a:r>
              <a:rPr lang="en-US" dirty="0"/>
              <a:t>Section Department change (optional)</a:t>
            </a:r>
          </a:p>
        </p:txBody>
      </p:sp>
      <p:sp>
        <p:nvSpPr>
          <p:cNvPr id="24" name="TextBox 23"/>
          <p:cNvSpPr txBox="1"/>
          <p:nvPr/>
        </p:nvSpPr>
        <p:spPr>
          <a:xfrm>
            <a:off x="187863" y="4747026"/>
            <a:ext cx="1564738" cy="1200329"/>
          </a:xfrm>
          <a:prstGeom prst="rect">
            <a:avLst/>
          </a:prstGeom>
          <a:noFill/>
        </p:spPr>
        <p:txBody>
          <a:bodyPr wrap="square" rtlCol="0">
            <a:spAutoFit/>
          </a:bodyPr>
          <a:lstStyle/>
          <a:p>
            <a:r>
              <a:rPr lang="en-US" dirty="0"/>
              <a:t>Teacher Department change (optional)</a:t>
            </a:r>
          </a:p>
        </p:txBody>
      </p:sp>
      <p:cxnSp>
        <p:nvCxnSpPr>
          <p:cNvPr id="28" name="Straight Arrow Connector 27"/>
          <p:cNvCxnSpPr/>
          <p:nvPr/>
        </p:nvCxnSpPr>
        <p:spPr>
          <a:xfrm flipV="1">
            <a:off x="1181100" y="5135425"/>
            <a:ext cx="1333500" cy="3444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133600" y="5135424"/>
            <a:ext cx="1752600" cy="6888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413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44396"/>
            <a:ext cx="8153400" cy="442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733" y="6243451"/>
            <a:ext cx="4605867" cy="53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0109"/>
          <a:stretch/>
        </p:blipFill>
        <p:spPr bwMode="auto">
          <a:xfrm>
            <a:off x="1219200" y="6259428"/>
            <a:ext cx="2413636" cy="52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5696" y="74474"/>
            <a:ext cx="8695904" cy="1754326"/>
          </a:xfrm>
          <a:prstGeom prst="rect">
            <a:avLst/>
          </a:prstGeom>
          <a:noFill/>
        </p:spPr>
        <p:txBody>
          <a:bodyPr wrap="square" rtlCol="0">
            <a:spAutoFit/>
          </a:bodyPr>
          <a:lstStyle/>
          <a:p>
            <a:r>
              <a:rPr lang="en-US" dirty="0"/>
              <a:t>Once the schedule board is filled in, click on the </a:t>
            </a:r>
            <a:r>
              <a:rPr lang="en-US" b="1" u="sng" dirty="0"/>
              <a:t>Print Copy </a:t>
            </a:r>
            <a:r>
              <a:rPr lang="en-US" dirty="0"/>
              <a:t>tab to find this short version of the master schedule. It is currently set to print 17 pages on legal sized paper in landscape orientation. The printing parameters are easily changed to meet your needs by changing page breaks or by using the Print Area function of Excel. The enlarged section at the bottom shows the information provided: the teacher name with the course taught and room number for each period. The example below is organized by department.</a:t>
            </a:r>
          </a:p>
        </p:txBody>
      </p:sp>
    </p:spTree>
    <p:extLst>
      <p:ext uri="{BB962C8B-B14F-4D97-AF65-F5344CB8AC3E}">
        <p14:creationId xmlns:p14="http://schemas.microsoft.com/office/powerpoint/2010/main" val="3877704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5791"/>
            <a:ext cx="8839200" cy="584775"/>
          </a:xfrm>
          <a:prstGeom prst="rect">
            <a:avLst/>
          </a:prstGeom>
          <a:noFill/>
        </p:spPr>
        <p:txBody>
          <a:bodyPr wrap="square" rtlCol="0">
            <a:spAutoFit/>
          </a:bodyPr>
          <a:lstStyle/>
          <a:p>
            <a:pPr algn="ctr"/>
            <a:r>
              <a:rPr lang="en-US" sz="3200" b="1" dirty="0"/>
              <a:t>Getting Balanced</a:t>
            </a:r>
          </a:p>
        </p:txBody>
      </p:sp>
      <p:sp>
        <p:nvSpPr>
          <p:cNvPr id="3" name="TextBox 2"/>
          <p:cNvSpPr txBox="1"/>
          <p:nvPr/>
        </p:nvSpPr>
        <p:spPr>
          <a:xfrm>
            <a:off x="1902993" y="601286"/>
            <a:ext cx="7088608" cy="1938992"/>
          </a:xfrm>
          <a:prstGeom prst="rect">
            <a:avLst/>
          </a:prstGeom>
          <a:noFill/>
        </p:spPr>
        <p:txBody>
          <a:bodyPr wrap="square" rtlCol="0">
            <a:spAutoFit/>
          </a:bodyPr>
          <a:lstStyle/>
          <a:p>
            <a:r>
              <a:rPr lang="en-US" sz="2400" dirty="0"/>
              <a:t>Once all the information is input into the schedule board (including the student counts by grade for each section), 7 different charts are generated to analyze the balance in your master schedule. Each chart is on a separate tab. The tab labels are:</a:t>
            </a:r>
          </a:p>
        </p:txBody>
      </p:sp>
      <p:pic>
        <p:nvPicPr>
          <p:cNvPr id="4" name="Picture 2" descr="C:\Users\JP\Desktop\Master Schedule Workshop\Balancing Act_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228600"/>
            <a:ext cx="1598191" cy="231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09357" y="2711435"/>
            <a:ext cx="7125285"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Balance</a:t>
            </a:r>
          </a:p>
          <a:p>
            <a:pPr marL="285750" indent="-285750">
              <a:buFont typeface="Arial" panose="020B0604020202020204" pitchFamily="34" charset="0"/>
              <a:buChar char="•"/>
            </a:pPr>
            <a:r>
              <a:rPr lang="en-US" sz="2800" dirty="0"/>
              <a:t>Seat Count Balance</a:t>
            </a:r>
          </a:p>
          <a:p>
            <a:pPr marL="285750" indent="-285750">
              <a:buFont typeface="Arial" panose="020B0604020202020204" pitchFamily="34" charset="0"/>
              <a:buChar char="•"/>
            </a:pPr>
            <a:r>
              <a:rPr lang="en-US" sz="2800" dirty="0"/>
              <a:t>Grade-Period Seats 1</a:t>
            </a:r>
          </a:p>
          <a:p>
            <a:pPr marL="285750" indent="-285750">
              <a:buFont typeface="Arial" panose="020B0604020202020204" pitchFamily="34" charset="0"/>
              <a:buChar char="•"/>
            </a:pPr>
            <a:r>
              <a:rPr lang="en-US" sz="2800" dirty="0"/>
              <a:t>Grade-Period Seats 2</a:t>
            </a:r>
          </a:p>
          <a:p>
            <a:pPr marL="285750" indent="-285750">
              <a:buFont typeface="Arial" panose="020B0604020202020204" pitchFamily="34" charset="0"/>
              <a:buChar char="•"/>
            </a:pPr>
            <a:r>
              <a:rPr lang="en-US" sz="2800" dirty="0"/>
              <a:t>Section Count 1</a:t>
            </a:r>
          </a:p>
          <a:p>
            <a:pPr marL="285750" indent="-285750">
              <a:buFont typeface="Arial" panose="020B0604020202020204" pitchFamily="34" charset="0"/>
              <a:buChar char="•"/>
            </a:pPr>
            <a:r>
              <a:rPr lang="en-US" sz="2800" dirty="0"/>
              <a:t>Section Count 2</a:t>
            </a:r>
          </a:p>
          <a:p>
            <a:pPr marL="285750" indent="-285750">
              <a:buFont typeface="Arial" panose="020B0604020202020204" pitchFamily="34" charset="0"/>
              <a:buChar char="•"/>
            </a:pPr>
            <a:r>
              <a:rPr lang="en-US" sz="2800" dirty="0"/>
              <a:t>Course Distribution</a:t>
            </a:r>
          </a:p>
        </p:txBody>
      </p:sp>
      <p:sp>
        <p:nvSpPr>
          <p:cNvPr id="7" name="TextBox 6"/>
          <p:cNvSpPr txBox="1"/>
          <p:nvPr/>
        </p:nvSpPr>
        <p:spPr>
          <a:xfrm>
            <a:off x="228601" y="5838735"/>
            <a:ext cx="8915399" cy="461665"/>
          </a:xfrm>
          <a:prstGeom prst="rect">
            <a:avLst/>
          </a:prstGeom>
          <a:noFill/>
        </p:spPr>
        <p:txBody>
          <a:bodyPr wrap="square" rtlCol="0">
            <a:spAutoFit/>
          </a:bodyPr>
          <a:lstStyle/>
          <a:p>
            <a:r>
              <a:rPr lang="en-US" sz="2400" dirty="0"/>
              <a:t>We will take a look at each one of these tabs on the following pages.</a:t>
            </a:r>
          </a:p>
        </p:txBody>
      </p:sp>
    </p:spTree>
    <p:extLst>
      <p:ext uri="{BB962C8B-B14F-4D97-AF65-F5344CB8AC3E}">
        <p14:creationId xmlns:p14="http://schemas.microsoft.com/office/powerpoint/2010/main" val="947966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895600"/>
            <a:ext cx="9064478" cy="3962400"/>
          </a:xfrm>
          <a:prstGeom prst="rect">
            <a:avLst/>
          </a:prstGeom>
        </p:spPr>
      </p:pic>
      <p:sp>
        <p:nvSpPr>
          <p:cNvPr id="3" name="TextBox 2"/>
          <p:cNvSpPr txBox="1"/>
          <p:nvPr/>
        </p:nvSpPr>
        <p:spPr>
          <a:xfrm>
            <a:off x="152400" y="-76200"/>
            <a:ext cx="4876800" cy="769441"/>
          </a:xfrm>
          <a:prstGeom prst="rect">
            <a:avLst/>
          </a:prstGeom>
          <a:noFill/>
        </p:spPr>
        <p:txBody>
          <a:bodyPr wrap="square" rtlCol="0">
            <a:spAutoFit/>
          </a:bodyPr>
          <a:lstStyle/>
          <a:p>
            <a:r>
              <a:rPr lang="en-US" sz="4400" dirty="0"/>
              <a:t>The </a:t>
            </a:r>
            <a:r>
              <a:rPr lang="en-US" sz="4400" b="1" u="sng" dirty="0"/>
              <a:t>Balance</a:t>
            </a:r>
            <a:r>
              <a:rPr lang="en-US" sz="4400" dirty="0"/>
              <a:t> Tab</a:t>
            </a:r>
          </a:p>
        </p:txBody>
      </p:sp>
      <p:sp>
        <p:nvSpPr>
          <p:cNvPr id="4" name="TextBox 3"/>
          <p:cNvSpPr txBox="1"/>
          <p:nvPr/>
        </p:nvSpPr>
        <p:spPr>
          <a:xfrm>
            <a:off x="152400" y="587276"/>
            <a:ext cx="8912078" cy="2308324"/>
          </a:xfrm>
          <a:prstGeom prst="rect">
            <a:avLst/>
          </a:prstGeom>
          <a:noFill/>
        </p:spPr>
        <p:txBody>
          <a:bodyPr wrap="square" rtlCol="0">
            <a:spAutoFit/>
          </a:bodyPr>
          <a:lstStyle/>
          <a:p>
            <a:r>
              <a:rPr lang="en-US" dirty="0"/>
              <a:t>This tab, as is the case in all 7 balance tabs, uses the seat counts input on the Master Schedule Board tab to show you details about the schedule you have input. The seat counts used in this example come from the student course request tally where class size maximums are used. Once school starts, input actual numbers on the Master Schedule Board to help you further balance the school. Below, you see that the seat and section counts are fairly balanced. Periods 3 &amp; 4 have the highest counts and period 6 the fewest. This may indicate a need to switch sections from 3</a:t>
            </a:r>
            <a:r>
              <a:rPr lang="en-US" baseline="30000" dirty="0"/>
              <a:t>rd</a:t>
            </a:r>
            <a:r>
              <a:rPr lang="en-US" dirty="0"/>
              <a:t> or 4</a:t>
            </a:r>
            <a:r>
              <a:rPr lang="en-US" baseline="30000" dirty="0"/>
              <a:t>th</a:t>
            </a:r>
            <a:r>
              <a:rPr lang="en-US" dirty="0"/>
              <a:t> to 6</a:t>
            </a:r>
            <a:r>
              <a:rPr lang="en-US" baseline="30000" dirty="0"/>
              <a:t>th</a:t>
            </a:r>
            <a:r>
              <a:rPr lang="en-US" dirty="0"/>
              <a:t>. Just something to investigate. Once real counts are entered, the overall class size average will be more realistic and maybe surprising!!</a:t>
            </a:r>
          </a:p>
        </p:txBody>
      </p:sp>
    </p:spTree>
    <p:extLst>
      <p:ext uri="{BB962C8B-B14F-4D97-AF65-F5344CB8AC3E}">
        <p14:creationId xmlns:p14="http://schemas.microsoft.com/office/powerpoint/2010/main" val="2680468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2931"/>
            <a:ext cx="5429884" cy="646331"/>
          </a:xfrm>
          <a:prstGeom prst="rect">
            <a:avLst/>
          </a:prstGeom>
        </p:spPr>
        <p:txBody>
          <a:bodyPr wrap="none">
            <a:spAutoFit/>
          </a:bodyPr>
          <a:lstStyle/>
          <a:p>
            <a:r>
              <a:rPr lang="en-US" sz="3600" dirty="0"/>
              <a:t>The </a:t>
            </a:r>
            <a:r>
              <a:rPr lang="en-US" sz="3600" b="1" u="sng" dirty="0"/>
              <a:t>Seat Count Balance </a:t>
            </a:r>
            <a:r>
              <a:rPr lang="en-US" sz="3600" dirty="0"/>
              <a:t>Tab</a:t>
            </a:r>
          </a:p>
        </p:txBody>
      </p:sp>
      <p:pic>
        <p:nvPicPr>
          <p:cNvPr id="3" name="Picture 2"/>
          <p:cNvPicPr>
            <a:picLocks noChangeAspect="1"/>
          </p:cNvPicPr>
          <p:nvPr/>
        </p:nvPicPr>
        <p:blipFill>
          <a:blip r:embed="rId2"/>
          <a:stretch>
            <a:fillRect/>
          </a:stretch>
        </p:blipFill>
        <p:spPr>
          <a:xfrm>
            <a:off x="-14373" y="2787338"/>
            <a:ext cx="9175903" cy="3994462"/>
          </a:xfrm>
          <a:prstGeom prst="rect">
            <a:avLst/>
          </a:prstGeom>
        </p:spPr>
      </p:pic>
      <p:sp>
        <p:nvSpPr>
          <p:cNvPr id="5" name="TextBox 4"/>
          <p:cNvSpPr txBox="1"/>
          <p:nvPr/>
        </p:nvSpPr>
        <p:spPr>
          <a:xfrm>
            <a:off x="0" y="381000"/>
            <a:ext cx="9144000" cy="2585323"/>
          </a:xfrm>
          <a:prstGeom prst="rect">
            <a:avLst/>
          </a:prstGeom>
          <a:noFill/>
        </p:spPr>
        <p:txBody>
          <a:bodyPr wrap="square" rtlCol="0">
            <a:spAutoFit/>
          </a:bodyPr>
          <a:lstStyle/>
          <a:p>
            <a:r>
              <a:rPr lang="en-US" dirty="0"/>
              <a:t>This is the main tab that is used to fine tune the balance of your master schedule. The first of the 3 columns for each grade level shows you the total count of seats for the period, the second column shows the seat balance which is the difference between the number of students in the grade level and the number of seats you have made available in the schedule, and the third column translates the seat balance into a section count. For 1</a:t>
            </a:r>
            <a:r>
              <a:rPr lang="en-US" baseline="30000" dirty="0"/>
              <a:t>st</a:t>
            </a:r>
            <a:r>
              <a:rPr lang="en-US" dirty="0"/>
              <a:t> period in the 9</a:t>
            </a:r>
            <a:r>
              <a:rPr lang="en-US" baseline="30000" dirty="0"/>
              <a:t>th</a:t>
            </a:r>
            <a:r>
              <a:rPr lang="en-US" dirty="0"/>
              <a:t> grade there are 529 seats in the master schedule. This is 49 more seats than the 480 grade 9 students in school which is 1.58121 sections (someone asked for more accuracy – so I did it). The negative numbers in periods 7-9 are because this is a 6 period bell schedule. Let’s go to the next page for a closer look.</a:t>
            </a:r>
          </a:p>
        </p:txBody>
      </p:sp>
    </p:spTree>
    <p:extLst>
      <p:ext uri="{BB962C8B-B14F-4D97-AF65-F5344CB8AC3E}">
        <p14:creationId xmlns:p14="http://schemas.microsoft.com/office/powerpoint/2010/main" val="527649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688" r="72153" b="26958"/>
          <a:stretch/>
        </p:blipFill>
        <p:spPr>
          <a:xfrm>
            <a:off x="685800" y="2819400"/>
            <a:ext cx="3343939" cy="3418769"/>
          </a:xfrm>
          <a:prstGeom prst="rect">
            <a:avLst/>
          </a:prstGeom>
        </p:spPr>
      </p:pic>
      <p:pic>
        <p:nvPicPr>
          <p:cNvPr id="3" name="Picture 2"/>
          <p:cNvPicPr>
            <a:picLocks noChangeAspect="1"/>
          </p:cNvPicPr>
          <p:nvPr/>
        </p:nvPicPr>
        <p:blipFill rotWithShape="1">
          <a:blip r:embed="rId3"/>
          <a:srcRect t="6573" r="72518" b="27063"/>
          <a:stretch/>
        </p:blipFill>
        <p:spPr>
          <a:xfrm>
            <a:off x="5638800" y="2832615"/>
            <a:ext cx="3239428" cy="3405554"/>
          </a:xfrm>
          <a:prstGeom prst="rect">
            <a:avLst/>
          </a:prstGeom>
        </p:spPr>
      </p:pic>
      <p:sp>
        <p:nvSpPr>
          <p:cNvPr id="4" name="Rectangle 3"/>
          <p:cNvSpPr/>
          <p:nvPr/>
        </p:nvSpPr>
        <p:spPr>
          <a:xfrm>
            <a:off x="228600" y="-112931"/>
            <a:ext cx="3686266" cy="461665"/>
          </a:xfrm>
          <a:prstGeom prst="rect">
            <a:avLst/>
          </a:prstGeom>
        </p:spPr>
        <p:txBody>
          <a:bodyPr wrap="none">
            <a:spAutoFit/>
          </a:bodyPr>
          <a:lstStyle/>
          <a:p>
            <a:r>
              <a:rPr lang="en-US" sz="2400" dirty="0"/>
              <a:t>The </a:t>
            </a:r>
            <a:r>
              <a:rPr lang="en-US" sz="2400" b="1" u="sng" dirty="0"/>
              <a:t>Seat Count Balance </a:t>
            </a:r>
            <a:r>
              <a:rPr lang="en-US" sz="2400" dirty="0"/>
              <a:t>Tab</a:t>
            </a:r>
          </a:p>
        </p:txBody>
      </p:sp>
      <p:sp>
        <p:nvSpPr>
          <p:cNvPr id="5" name="TextBox 4"/>
          <p:cNvSpPr txBox="1"/>
          <p:nvPr/>
        </p:nvSpPr>
        <p:spPr>
          <a:xfrm>
            <a:off x="228600" y="304800"/>
            <a:ext cx="8839200" cy="2554545"/>
          </a:xfrm>
          <a:prstGeom prst="rect">
            <a:avLst/>
          </a:prstGeom>
          <a:noFill/>
        </p:spPr>
        <p:txBody>
          <a:bodyPr wrap="square" rtlCol="0">
            <a:spAutoFit/>
          </a:bodyPr>
          <a:lstStyle/>
          <a:p>
            <a:r>
              <a:rPr lang="en-US" sz="1600" dirty="0"/>
              <a:t>This master schedule is fairly well balanced. I usually like at least one full class size worth of extra seats in all periods at all grade levels. If you take a look back at the previous page, you will see that this is pretty much the case except for grade 9 during 5</a:t>
            </a:r>
            <a:r>
              <a:rPr lang="en-US" sz="1600" baseline="30000" dirty="0"/>
              <a:t>th</a:t>
            </a:r>
            <a:r>
              <a:rPr lang="en-US" sz="1600" dirty="0"/>
              <a:t> period with only 16 extra seats. Taking a look at the 9</a:t>
            </a:r>
            <a:r>
              <a:rPr lang="en-US" sz="1600" baseline="30000" dirty="0"/>
              <a:t>th</a:t>
            </a:r>
            <a:r>
              <a:rPr lang="en-US" sz="1600" dirty="0"/>
              <a:t> grade counts, 6</a:t>
            </a:r>
            <a:r>
              <a:rPr lang="en-US" sz="1600" baseline="30000" dirty="0"/>
              <a:t>th</a:t>
            </a:r>
            <a:r>
              <a:rPr lang="en-US" sz="1600" dirty="0"/>
              <a:t> period in the 9</a:t>
            </a:r>
            <a:r>
              <a:rPr lang="en-US" sz="1600" baseline="30000" dirty="0"/>
              <a:t>th</a:t>
            </a:r>
            <a:r>
              <a:rPr lang="en-US" sz="1600" dirty="0"/>
              <a:t> grade has the most extra seats with 57 (chart below on the left), so that is a place to look to see if you can move a section from 6</a:t>
            </a:r>
            <a:r>
              <a:rPr lang="en-US" sz="1600" baseline="30000" dirty="0"/>
              <a:t>th</a:t>
            </a:r>
            <a:r>
              <a:rPr lang="en-US" sz="1600" dirty="0"/>
              <a:t> period to 5</a:t>
            </a:r>
            <a:r>
              <a:rPr lang="en-US" sz="1600" baseline="30000" dirty="0"/>
              <a:t>th</a:t>
            </a:r>
            <a:r>
              <a:rPr lang="en-US" sz="1600" dirty="0"/>
              <a:t>. Once this is done, there is a much better balance (chart below on the right). The sections to move are the ones from courses with the highest number of sections – you don’t want to move singletons that you have strategically placed using the conflict matrix. If there are no pure 9</a:t>
            </a:r>
            <a:r>
              <a:rPr lang="en-US" sz="1600" baseline="30000" dirty="0"/>
              <a:t>th</a:t>
            </a:r>
            <a:r>
              <a:rPr lang="en-US" sz="1600" dirty="0"/>
              <a:t> grade sections to move, look at sections that contain multiple levels of students that include 9</a:t>
            </a:r>
            <a:r>
              <a:rPr lang="en-US" sz="1600" baseline="30000" dirty="0"/>
              <a:t>th</a:t>
            </a:r>
            <a:r>
              <a:rPr lang="en-US" sz="1600" dirty="0"/>
              <a:t> grade students. Once you are satisfied with the seat balance of your master schedule you are ready for your first loader run (SIM run) in you student information system.</a:t>
            </a:r>
          </a:p>
        </p:txBody>
      </p:sp>
      <p:sp>
        <p:nvSpPr>
          <p:cNvPr id="6" name="TextBox 5"/>
          <p:cNvSpPr txBox="1"/>
          <p:nvPr/>
        </p:nvSpPr>
        <p:spPr>
          <a:xfrm>
            <a:off x="304800" y="6248400"/>
            <a:ext cx="8763000" cy="646331"/>
          </a:xfrm>
          <a:prstGeom prst="rect">
            <a:avLst/>
          </a:prstGeom>
          <a:noFill/>
        </p:spPr>
        <p:txBody>
          <a:bodyPr wrap="square" rtlCol="0">
            <a:spAutoFit/>
          </a:bodyPr>
          <a:lstStyle/>
          <a:p>
            <a:r>
              <a:rPr lang="en-US" dirty="0"/>
              <a:t>The next 3 slides use animations to review the use of the Seat Count Balance information. Be sure you are viewing in Slide Show mode or the animations won’t work.</a:t>
            </a:r>
          </a:p>
        </p:txBody>
      </p:sp>
    </p:spTree>
    <p:extLst>
      <p:ext uri="{BB962C8B-B14F-4D97-AF65-F5344CB8AC3E}">
        <p14:creationId xmlns:p14="http://schemas.microsoft.com/office/powerpoint/2010/main" val="2063264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0" name="Group 1029"/>
          <p:cNvGrpSpPr/>
          <p:nvPr/>
        </p:nvGrpSpPr>
        <p:grpSpPr>
          <a:xfrm>
            <a:off x="609600" y="609600"/>
            <a:ext cx="7917310" cy="3124200"/>
            <a:chOff x="609600" y="609600"/>
            <a:chExt cx="7917310" cy="312420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91731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524000" y="990600"/>
              <a:ext cx="1752600" cy="646331"/>
            </a:xfrm>
            <a:prstGeom prst="rect">
              <a:avLst/>
            </a:prstGeom>
            <a:solidFill>
              <a:schemeClr val="bg1"/>
            </a:solidFill>
          </p:spPr>
          <p:txBody>
            <a:bodyPr wrap="square" rtlCol="0">
              <a:spAutoFit/>
            </a:bodyPr>
            <a:lstStyle/>
            <a:p>
              <a:pPr algn="ctr"/>
              <a:r>
                <a:rPr lang="en-US" dirty="0"/>
                <a:t>Seats Seat Sects</a:t>
              </a:r>
            </a:p>
            <a:p>
              <a:pPr algn="ctr"/>
              <a:r>
                <a:rPr lang="en-US" dirty="0"/>
                <a:t>Balance</a:t>
              </a:r>
            </a:p>
          </p:txBody>
        </p:sp>
        <p:sp>
          <p:nvSpPr>
            <p:cNvPr id="28" name="TextBox 27"/>
            <p:cNvSpPr txBox="1"/>
            <p:nvPr/>
          </p:nvSpPr>
          <p:spPr>
            <a:xfrm>
              <a:off x="3276600" y="990600"/>
              <a:ext cx="1752600" cy="646331"/>
            </a:xfrm>
            <a:prstGeom prst="rect">
              <a:avLst/>
            </a:prstGeom>
            <a:solidFill>
              <a:schemeClr val="bg1"/>
            </a:solidFill>
          </p:spPr>
          <p:txBody>
            <a:bodyPr wrap="square" rtlCol="0">
              <a:spAutoFit/>
            </a:bodyPr>
            <a:lstStyle/>
            <a:p>
              <a:pPr algn="ctr"/>
              <a:r>
                <a:rPr lang="en-US" dirty="0"/>
                <a:t>Seats Seat Sects</a:t>
              </a:r>
            </a:p>
            <a:p>
              <a:pPr algn="ctr"/>
              <a:r>
                <a:rPr lang="en-US" dirty="0"/>
                <a:t>Balance</a:t>
              </a:r>
            </a:p>
          </p:txBody>
        </p:sp>
        <p:sp>
          <p:nvSpPr>
            <p:cNvPr id="29" name="TextBox 28"/>
            <p:cNvSpPr txBox="1"/>
            <p:nvPr/>
          </p:nvSpPr>
          <p:spPr>
            <a:xfrm>
              <a:off x="4953000" y="990600"/>
              <a:ext cx="1752600" cy="646331"/>
            </a:xfrm>
            <a:prstGeom prst="rect">
              <a:avLst/>
            </a:prstGeom>
            <a:solidFill>
              <a:schemeClr val="bg1"/>
            </a:solidFill>
          </p:spPr>
          <p:txBody>
            <a:bodyPr wrap="square" rtlCol="0">
              <a:spAutoFit/>
            </a:bodyPr>
            <a:lstStyle/>
            <a:p>
              <a:pPr algn="ctr"/>
              <a:r>
                <a:rPr lang="en-US" dirty="0"/>
                <a:t>Seats Seat Sects</a:t>
              </a:r>
            </a:p>
            <a:p>
              <a:pPr algn="ctr"/>
              <a:r>
                <a:rPr lang="en-US" dirty="0"/>
                <a:t>Balance</a:t>
              </a:r>
            </a:p>
          </p:txBody>
        </p:sp>
        <p:sp>
          <p:nvSpPr>
            <p:cNvPr id="30" name="TextBox 29"/>
            <p:cNvSpPr txBox="1"/>
            <p:nvPr/>
          </p:nvSpPr>
          <p:spPr>
            <a:xfrm>
              <a:off x="6705600" y="990600"/>
              <a:ext cx="1821310" cy="646331"/>
            </a:xfrm>
            <a:prstGeom prst="rect">
              <a:avLst/>
            </a:prstGeom>
            <a:solidFill>
              <a:schemeClr val="bg1"/>
            </a:solidFill>
          </p:spPr>
          <p:txBody>
            <a:bodyPr wrap="square" rtlCol="0">
              <a:spAutoFit/>
            </a:bodyPr>
            <a:lstStyle/>
            <a:p>
              <a:pPr algn="ctr"/>
              <a:r>
                <a:rPr lang="en-US" dirty="0"/>
                <a:t>Seats Seat Sects</a:t>
              </a:r>
            </a:p>
            <a:p>
              <a:pPr algn="ctr"/>
              <a:r>
                <a:rPr lang="en-US" dirty="0"/>
                <a:t>Balance</a:t>
              </a:r>
            </a:p>
          </p:txBody>
        </p:sp>
        <p:cxnSp>
          <p:nvCxnSpPr>
            <p:cNvPr id="27" name="Straight Connector 26"/>
            <p:cNvCxnSpPr/>
            <p:nvPr/>
          </p:nvCxnSpPr>
          <p:spPr>
            <a:xfrm>
              <a:off x="3276600" y="646331"/>
              <a:ext cx="0" cy="1030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p:nvPr/>
          </p:nvCxnSpPr>
          <p:spPr>
            <a:xfrm>
              <a:off x="6705600" y="646331"/>
              <a:ext cx="0" cy="1030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447800" y="0"/>
            <a:ext cx="7079110" cy="646331"/>
          </a:xfrm>
          <a:prstGeom prst="rect">
            <a:avLst/>
          </a:prstGeom>
          <a:noFill/>
        </p:spPr>
        <p:txBody>
          <a:bodyPr wrap="square" rtlCol="0">
            <a:spAutoFit/>
          </a:bodyPr>
          <a:lstStyle/>
          <a:p>
            <a:pPr algn="ctr"/>
            <a:r>
              <a:rPr lang="en-US" sz="3600" dirty="0"/>
              <a:t>Seat Balancing by Grade and Period</a:t>
            </a:r>
          </a:p>
        </p:txBody>
      </p:sp>
      <p:sp>
        <p:nvSpPr>
          <p:cNvPr id="3" name="Rectangle 2"/>
          <p:cNvSpPr/>
          <p:nvPr/>
        </p:nvSpPr>
        <p:spPr>
          <a:xfrm>
            <a:off x="2133600" y="1905000"/>
            <a:ext cx="609600" cy="2667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p:cNvSpPr/>
          <p:nvPr/>
        </p:nvSpPr>
        <p:spPr>
          <a:xfrm>
            <a:off x="2133600" y="2324100"/>
            <a:ext cx="609600" cy="2667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3810000" y="2552700"/>
            <a:ext cx="609600" cy="2667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3810000" y="3238500"/>
            <a:ext cx="609600" cy="2667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5562600" y="2514600"/>
            <a:ext cx="609600" cy="2667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a:solidFill>
                  <a:srgbClr val="FF0000"/>
                </a:solidFill>
              </a:ln>
            </a:endParaRPr>
          </a:p>
        </p:txBody>
      </p:sp>
      <p:sp>
        <p:nvSpPr>
          <p:cNvPr id="9" name="Rectangle 8"/>
          <p:cNvSpPr/>
          <p:nvPr/>
        </p:nvSpPr>
        <p:spPr>
          <a:xfrm>
            <a:off x="2133600" y="2781300"/>
            <a:ext cx="609600" cy="266700"/>
          </a:xfrm>
          <a:prstGeom prst="rect">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2133600" y="3048000"/>
            <a:ext cx="609600" cy="266700"/>
          </a:xfrm>
          <a:prstGeom prst="rect">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3829992" y="2781300"/>
            <a:ext cx="609600" cy="266700"/>
          </a:xfrm>
          <a:prstGeom prst="rect">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3846226" y="3028950"/>
            <a:ext cx="609600" cy="266700"/>
          </a:xfrm>
          <a:prstGeom prst="rect">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5562600" y="2762250"/>
            <a:ext cx="609600" cy="266700"/>
          </a:xfrm>
          <a:prstGeom prst="rect">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extBox 13"/>
          <p:cNvSpPr txBox="1"/>
          <p:nvPr/>
        </p:nvSpPr>
        <p:spPr>
          <a:xfrm>
            <a:off x="304800" y="3657600"/>
            <a:ext cx="8534400" cy="1938992"/>
          </a:xfrm>
          <a:prstGeom prst="rect">
            <a:avLst/>
          </a:prstGeom>
          <a:noFill/>
        </p:spPr>
        <p:txBody>
          <a:bodyPr wrap="square" rtlCol="0">
            <a:spAutoFit/>
          </a:bodyPr>
          <a:lstStyle/>
          <a:p>
            <a:r>
              <a:rPr lang="en-US" sz="2000" dirty="0">
                <a:solidFill>
                  <a:srgbClr val="FF0000"/>
                </a:solidFill>
              </a:rPr>
              <a:t>The red boxes indicate periods where seat counts are negative or low enough to cause concern. Twelve seats are a concern because the 10</a:t>
            </a:r>
            <a:r>
              <a:rPr lang="en-US" sz="2000" baseline="30000" dirty="0">
                <a:solidFill>
                  <a:srgbClr val="FF0000"/>
                </a:solidFill>
              </a:rPr>
              <a:t>th</a:t>
            </a:r>
            <a:r>
              <a:rPr lang="en-US" sz="2000" dirty="0">
                <a:solidFill>
                  <a:srgbClr val="FF0000"/>
                </a:solidFill>
              </a:rPr>
              <a:t> grade class of 470 needs about 15 sections of class per period – this gives less than one extra seat per section. In an exceptionally balanced master schedule you should have at least 1 extra seat; most of the time we shoot for at least two extra seats per section.</a:t>
            </a:r>
          </a:p>
        </p:txBody>
      </p:sp>
      <p:sp>
        <p:nvSpPr>
          <p:cNvPr id="16" name="TextBox 15"/>
          <p:cNvSpPr txBox="1"/>
          <p:nvPr/>
        </p:nvSpPr>
        <p:spPr>
          <a:xfrm>
            <a:off x="301055" y="5535786"/>
            <a:ext cx="8534400" cy="707886"/>
          </a:xfrm>
          <a:prstGeom prst="rect">
            <a:avLst/>
          </a:prstGeom>
          <a:noFill/>
        </p:spPr>
        <p:txBody>
          <a:bodyPr wrap="square" rtlCol="0">
            <a:spAutoFit/>
          </a:bodyPr>
          <a:lstStyle/>
          <a:p>
            <a:r>
              <a:rPr lang="en-US" sz="2000" dirty="0">
                <a:solidFill>
                  <a:srgbClr val="00B050"/>
                </a:solidFill>
              </a:rPr>
              <a:t>The green boxes indicate periods where seat counts may be excessive  and where sections could be reduced and relocated into periods with shortages.</a:t>
            </a:r>
          </a:p>
        </p:txBody>
      </p:sp>
      <p:sp>
        <p:nvSpPr>
          <p:cNvPr id="20" name="TextBox 19"/>
          <p:cNvSpPr txBox="1"/>
          <p:nvPr/>
        </p:nvSpPr>
        <p:spPr>
          <a:xfrm>
            <a:off x="609600" y="6246167"/>
            <a:ext cx="8229600" cy="461665"/>
          </a:xfrm>
          <a:prstGeom prst="rect">
            <a:avLst/>
          </a:prstGeom>
          <a:noFill/>
        </p:spPr>
        <p:txBody>
          <a:bodyPr wrap="square" rtlCol="0">
            <a:spAutoFit/>
          </a:bodyPr>
          <a:lstStyle/>
          <a:p>
            <a:r>
              <a:rPr lang="en-US" sz="2400" dirty="0"/>
              <a:t>In the next slide we will balance the seat count in the 9</a:t>
            </a:r>
            <a:r>
              <a:rPr lang="en-US" sz="2400" baseline="30000" dirty="0"/>
              <a:t>th</a:t>
            </a:r>
            <a:r>
              <a:rPr lang="en-US" sz="2400" dirty="0"/>
              <a:t> grade.</a:t>
            </a:r>
          </a:p>
        </p:txBody>
      </p:sp>
      <p:cxnSp>
        <p:nvCxnSpPr>
          <p:cNvPr id="1024" name="Straight Connector 1023"/>
          <p:cNvCxnSpPr/>
          <p:nvPr/>
        </p:nvCxnSpPr>
        <p:spPr>
          <a:xfrm>
            <a:off x="4987355" y="646331"/>
            <a:ext cx="0" cy="11824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57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609600" y="457200"/>
            <a:ext cx="7917310" cy="3124200"/>
            <a:chOff x="609600" y="609600"/>
            <a:chExt cx="7917310" cy="312420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791731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524000" y="990600"/>
              <a:ext cx="1752600" cy="646331"/>
            </a:xfrm>
            <a:prstGeom prst="rect">
              <a:avLst/>
            </a:prstGeom>
            <a:solidFill>
              <a:schemeClr val="bg1"/>
            </a:solidFill>
          </p:spPr>
          <p:txBody>
            <a:bodyPr wrap="square" rtlCol="0">
              <a:spAutoFit/>
            </a:bodyPr>
            <a:lstStyle/>
            <a:p>
              <a:pPr algn="ctr"/>
              <a:r>
                <a:rPr lang="en-US" dirty="0"/>
                <a:t>Seats Seat Sects</a:t>
              </a:r>
            </a:p>
            <a:p>
              <a:pPr algn="ctr"/>
              <a:r>
                <a:rPr lang="en-US" dirty="0"/>
                <a:t>Balance</a:t>
              </a:r>
            </a:p>
          </p:txBody>
        </p:sp>
        <p:sp>
          <p:nvSpPr>
            <p:cNvPr id="30" name="TextBox 29"/>
            <p:cNvSpPr txBox="1"/>
            <p:nvPr/>
          </p:nvSpPr>
          <p:spPr>
            <a:xfrm>
              <a:off x="3276600" y="990600"/>
              <a:ext cx="1752600" cy="646331"/>
            </a:xfrm>
            <a:prstGeom prst="rect">
              <a:avLst/>
            </a:prstGeom>
            <a:solidFill>
              <a:schemeClr val="bg1"/>
            </a:solidFill>
          </p:spPr>
          <p:txBody>
            <a:bodyPr wrap="square" rtlCol="0">
              <a:spAutoFit/>
            </a:bodyPr>
            <a:lstStyle/>
            <a:p>
              <a:pPr algn="ctr"/>
              <a:r>
                <a:rPr lang="en-US" dirty="0"/>
                <a:t>Seats Seat Sects</a:t>
              </a:r>
            </a:p>
            <a:p>
              <a:pPr algn="ctr"/>
              <a:r>
                <a:rPr lang="en-US" dirty="0"/>
                <a:t>Balance</a:t>
              </a:r>
            </a:p>
          </p:txBody>
        </p:sp>
        <p:sp>
          <p:nvSpPr>
            <p:cNvPr id="31" name="TextBox 30"/>
            <p:cNvSpPr txBox="1"/>
            <p:nvPr/>
          </p:nvSpPr>
          <p:spPr>
            <a:xfrm>
              <a:off x="4953000" y="990600"/>
              <a:ext cx="1752600" cy="646331"/>
            </a:xfrm>
            <a:prstGeom prst="rect">
              <a:avLst/>
            </a:prstGeom>
            <a:solidFill>
              <a:schemeClr val="bg1"/>
            </a:solidFill>
          </p:spPr>
          <p:txBody>
            <a:bodyPr wrap="square" rtlCol="0">
              <a:spAutoFit/>
            </a:bodyPr>
            <a:lstStyle/>
            <a:p>
              <a:pPr algn="ctr"/>
              <a:r>
                <a:rPr lang="en-US" dirty="0"/>
                <a:t>Seats Seat Sects</a:t>
              </a:r>
            </a:p>
            <a:p>
              <a:pPr algn="ctr"/>
              <a:r>
                <a:rPr lang="en-US" dirty="0"/>
                <a:t>Balance</a:t>
              </a:r>
            </a:p>
          </p:txBody>
        </p:sp>
        <p:sp>
          <p:nvSpPr>
            <p:cNvPr id="32" name="TextBox 31"/>
            <p:cNvSpPr txBox="1"/>
            <p:nvPr/>
          </p:nvSpPr>
          <p:spPr>
            <a:xfrm>
              <a:off x="6705600" y="990600"/>
              <a:ext cx="1821310" cy="646331"/>
            </a:xfrm>
            <a:prstGeom prst="rect">
              <a:avLst/>
            </a:prstGeom>
            <a:solidFill>
              <a:schemeClr val="bg1"/>
            </a:solidFill>
          </p:spPr>
          <p:txBody>
            <a:bodyPr wrap="square" rtlCol="0">
              <a:spAutoFit/>
            </a:bodyPr>
            <a:lstStyle/>
            <a:p>
              <a:pPr algn="ctr"/>
              <a:r>
                <a:rPr lang="en-US" dirty="0"/>
                <a:t>Seats Seat Sects</a:t>
              </a:r>
            </a:p>
            <a:p>
              <a:pPr algn="ctr"/>
              <a:r>
                <a:rPr lang="en-US" dirty="0"/>
                <a:t>Balance</a:t>
              </a:r>
            </a:p>
          </p:txBody>
        </p:sp>
        <p:cxnSp>
          <p:nvCxnSpPr>
            <p:cNvPr id="16" name="Straight Connector 15"/>
            <p:cNvCxnSpPr/>
            <p:nvPr/>
          </p:nvCxnSpPr>
          <p:spPr>
            <a:xfrm>
              <a:off x="3276600" y="646331"/>
              <a:ext cx="0" cy="11824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87355" y="7620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705600" y="76200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447800" y="0"/>
            <a:ext cx="7079110" cy="523220"/>
          </a:xfrm>
          <a:prstGeom prst="rect">
            <a:avLst/>
          </a:prstGeom>
          <a:noFill/>
        </p:spPr>
        <p:txBody>
          <a:bodyPr wrap="square" rtlCol="0">
            <a:spAutoFit/>
          </a:bodyPr>
          <a:lstStyle/>
          <a:p>
            <a:pPr algn="ctr"/>
            <a:r>
              <a:rPr lang="en-US" sz="2800" dirty="0"/>
              <a:t>Seat Balancing by Grade and Period</a:t>
            </a:r>
          </a:p>
        </p:txBody>
      </p:sp>
      <p:sp>
        <p:nvSpPr>
          <p:cNvPr id="3" name="Rectangle 2"/>
          <p:cNvSpPr/>
          <p:nvPr/>
        </p:nvSpPr>
        <p:spPr>
          <a:xfrm>
            <a:off x="2133600" y="1752600"/>
            <a:ext cx="609600" cy="2667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p:cNvSpPr/>
          <p:nvPr/>
        </p:nvSpPr>
        <p:spPr>
          <a:xfrm>
            <a:off x="2133600" y="2171700"/>
            <a:ext cx="609600" cy="2667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2133600" y="2628900"/>
            <a:ext cx="609600" cy="266700"/>
          </a:xfrm>
          <a:prstGeom prst="rect">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2133600" y="2895600"/>
            <a:ext cx="609600" cy="266700"/>
          </a:xfrm>
          <a:prstGeom prst="rect">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57601"/>
            <a:ext cx="2311450" cy="263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a:xfrm>
            <a:off x="3086100" y="5867402"/>
            <a:ext cx="27813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3086100" y="3810002"/>
            <a:ext cx="1181100" cy="1754326"/>
          </a:xfrm>
          <a:prstGeom prst="rect">
            <a:avLst/>
          </a:prstGeom>
          <a:noFill/>
        </p:spPr>
        <p:txBody>
          <a:bodyPr wrap="square" rtlCol="0">
            <a:spAutoFit/>
          </a:bodyPr>
          <a:lstStyle/>
          <a:p>
            <a:pPr algn="ctr"/>
            <a:r>
              <a:rPr lang="en-US" dirty="0"/>
              <a:t>9</a:t>
            </a:r>
            <a:r>
              <a:rPr lang="en-US" baseline="30000" dirty="0"/>
              <a:t>th</a:t>
            </a:r>
            <a:r>
              <a:rPr lang="en-US" dirty="0"/>
              <a:t> Grade </a:t>
            </a:r>
            <a:r>
              <a:rPr lang="en-US" u="sng" dirty="0"/>
              <a:t>class from</a:t>
            </a:r>
          </a:p>
          <a:p>
            <a:pPr algn="ctr"/>
            <a:r>
              <a:rPr lang="en-US" dirty="0"/>
              <a:t>6</a:t>
            </a:r>
            <a:r>
              <a:rPr lang="en-US" baseline="30000" dirty="0"/>
              <a:t>th</a:t>
            </a:r>
            <a:endParaRPr lang="en-US" dirty="0"/>
          </a:p>
          <a:p>
            <a:pPr algn="ctr"/>
            <a:r>
              <a:rPr lang="en-US" dirty="0"/>
              <a:t>6</a:t>
            </a:r>
            <a:r>
              <a:rPr lang="en-US" baseline="30000" dirty="0"/>
              <a:t>th</a:t>
            </a:r>
            <a:endParaRPr lang="en-US" dirty="0"/>
          </a:p>
          <a:p>
            <a:pPr algn="ctr"/>
            <a:r>
              <a:rPr lang="en-US" dirty="0"/>
              <a:t>7</a:t>
            </a:r>
            <a:r>
              <a:rPr lang="en-US" baseline="30000" dirty="0"/>
              <a:t>th</a:t>
            </a:r>
            <a:endParaRPr lang="en-US" dirty="0"/>
          </a:p>
          <a:p>
            <a:pPr algn="ctr"/>
            <a:endParaRPr lang="en-US" dirty="0"/>
          </a:p>
        </p:txBody>
      </p:sp>
      <p:sp>
        <p:nvSpPr>
          <p:cNvPr id="18" name="TextBox 17"/>
          <p:cNvSpPr txBox="1"/>
          <p:nvPr/>
        </p:nvSpPr>
        <p:spPr>
          <a:xfrm>
            <a:off x="4278443" y="3810001"/>
            <a:ext cx="1143000" cy="1754326"/>
          </a:xfrm>
          <a:prstGeom prst="rect">
            <a:avLst/>
          </a:prstGeom>
          <a:noFill/>
        </p:spPr>
        <p:txBody>
          <a:bodyPr wrap="square" rtlCol="0">
            <a:spAutoFit/>
          </a:bodyPr>
          <a:lstStyle/>
          <a:p>
            <a:pPr algn="ctr"/>
            <a:r>
              <a:rPr lang="en-US" dirty="0"/>
              <a:t>9</a:t>
            </a:r>
            <a:r>
              <a:rPr lang="en-US" baseline="30000" dirty="0"/>
              <a:t>th</a:t>
            </a:r>
            <a:r>
              <a:rPr lang="en-US" dirty="0"/>
              <a:t> Grade </a:t>
            </a:r>
            <a:r>
              <a:rPr lang="en-US" u="sng" dirty="0"/>
              <a:t>class to</a:t>
            </a:r>
          </a:p>
          <a:p>
            <a:pPr algn="ctr"/>
            <a:r>
              <a:rPr lang="en-US" dirty="0"/>
              <a:t>4</a:t>
            </a:r>
            <a:r>
              <a:rPr lang="en-US" baseline="30000" dirty="0"/>
              <a:t>th</a:t>
            </a:r>
            <a:endParaRPr lang="en-US" dirty="0"/>
          </a:p>
          <a:p>
            <a:pPr algn="ctr"/>
            <a:r>
              <a:rPr lang="en-US" dirty="0"/>
              <a:t>2</a:t>
            </a:r>
            <a:r>
              <a:rPr lang="en-US" baseline="30000" dirty="0"/>
              <a:t>nd</a:t>
            </a:r>
            <a:endParaRPr lang="en-US" dirty="0"/>
          </a:p>
          <a:p>
            <a:pPr algn="ctr"/>
            <a:r>
              <a:rPr lang="en-US" dirty="0"/>
              <a:t>2</a:t>
            </a:r>
            <a:r>
              <a:rPr lang="en-US" baseline="30000" dirty="0"/>
              <a:t>nd</a:t>
            </a:r>
            <a:endParaRPr lang="en-US" dirty="0"/>
          </a:p>
          <a:p>
            <a:pPr algn="ctr"/>
            <a:endParaRPr lang="en-US" dirty="0"/>
          </a:p>
        </p:txBody>
      </p:sp>
      <p:sp>
        <p:nvSpPr>
          <p:cNvPr id="19" name="TextBox 18"/>
          <p:cNvSpPr txBox="1"/>
          <p:nvPr/>
        </p:nvSpPr>
        <p:spPr>
          <a:xfrm>
            <a:off x="299803" y="3739279"/>
            <a:ext cx="304800" cy="2585323"/>
          </a:xfrm>
          <a:prstGeom prst="rect">
            <a:avLst/>
          </a:prstGeom>
          <a:noFill/>
        </p:spPr>
        <p:txBody>
          <a:bodyPr wrap="square" rtlCol="0">
            <a:spAutoFit/>
          </a:bodyPr>
          <a:lstStyle/>
          <a:p>
            <a:r>
              <a:rPr lang="en-US" dirty="0"/>
              <a:t>1</a:t>
            </a:r>
          </a:p>
          <a:p>
            <a:r>
              <a:rPr lang="en-US" dirty="0"/>
              <a:t>2</a:t>
            </a:r>
          </a:p>
          <a:p>
            <a:r>
              <a:rPr lang="en-US" dirty="0"/>
              <a:t>3</a:t>
            </a:r>
          </a:p>
          <a:p>
            <a:r>
              <a:rPr lang="en-US" dirty="0"/>
              <a:t>4</a:t>
            </a:r>
          </a:p>
          <a:p>
            <a:r>
              <a:rPr lang="en-US" dirty="0"/>
              <a:t>5</a:t>
            </a:r>
          </a:p>
          <a:p>
            <a:r>
              <a:rPr lang="en-US" dirty="0"/>
              <a:t>6</a:t>
            </a:r>
          </a:p>
          <a:p>
            <a:r>
              <a:rPr lang="en-US" dirty="0"/>
              <a:t>7</a:t>
            </a:r>
          </a:p>
          <a:p>
            <a:r>
              <a:rPr lang="en-US" dirty="0"/>
              <a:t>8</a:t>
            </a:r>
          </a:p>
          <a:p>
            <a:r>
              <a:rPr lang="en-US" dirty="0"/>
              <a:t>9</a:t>
            </a:r>
          </a:p>
        </p:txBody>
      </p:sp>
      <p:cxnSp>
        <p:nvCxnSpPr>
          <p:cNvPr id="21" name="Straight Arrow Connector 20"/>
          <p:cNvCxnSpPr/>
          <p:nvPr/>
        </p:nvCxnSpPr>
        <p:spPr>
          <a:xfrm>
            <a:off x="3962400" y="4572002"/>
            <a:ext cx="60585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3962400" y="4800602"/>
            <a:ext cx="60585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3966145" y="5029202"/>
            <a:ext cx="60585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442" y="3657600"/>
            <a:ext cx="3441493" cy="263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28600" y="6324600"/>
            <a:ext cx="2624693" cy="369332"/>
          </a:xfrm>
          <a:prstGeom prst="rect">
            <a:avLst/>
          </a:prstGeom>
          <a:noFill/>
        </p:spPr>
        <p:txBody>
          <a:bodyPr wrap="none" rtlCol="0">
            <a:spAutoFit/>
          </a:bodyPr>
          <a:lstStyle/>
          <a:p>
            <a:r>
              <a:rPr lang="en-US" dirty="0">
                <a:solidFill>
                  <a:srgbClr val="FF0000"/>
                </a:solidFill>
              </a:rPr>
              <a:t>Enlarged view of 9</a:t>
            </a:r>
            <a:r>
              <a:rPr lang="en-US" baseline="30000" dirty="0">
                <a:solidFill>
                  <a:srgbClr val="FF0000"/>
                </a:solidFill>
              </a:rPr>
              <a:t>th</a:t>
            </a:r>
            <a:r>
              <a:rPr lang="en-US" dirty="0">
                <a:solidFill>
                  <a:srgbClr val="FF0000"/>
                </a:solidFill>
              </a:rPr>
              <a:t> grade</a:t>
            </a:r>
          </a:p>
        </p:txBody>
      </p:sp>
      <p:sp>
        <p:nvSpPr>
          <p:cNvPr id="38" name="TextBox 37"/>
          <p:cNvSpPr txBox="1"/>
          <p:nvPr/>
        </p:nvSpPr>
        <p:spPr>
          <a:xfrm>
            <a:off x="3086100" y="6096000"/>
            <a:ext cx="2743200" cy="646331"/>
          </a:xfrm>
          <a:prstGeom prst="rect">
            <a:avLst/>
          </a:prstGeom>
          <a:noFill/>
        </p:spPr>
        <p:txBody>
          <a:bodyPr wrap="square" rtlCol="0">
            <a:spAutoFit/>
          </a:bodyPr>
          <a:lstStyle/>
          <a:p>
            <a:pPr algn="ctr"/>
            <a:r>
              <a:rPr lang="en-US" dirty="0">
                <a:solidFill>
                  <a:srgbClr val="FF0000"/>
                </a:solidFill>
              </a:rPr>
              <a:t>Sections to move for balancing the 9</a:t>
            </a:r>
            <a:r>
              <a:rPr lang="en-US" baseline="30000" dirty="0">
                <a:solidFill>
                  <a:srgbClr val="FF0000"/>
                </a:solidFill>
              </a:rPr>
              <a:t>th</a:t>
            </a:r>
            <a:r>
              <a:rPr lang="en-US" dirty="0">
                <a:solidFill>
                  <a:srgbClr val="FF0000"/>
                </a:solidFill>
              </a:rPr>
              <a:t> grade</a:t>
            </a:r>
          </a:p>
        </p:txBody>
      </p:sp>
      <p:sp>
        <p:nvSpPr>
          <p:cNvPr id="39" name="TextBox 38"/>
          <p:cNvSpPr txBox="1"/>
          <p:nvPr/>
        </p:nvSpPr>
        <p:spPr>
          <a:xfrm>
            <a:off x="6692279" y="6324600"/>
            <a:ext cx="1994521" cy="369332"/>
          </a:xfrm>
          <a:prstGeom prst="rect">
            <a:avLst/>
          </a:prstGeom>
          <a:noFill/>
        </p:spPr>
        <p:txBody>
          <a:bodyPr wrap="none" rtlCol="0">
            <a:spAutoFit/>
          </a:bodyPr>
          <a:lstStyle/>
          <a:p>
            <a:pPr algn="ctr"/>
            <a:r>
              <a:rPr lang="en-US" dirty="0">
                <a:solidFill>
                  <a:srgbClr val="FF0000"/>
                </a:solidFill>
              </a:rPr>
              <a:t>Balanced 9</a:t>
            </a:r>
            <a:r>
              <a:rPr lang="en-US" baseline="30000" dirty="0">
                <a:solidFill>
                  <a:srgbClr val="FF0000"/>
                </a:solidFill>
              </a:rPr>
              <a:t>th</a:t>
            </a:r>
            <a:r>
              <a:rPr lang="en-US" dirty="0">
                <a:solidFill>
                  <a:srgbClr val="FF0000"/>
                </a:solidFill>
              </a:rPr>
              <a:t> grade</a:t>
            </a:r>
          </a:p>
        </p:txBody>
      </p:sp>
    </p:spTree>
    <p:extLst>
      <p:ext uri="{BB962C8B-B14F-4D97-AF65-F5344CB8AC3E}">
        <p14:creationId xmlns:p14="http://schemas.microsoft.com/office/powerpoint/2010/main" val="84000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37" grpId="0"/>
      <p:bldP spid="38" grpId="0"/>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696200" cy="584775"/>
          </a:xfrm>
          <a:prstGeom prst="rect">
            <a:avLst/>
          </a:prstGeom>
          <a:noFill/>
        </p:spPr>
        <p:txBody>
          <a:bodyPr wrap="square" rtlCol="0">
            <a:spAutoFit/>
          </a:bodyPr>
          <a:lstStyle/>
          <a:p>
            <a:r>
              <a:rPr lang="en-US" sz="3200" dirty="0"/>
              <a:t>Moving Sections</a:t>
            </a:r>
          </a:p>
        </p:txBody>
      </p:sp>
      <p:sp>
        <p:nvSpPr>
          <p:cNvPr id="3" name="TextBox 2"/>
          <p:cNvSpPr txBox="1"/>
          <p:nvPr/>
        </p:nvSpPr>
        <p:spPr>
          <a:xfrm>
            <a:off x="457200" y="685800"/>
            <a:ext cx="8305800" cy="1200329"/>
          </a:xfrm>
          <a:prstGeom prst="rect">
            <a:avLst/>
          </a:prstGeom>
          <a:noFill/>
        </p:spPr>
        <p:txBody>
          <a:bodyPr wrap="square" rtlCol="0">
            <a:spAutoFit/>
          </a:bodyPr>
          <a:lstStyle/>
          <a:p>
            <a:r>
              <a:rPr lang="en-US" dirty="0"/>
              <a:t>Moving sections is accomplished by going back to the schedule board section of the Master Schedule Board tool and deleting the section information in the period to be moved and then re-entering the section information in the period where you need it. Click to see an example of moving a 9</a:t>
            </a:r>
            <a:r>
              <a:rPr lang="en-US" baseline="30000" dirty="0"/>
              <a:t>th</a:t>
            </a:r>
            <a:r>
              <a:rPr lang="en-US" dirty="0"/>
              <a:t> grade English section from period 2 to period 3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303" y="1905000"/>
            <a:ext cx="6726497"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2676526"/>
            <a:ext cx="1295400" cy="369332"/>
          </a:xfrm>
          <a:prstGeom prst="rect">
            <a:avLst/>
          </a:prstGeom>
          <a:noFill/>
        </p:spPr>
        <p:txBody>
          <a:bodyPr wrap="square" rtlCol="0">
            <a:spAutoFit/>
          </a:bodyPr>
          <a:lstStyle/>
          <a:p>
            <a:r>
              <a:rPr lang="en-US" dirty="0"/>
              <a:t>English 9</a:t>
            </a:r>
          </a:p>
        </p:txBody>
      </p:sp>
      <p:sp>
        <p:nvSpPr>
          <p:cNvPr id="6" name="TextBox 5"/>
          <p:cNvSpPr txBox="1"/>
          <p:nvPr/>
        </p:nvSpPr>
        <p:spPr>
          <a:xfrm>
            <a:off x="5029200" y="2676526"/>
            <a:ext cx="1295400" cy="369332"/>
          </a:xfrm>
          <a:prstGeom prst="rect">
            <a:avLst/>
          </a:prstGeom>
          <a:noFill/>
        </p:spPr>
        <p:txBody>
          <a:bodyPr wrap="square" rtlCol="0">
            <a:spAutoFit/>
          </a:bodyPr>
          <a:lstStyle/>
          <a:p>
            <a:r>
              <a:rPr lang="en-US" dirty="0"/>
              <a:t>English 9</a:t>
            </a:r>
          </a:p>
        </p:txBody>
      </p:sp>
      <p:cxnSp>
        <p:nvCxnSpPr>
          <p:cNvPr id="7" name="Straight Arrow Connector 6"/>
          <p:cNvCxnSpPr/>
          <p:nvPr/>
        </p:nvCxnSpPr>
        <p:spPr>
          <a:xfrm>
            <a:off x="3124200" y="3133726"/>
            <a:ext cx="1828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198303" y="3221593"/>
            <a:ext cx="533400" cy="369332"/>
          </a:xfrm>
          <a:prstGeom prst="rect">
            <a:avLst/>
          </a:prstGeom>
          <a:noFill/>
        </p:spPr>
        <p:txBody>
          <a:bodyPr wrap="square" rtlCol="0">
            <a:spAutoFit/>
          </a:bodyPr>
          <a:lstStyle/>
          <a:p>
            <a:r>
              <a:rPr lang="en-US" dirty="0"/>
              <a:t>32</a:t>
            </a:r>
          </a:p>
        </p:txBody>
      </p:sp>
      <p:sp>
        <p:nvSpPr>
          <p:cNvPr id="10" name="TextBox 9"/>
          <p:cNvSpPr txBox="1"/>
          <p:nvPr/>
        </p:nvSpPr>
        <p:spPr>
          <a:xfrm>
            <a:off x="1607127" y="3219405"/>
            <a:ext cx="533400" cy="369332"/>
          </a:xfrm>
          <a:prstGeom prst="rect">
            <a:avLst/>
          </a:prstGeom>
          <a:noFill/>
        </p:spPr>
        <p:txBody>
          <a:bodyPr wrap="square" rtlCol="0">
            <a:spAutoFit/>
          </a:bodyPr>
          <a:lstStyle/>
          <a:p>
            <a:r>
              <a:rPr lang="en-US" dirty="0"/>
              <a:t>32</a:t>
            </a:r>
          </a:p>
        </p:txBody>
      </p:sp>
      <p:sp>
        <p:nvSpPr>
          <p:cNvPr id="11" name="TextBox 10"/>
          <p:cNvSpPr txBox="1"/>
          <p:nvPr/>
        </p:nvSpPr>
        <p:spPr>
          <a:xfrm>
            <a:off x="4544176" y="3232895"/>
            <a:ext cx="533400" cy="369332"/>
          </a:xfrm>
          <a:prstGeom prst="rect">
            <a:avLst/>
          </a:prstGeom>
          <a:noFill/>
        </p:spPr>
        <p:txBody>
          <a:bodyPr wrap="square" rtlCol="0">
            <a:spAutoFit/>
          </a:bodyPr>
          <a:lstStyle/>
          <a:p>
            <a:r>
              <a:rPr lang="en-US" dirty="0"/>
              <a:t>32</a:t>
            </a:r>
          </a:p>
        </p:txBody>
      </p:sp>
      <p:sp>
        <p:nvSpPr>
          <p:cNvPr id="12" name="TextBox 11"/>
          <p:cNvSpPr txBox="1"/>
          <p:nvPr/>
        </p:nvSpPr>
        <p:spPr>
          <a:xfrm>
            <a:off x="4955458" y="3237811"/>
            <a:ext cx="533400" cy="369332"/>
          </a:xfrm>
          <a:prstGeom prst="rect">
            <a:avLst/>
          </a:prstGeom>
          <a:noFill/>
        </p:spPr>
        <p:txBody>
          <a:bodyPr wrap="square" rtlCol="0">
            <a:spAutoFit/>
          </a:bodyPr>
          <a:lstStyle/>
          <a:p>
            <a:r>
              <a:rPr lang="en-US" dirty="0"/>
              <a:t>32</a:t>
            </a:r>
          </a:p>
        </p:txBody>
      </p:sp>
      <p:sp>
        <p:nvSpPr>
          <p:cNvPr id="9" name="TextBox 8"/>
          <p:cNvSpPr txBox="1"/>
          <p:nvPr/>
        </p:nvSpPr>
        <p:spPr>
          <a:xfrm>
            <a:off x="3858376" y="2676526"/>
            <a:ext cx="685800" cy="369332"/>
          </a:xfrm>
          <a:prstGeom prst="rect">
            <a:avLst/>
          </a:prstGeom>
          <a:noFill/>
        </p:spPr>
        <p:txBody>
          <a:bodyPr wrap="square" rtlCol="0">
            <a:spAutoFit/>
          </a:bodyPr>
          <a:lstStyle/>
          <a:p>
            <a:r>
              <a:rPr lang="en-US" dirty="0"/>
              <a:t>Rm 9</a:t>
            </a:r>
          </a:p>
        </p:txBody>
      </p:sp>
      <p:sp>
        <p:nvSpPr>
          <p:cNvPr id="14" name="TextBox 13"/>
          <p:cNvSpPr txBox="1"/>
          <p:nvPr/>
        </p:nvSpPr>
        <p:spPr>
          <a:xfrm>
            <a:off x="7239000" y="2676526"/>
            <a:ext cx="685800" cy="369332"/>
          </a:xfrm>
          <a:prstGeom prst="rect">
            <a:avLst/>
          </a:prstGeom>
          <a:noFill/>
        </p:spPr>
        <p:txBody>
          <a:bodyPr wrap="square" rtlCol="0">
            <a:spAutoFit/>
          </a:bodyPr>
          <a:lstStyle/>
          <a:p>
            <a:r>
              <a:rPr lang="en-US" dirty="0"/>
              <a:t>Rm 9</a:t>
            </a:r>
          </a:p>
        </p:txBody>
      </p:sp>
      <p:sp>
        <p:nvSpPr>
          <p:cNvPr id="13" name="TextBox 12"/>
          <p:cNvSpPr txBox="1"/>
          <p:nvPr/>
        </p:nvSpPr>
        <p:spPr>
          <a:xfrm>
            <a:off x="1053277" y="4648200"/>
            <a:ext cx="6726497" cy="1477328"/>
          </a:xfrm>
          <a:prstGeom prst="rect">
            <a:avLst/>
          </a:prstGeom>
          <a:noFill/>
        </p:spPr>
        <p:txBody>
          <a:bodyPr wrap="square" rtlCol="0">
            <a:spAutoFit/>
          </a:bodyPr>
          <a:lstStyle/>
          <a:p>
            <a:r>
              <a:rPr lang="en-US" dirty="0"/>
              <a:t>Remember, only change information in the yellow highlighted areas. The seat count totals for each period are automatically calculated. After this change, the 9</a:t>
            </a:r>
            <a:r>
              <a:rPr lang="en-US" baseline="30000" dirty="0"/>
              <a:t>th</a:t>
            </a:r>
            <a:r>
              <a:rPr lang="en-US" dirty="0"/>
              <a:t> grade seat count in the Seat and Section Counts by Period and Grade table will be 32 less in period 2 and 32 more in period 3.</a:t>
            </a:r>
          </a:p>
        </p:txBody>
      </p:sp>
      <p:sp>
        <p:nvSpPr>
          <p:cNvPr id="15" name="TextBox 14"/>
          <p:cNvSpPr txBox="1"/>
          <p:nvPr/>
        </p:nvSpPr>
        <p:spPr>
          <a:xfrm>
            <a:off x="2101164" y="3927365"/>
            <a:ext cx="1667444" cy="369332"/>
          </a:xfrm>
          <a:prstGeom prst="rect">
            <a:avLst/>
          </a:prstGeom>
          <a:noFill/>
        </p:spPr>
        <p:txBody>
          <a:bodyPr wrap="none" rtlCol="0">
            <a:spAutoFit/>
          </a:bodyPr>
          <a:lstStyle/>
          <a:p>
            <a:r>
              <a:rPr lang="en-US" dirty="0"/>
              <a:t>Seat count total</a:t>
            </a:r>
          </a:p>
        </p:txBody>
      </p:sp>
      <p:cxnSp>
        <p:nvCxnSpPr>
          <p:cNvPr id="17" name="Straight Arrow Connector 16"/>
          <p:cNvCxnSpPr>
            <a:stCxn id="15" idx="3"/>
          </p:cNvCxnSpPr>
          <p:nvPr/>
        </p:nvCxnSpPr>
        <p:spPr>
          <a:xfrm flipV="1">
            <a:off x="3768608" y="3588737"/>
            <a:ext cx="841492" cy="5232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154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500"/>
                                  </p:stCondLst>
                                  <p:childTnLst>
                                    <p:set>
                                      <p:cBhvr>
                                        <p:cTn id="24" dur="1" fill="hold">
                                          <p:stCondLst>
                                            <p:cond delay="0"/>
                                          </p:stCondLst>
                                        </p:cTn>
                                        <p:tgtEl>
                                          <p:spTgt spid="8"/>
                                        </p:tgtEl>
                                        <p:attrNameLst>
                                          <p:attrName>style.visibility</p:attrName>
                                        </p:attrNameLst>
                                      </p:cBhvr>
                                      <p:to>
                                        <p:strVal val="hidden"/>
                                      </p:to>
                                    </p:set>
                                  </p:childTnLst>
                                </p:cTn>
                              </p:par>
                            </p:childTnLst>
                          </p:cTn>
                        </p:par>
                        <p:par>
                          <p:cTn id="25" fill="hold">
                            <p:stCondLst>
                              <p:cond delay="55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6500"/>
                            </p:stCondLst>
                            <p:childTnLst>
                              <p:par>
                                <p:cTn id="29" presetID="1" presetClass="entr" presetSubtype="0" fill="hold" grpId="0" nodeType="afterEffect">
                                  <p:stCondLst>
                                    <p:cond delay="500"/>
                                  </p:stCondLst>
                                  <p:childTnLst>
                                    <p:set>
                                      <p:cBhvr>
                                        <p:cTn id="30" dur="1" fill="hold">
                                          <p:stCondLst>
                                            <p:cond delay="0"/>
                                          </p:stCondLst>
                                        </p:cTn>
                                        <p:tgtEl>
                                          <p:spTgt spid="11"/>
                                        </p:tgtEl>
                                        <p:attrNameLst>
                                          <p:attrName>style.visibility</p:attrName>
                                        </p:attrNameLst>
                                      </p:cBhvr>
                                      <p:to>
                                        <p:strVal val="visible"/>
                                      </p:to>
                                    </p:set>
                                  </p:childTnLst>
                                </p:cTn>
                              </p:par>
                              <p:par>
                                <p:cTn id="31" presetID="10" presetClass="exit" presetSubtype="0" fill="hold" nodeType="withEffect">
                                  <p:stCondLst>
                                    <p:cond delay="50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7500"/>
                            </p:stCondLst>
                            <p:childTnLst>
                              <p:par>
                                <p:cTn id="35" presetID="1" presetClass="entr" presetSubtype="0"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50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50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1" grpId="0"/>
      <p:bldP spid="12" grpId="0"/>
      <p:bldP spid="9" grpId="0"/>
      <p:bldP spid="14"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6662" b="8333"/>
          <a:stretch/>
        </p:blipFill>
        <p:spPr>
          <a:xfrm>
            <a:off x="76200" y="990600"/>
            <a:ext cx="8948225" cy="4940824"/>
          </a:xfrm>
          <a:prstGeom prst="rect">
            <a:avLst/>
          </a:prstGeom>
        </p:spPr>
      </p:pic>
      <p:sp>
        <p:nvSpPr>
          <p:cNvPr id="4" name="TextBox 3"/>
          <p:cNvSpPr txBox="1"/>
          <p:nvPr/>
        </p:nvSpPr>
        <p:spPr>
          <a:xfrm>
            <a:off x="228600" y="31652"/>
            <a:ext cx="8382000" cy="400110"/>
          </a:xfrm>
          <a:prstGeom prst="rect">
            <a:avLst/>
          </a:prstGeom>
          <a:noFill/>
        </p:spPr>
        <p:txBody>
          <a:bodyPr wrap="square" rtlCol="0">
            <a:spAutoFit/>
          </a:bodyPr>
          <a:lstStyle/>
          <a:p>
            <a:r>
              <a:rPr lang="en-US" sz="2000" b="1" dirty="0"/>
              <a:t>Layout of the Master Schedule Board Tool</a:t>
            </a:r>
          </a:p>
        </p:txBody>
      </p:sp>
      <p:sp>
        <p:nvSpPr>
          <p:cNvPr id="5" name="TextBox 4"/>
          <p:cNvSpPr txBox="1"/>
          <p:nvPr/>
        </p:nvSpPr>
        <p:spPr>
          <a:xfrm>
            <a:off x="228600" y="381000"/>
            <a:ext cx="8795825" cy="646331"/>
          </a:xfrm>
          <a:prstGeom prst="rect">
            <a:avLst/>
          </a:prstGeom>
          <a:noFill/>
        </p:spPr>
        <p:txBody>
          <a:bodyPr wrap="square" rtlCol="0">
            <a:spAutoFit/>
          </a:bodyPr>
          <a:lstStyle/>
          <a:p>
            <a:r>
              <a:rPr lang="en-US" dirty="0"/>
              <a:t>This workbook is composed of 14 linked spreadsheets. When you open the workbook for the first time, you will be on the tab of the  “Master Schedule Board” spreadsheet shown here.</a:t>
            </a:r>
          </a:p>
        </p:txBody>
      </p:sp>
      <p:sp>
        <p:nvSpPr>
          <p:cNvPr id="7" name="TextBox 6"/>
          <p:cNvSpPr txBox="1"/>
          <p:nvPr/>
        </p:nvSpPr>
        <p:spPr>
          <a:xfrm>
            <a:off x="76200" y="6400800"/>
            <a:ext cx="3581400" cy="369332"/>
          </a:xfrm>
          <a:prstGeom prst="rect">
            <a:avLst/>
          </a:prstGeom>
          <a:noFill/>
        </p:spPr>
        <p:txBody>
          <a:bodyPr wrap="square" rtlCol="0">
            <a:spAutoFit/>
          </a:bodyPr>
          <a:lstStyle/>
          <a:p>
            <a:r>
              <a:rPr lang="en-US" dirty="0"/>
              <a:t>Click here to scroll through the tabs</a:t>
            </a:r>
          </a:p>
        </p:txBody>
      </p:sp>
      <p:cxnSp>
        <p:nvCxnSpPr>
          <p:cNvPr id="9" name="Straight Arrow Connector 8"/>
          <p:cNvCxnSpPr/>
          <p:nvPr/>
        </p:nvCxnSpPr>
        <p:spPr>
          <a:xfrm flipH="1" flipV="1">
            <a:off x="533400" y="5931424"/>
            <a:ext cx="304800" cy="469376"/>
          </a:xfrm>
          <a:prstGeom prst="straightConnector1">
            <a:avLst/>
          </a:prstGeom>
          <a:ln w="57150">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5185117" y="6262300"/>
            <a:ext cx="3044483" cy="646331"/>
          </a:xfrm>
          <a:prstGeom prst="rect">
            <a:avLst/>
          </a:prstGeom>
          <a:noFill/>
        </p:spPr>
        <p:txBody>
          <a:bodyPr wrap="square" rtlCol="0">
            <a:spAutoFit/>
          </a:bodyPr>
          <a:lstStyle/>
          <a:p>
            <a:pPr algn="ctr"/>
            <a:r>
              <a:rPr lang="en-US" dirty="0"/>
              <a:t>Tabs to access the 14 spreadsheets of this workbook</a:t>
            </a:r>
          </a:p>
        </p:txBody>
      </p:sp>
      <p:cxnSp>
        <p:nvCxnSpPr>
          <p:cNvPr id="14" name="Straight Arrow Connector 13"/>
          <p:cNvCxnSpPr/>
          <p:nvPr/>
        </p:nvCxnSpPr>
        <p:spPr>
          <a:xfrm flipH="1" flipV="1">
            <a:off x="1866900" y="5931424"/>
            <a:ext cx="3238500" cy="4693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105400" y="5931424"/>
            <a:ext cx="1600200" cy="4693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397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6982681" cy="769441"/>
          </a:xfrm>
          <a:prstGeom prst="rect">
            <a:avLst/>
          </a:prstGeom>
        </p:spPr>
        <p:txBody>
          <a:bodyPr wrap="none">
            <a:spAutoFit/>
          </a:bodyPr>
          <a:lstStyle/>
          <a:p>
            <a:r>
              <a:rPr lang="en-US" sz="4400" dirty="0"/>
              <a:t>The </a:t>
            </a:r>
            <a:r>
              <a:rPr lang="en-US" sz="4400" b="1" u="sng" dirty="0"/>
              <a:t>Grade-Period Seats 1 </a:t>
            </a:r>
            <a:r>
              <a:rPr lang="en-US" sz="4400" dirty="0"/>
              <a:t>Tab</a:t>
            </a:r>
          </a:p>
        </p:txBody>
      </p:sp>
      <p:pic>
        <p:nvPicPr>
          <p:cNvPr id="3" name="Picture 2"/>
          <p:cNvPicPr>
            <a:picLocks noChangeAspect="1"/>
          </p:cNvPicPr>
          <p:nvPr/>
        </p:nvPicPr>
        <p:blipFill>
          <a:blip r:embed="rId2"/>
          <a:stretch>
            <a:fillRect/>
          </a:stretch>
        </p:blipFill>
        <p:spPr>
          <a:xfrm>
            <a:off x="9378" y="2455971"/>
            <a:ext cx="9144000" cy="3411429"/>
          </a:xfrm>
          <a:prstGeom prst="rect">
            <a:avLst/>
          </a:prstGeom>
        </p:spPr>
      </p:pic>
      <p:sp>
        <p:nvSpPr>
          <p:cNvPr id="4" name="TextBox 3"/>
          <p:cNvSpPr txBox="1"/>
          <p:nvPr/>
        </p:nvSpPr>
        <p:spPr>
          <a:xfrm>
            <a:off x="228600" y="1066800"/>
            <a:ext cx="8686800" cy="1200329"/>
          </a:xfrm>
          <a:prstGeom prst="rect">
            <a:avLst/>
          </a:prstGeom>
          <a:noFill/>
        </p:spPr>
        <p:txBody>
          <a:bodyPr wrap="square" rtlCol="0">
            <a:spAutoFit/>
          </a:bodyPr>
          <a:lstStyle/>
          <a:p>
            <a:r>
              <a:rPr lang="en-US" dirty="0"/>
              <a:t>This is the SEAT COUNT BY GRADE, PERIOD AND SECTION COURSE LABEL sheet. The specific thing to remember about this sheet is that it is organized by the Section Course Labels that you have assigned to each section on the master schedule board. Let’s take a closer look on the next page.</a:t>
            </a:r>
          </a:p>
        </p:txBody>
      </p:sp>
    </p:spTree>
    <p:extLst>
      <p:ext uri="{BB962C8B-B14F-4D97-AF65-F5344CB8AC3E}">
        <p14:creationId xmlns:p14="http://schemas.microsoft.com/office/powerpoint/2010/main" val="1332808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06" y="3309516"/>
            <a:ext cx="9144000" cy="3243684"/>
          </a:xfrm>
          <a:prstGeom prst="rect">
            <a:avLst/>
          </a:prstGeom>
        </p:spPr>
      </p:pic>
      <p:sp>
        <p:nvSpPr>
          <p:cNvPr id="3" name="Rectangle 2"/>
          <p:cNvSpPr/>
          <p:nvPr/>
        </p:nvSpPr>
        <p:spPr>
          <a:xfrm>
            <a:off x="228600" y="0"/>
            <a:ext cx="6982681" cy="769441"/>
          </a:xfrm>
          <a:prstGeom prst="rect">
            <a:avLst/>
          </a:prstGeom>
        </p:spPr>
        <p:txBody>
          <a:bodyPr wrap="none">
            <a:spAutoFit/>
          </a:bodyPr>
          <a:lstStyle/>
          <a:p>
            <a:r>
              <a:rPr lang="en-US" sz="4400" dirty="0"/>
              <a:t>The </a:t>
            </a:r>
            <a:r>
              <a:rPr lang="en-US" sz="4400" b="1" u="sng" dirty="0"/>
              <a:t>Grade-Period Seats 1 </a:t>
            </a:r>
            <a:r>
              <a:rPr lang="en-US" sz="4400" dirty="0"/>
              <a:t>Tab</a:t>
            </a:r>
          </a:p>
        </p:txBody>
      </p:sp>
      <p:sp>
        <p:nvSpPr>
          <p:cNvPr id="4" name="TextBox 3"/>
          <p:cNvSpPr txBox="1"/>
          <p:nvPr/>
        </p:nvSpPr>
        <p:spPr>
          <a:xfrm>
            <a:off x="236806" y="914400"/>
            <a:ext cx="8686800" cy="2031325"/>
          </a:xfrm>
          <a:prstGeom prst="rect">
            <a:avLst/>
          </a:prstGeom>
          <a:noFill/>
        </p:spPr>
        <p:txBody>
          <a:bodyPr wrap="square" rtlCol="0">
            <a:spAutoFit/>
          </a:bodyPr>
          <a:lstStyle/>
          <a:p>
            <a:r>
              <a:rPr lang="en-US" dirty="0"/>
              <a:t>The first 4 rows in the chart below are the academy pages from the master schedule board. Each academy has 40 sections, but no seat counts appear in this chart because each section in the academy has a course label (</a:t>
            </a:r>
            <a:r>
              <a:rPr lang="en-US" dirty="0" err="1"/>
              <a:t>Eng</a:t>
            </a:r>
            <a:r>
              <a:rPr lang="en-US" dirty="0"/>
              <a:t>, </a:t>
            </a:r>
            <a:r>
              <a:rPr lang="en-US" dirty="0" err="1"/>
              <a:t>Soc</a:t>
            </a:r>
            <a:r>
              <a:rPr lang="en-US" dirty="0"/>
              <a:t>, Sci, or </a:t>
            </a:r>
            <a:r>
              <a:rPr lang="en-US" dirty="0" err="1"/>
              <a:t>Cte</a:t>
            </a:r>
            <a:r>
              <a:rPr lang="en-US" dirty="0"/>
              <a:t>) so the seat counts appear on the row consistent with the course label. For example, all English seat counts from the 4 academies appear in the row for the English page. The English sections on the English page of the master schedule board also contribute to the totals listed here. One can think of this chart as the seat count by Department listing.</a:t>
            </a:r>
          </a:p>
        </p:txBody>
      </p:sp>
    </p:spTree>
    <p:extLst>
      <p:ext uri="{BB962C8B-B14F-4D97-AF65-F5344CB8AC3E}">
        <p14:creationId xmlns:p14="http://schemas.microsoft.com/office/powerpoint/2010/main" val="4012686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6982681" cy="769441"/>
          </a:xfrm>
          <a:prstGeom prst="rect">
            <a:avLst/>
          </a:prstGeom>
        </p:spPr>
        <p:txBody>
          <a:bodyPr wrap="none">
            <a:spAutoFit/>
          </a:bodyPr>
          <a:lstStyle/>
          <a:p>
            <a:r>
              <a:rPr lang="en-US" sz="4400" dirty="0"/>
              <a:t>The </a:t>
            </a:r>
            <a:r>
              <a:rPr lang="en-US" sz="4400" b="1" u="sng" dirty="0"/>
              <a:t>Grade-Period Seats 2 </a:t>
            </a:r>
            <a:r>
              <a:rPr lang="en-US" sz="4400" dirty="0"/>
              <a:t>Tab</a:t>
            </a:r>
          </a:p>
        </p:txBody>
      </p:sp>
      <p:pic>
        <p:nvPicPr>
          <p:cNvPr id="3" name="Picture 2"/>
          <p:cNvPicPr>
            <a:picLocks noChangeAspect="1"/>
          </p:cNvPicPr>
          <p:nvPr/>
        </p:nvPicPr>
        <p:blipFill>
          <a:blip r:embed="rId2"/>
          <a:stretch>
            <a:fillRect/>
          </a:stretch>
        </p:blipFill>
        <p:spPr>
          <a:xfrm>
            <a:off x="0" y="1143000"/>
            <a:ext cx="9144000" cy="3411429"/>
          </a:xfrm>
          <a:prstGeom prst="rect">
            <a:avLst/>
          </a:prstGeom>
        </p:spPr>
      </p:pic>
    </p:spTree>
    <p:extLst>
      <p:ext uri="{BB962C8B-B14F-4D97-AF65-F5344CB8AC3E}">
        <p14:creationId xmlns:p14="http://schemas.microsoft.com/office/powerpoint/2010/main" val="2642209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6982681" cy="769441"/>
          </a:xfrm>
          <a:prstGeom prst="rect">
            <a:avLst/>
          </a:prstGeom>
        </p:spPr>
        <p:txBody>
          <a:bodyPr wrap="none">
            <a:spAutoFit/>
          </a:bodyPr>
          <a:lstStyle/>
          <a:p>
            <a:r>
              <a:rPr lang="en-US" sz="4400" dirty="0"/>
              <a:t>The </a:t>
            </a:r>
            <a:r>
              <a:rPr lang="en-US" sz="4400" b="1" u="sng" dirty="0"/>
              <a:t>Grade-Period Seats 2 </a:t>
            </a:r>
            <a:r>
              <a:rPr lang="en-US" sz="4400" dirty="0"/>
              <a:t>Tab</a:t>
            </a:r>
          </a:p>
        </p:txBody>
      </p:sp>
      <p:pic>
        <p:nvPicPr>
          <p:cNvPr id="3" name="Picture 2"/>
          <p:cNvPicPr>
            <a:picLocks noChangeAspect="1"/>
          </p:cNvPicPr>
          <p:nvPr/>
        </p:nvPicPr>
        <p:blipFill>
          <a:blip r:embed="rId2"/>
          <a:stretch>
            <a:fillRect/>
          </a:stretch>
        </p:blipFill>
        <p:spPr>
          <a:xfrm>
            <a:off x="0" y="3233316"/>
            <a:ext cx="9144000" cy="3091284"/>
          </a:xfrm>
          <a:prstGeom prst="rect">
            <a:avLst/>
          </a:prstGeom>
        </p:spPr>
      </p:pic>
      <p:sp>
        <p:nvSpPr>
          <p:cNvPr id="5" name="TextBox 4"/>
          <p:cNvSpPr txBox="1"/>
          <p:nvPr/>
        </p:nvSpPr>
        <p:spPr>
          <a:xfrm>
            <a:off x="381000" y="1219200"/>
            <a:ext cx="8382000" cy="923330"/>
          </a:xfrm>
          <a:prstGeom prst="rect">
            <a:avLst/>
          </a:prstGeom>
          <a:noFill/>
        </p:spPr>
        <p:txBody>
          <a:bodyPr wrap="square" rtlCol="0">
            <a:spAutoFit/>
          </a:bodyPr>
          <a:lstStyle/>
          <a:p>
            <a:r>
              <a:rPr lang="en-US" dirty="0"/>
              <a:t>This tab is the SEAT COUNT BY GRADE, PERIOD AND MASTER SCHEDULE BOARD PAGE. This chart lists the seat counts from each individual page of the master schedule board. On this tab, contrary to the previous tab, you do see the seat counts for each academy.</a:t>
            </a:r>
          </a:p>
        </p:txBody>
      </p:sp>
    </p:spTree>
    <p:extLst>
      <p:ext uri="{BB962C8B-B14F-4D97-AF65-F5344CB8AC3E}">
        <p14:creationId xmlns:p14="http://schemas.microsoft.com/office/powerpoint/2010/main" val="540181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704126" cy="769441"/>
          </a:xfrm>
          <a:prstGeom prst="rect">
            <a:avLst/>
          </a:prstGeom>
        </p:spPr>
        <p:txBody>
          <a:bodyPr wrap="none">
            <a:spAutoFit/>
          </a:bodyPr>
          <a:lstStyle/>
          <a:p>
            <a:r>
              <a:rPr lang="en-US" sz="4400" dirty="0"/>
              <a:t>The </a:t>
            </a:r>
            <a:r>
              <a:rPr lang="en-US" sz="4400" b="1" u="sng" dirty="0"/>
              <a:t>Section Count 1 </a:t>
            </a:r>
            <a:r>
              <a:rPr lang="en-US" sz="4400" dirty="0"/>
              <a:t>Tab</a:t>
            </a:r>
          </a:p>
        </p:txBody>
      </p:sp>
      <p:pic>
        <p:nvPicPr>
          <p:cNvPr id="3" name="Picture 2"/>
          <p:cNvPicPr>
            <a:picLocks noChangeAspect="1"/>
          </p:cNvPicPr>
          <p:nvPr/>
        </p:nvPicPr>
        <p:blipFill>
          <a:blip r:embed="rId2"/>
          <a:stretch>
            <a:fillRect/>
          </a:stretch>
        </p:blipFill>
        <p:spPr>
          <a:xfrm>
            <a:off x="0" y="1905000"/>
            <a:ext cx="9144000" cy="4769169"/>
          </a:xfrm>
          <a:prstGeom prst="rect">
            <a:avLst/>
          </a:prstGeom>
        </p:spPr>
      </p:pic>
      <p:sp>
        <p:nvSpPr>
          <p:cNvPr id="4" name="TextBox 3"/>
          <p:cNvSpPr txBox="1"/>
          <p:nvPr/>
        </p:nvSpPr>
        <p:spPr>
          <a:xfrm>
            <a:off x="228600" y="914400"/>
            <a:ext cx="8001000" cy="646331"/>
          </a:xfrm>
          <a:prstGeom prst="rect">
            <a:avLst/>
          </a:prstGeom>
          <a:noFill/>
        </p:spPr>
        <p:txBody>
          <a:bodyPr wrap="square" rtlCol="0">
            <a:spAutoFit/>
          </a:bodyPr>
          <a:lstStyle/>
          <a:p>
            <a:r>
              <a:rPr lang="en-US" dirty="0"/>
              <a:t>This tab is set up identical to the </a:t>
            </a:r>
            <a:r>
              <a:rPr lang="en-US" b="1" u="sng" dirty="0"/>
              <a:t>Grade-Period Seats 1 </a:t>
            </a:r>
            <a:r>
              <a:rPr lang="en-US" dirty="0"/>
              <a:t>tab described on slides 37 &amp; 38, except instead of listing seat counts, here the section counts are listed.  </a:t>
            </a:r>
          </a:p>
        </p:txBody>
      </p:sp>
    </p:spTree>
    <p:extLst>
      <p:ext uri="{BB962C8B-B14F-4D97-AF65-F5344CB8AC3E}">
        <p14:creationId xmlns:p14="http://schemas.microsoft.com/office/powerpoint/2010/main" val="3901098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757025" cy="769441"/>
          </a:xfrm>
          <a:prstGeom prst="rect">
            <a:avLst/>
          </a:prstGeom>
        </p:spPr>
        <p:txBody>
          <a:bodyPr wrap="none">
            <a:spAutoFit/>
          </a:bodyPr>
          <a:lstStyle/>
          <a:p>
            <a:r>
              <a:rPr lang="en-US" sz="4400" dirty="0"/>
              <a:t>The </a:t>
            </a:r>
            <a:r>
              <a:rPr lang="en-US" sz="4400" b="1" u="sng" dirty="0"/>
              <a:t>Section Count 2 </a:t>
            </a:r>
            <a:r>
              <a:rPr lang="en-US" sz="4400" dirty="0"/>
              <a:t>Tab</a:t>
            </a:r>
          </a:p>
        </p:txBody>
      </p:sp>
      <p:pic>
        <p:nvPicPr>
          <p:cNvPr id="3" name="Picture 2"/>
          <p:cNvPicPr>
            <a:picLocks noChangeAspect="1"/>
          </p:cNvPicPr>
          <p:nvPr/>
        </p:nvPicPr>
        <p:blipFill>
          <a:blip r:embed="rId2"/>
          <a:stretch>
            <a:fillRect/>
          </a:stretch>
        </p:blipFill>
        <p:spPr>
          <a:xfrm>
            <a:off x="0" y="2012631"/>
            <a:ext cx="9144000" cy="4769169"/>
          </a:xfrm>
          <a:prstGeom prst="rect">
            <a:avLst/>
          </a:prstGeom>
        </p:spPr>
      </p:pic>
      <p:sp>
        <p:nvSpPr>
          <p:cNvPr id="4" name="TextBox 3"/>
          <p:cNvSpPr txBox="1"/>
          <p:nvPr/>
        </p:nvSpPr>
        <p:spPr>
          <a:xfrm>
            <a:off x="381000" y="1066800"/>
            <a:ext cx="8001000" cy="923330"/>
          </a:xfrm>
          <a:prstGeom prst="rect">
            <a:avLst/>
          </a:prstGeom>
          <a:noFill/>
        </p:spPr>
        <p:txBody>
          <a:bodyPr wrap="square" rtlCol="0">
            <a:spAutoFit/>
          </a:bodyPr>
          <a:lstStyle/>
          <a:p>
            <a:r>
              <a:rPr lang="en-US" dirty="0"/>
              <a:t>This tab is set up identical to the </a:t>
            </a:r>
            <a:r>
              <a:rPr lang="en-US" b="1" u="sng" dirty="0"/>
              <a:t>Grade-Period Seats 2 </a:t>
            </a:r>
            <a:r>
              <a:rPr lang="en-US" dirty="0"/>
              <a:t>tab described on slides 39 &amp; 40, except instead of listing seat counts, here the section counts are listed.  </a:t>
            </a:r>
          </a:p>
          <a:p>
            <a:endParaRPr lang="en-US" dirty="0"/>
          </a:p>
        </p:txBody>
      </p:sp>
    </p:spTree>
    <p:extLst>
      <p:ext uri="{BB962C8B-B14F-4D97-AF65-F5344CB8AC3E}">
        <p14:creationId xmlns:p14="http://schemas.microsoft.com/office/powerpoint/2010/main" val="1161684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169"/>
            <a:ext cx="6617902" cy="769441"/>
          </a:xfrm>
          <a:prstGeom prst="rect">
            <a:avLst/>
          </a:prstGeom>
        </p:spPr>
        <p:txBody>
          <a:bodyPr wrap="none">
            <a:spAutoFit/>
          </a:bodyPr>
          <a:lstStyle/>
          <a:p>
            <a:r>
              <a:rPr lang="en-US" sz="4400" dirty="0"/>
              <a:t>The </a:t>
            </a:r>
            <a:r>
              <a:rPr lang="en-US" sz="4400" b="1" u="sng" dirty="0"/>
              <a:t>Course Distribution </a:t>
            </a:r>
            <a:r>
              <a:rPr lang="en-US" sz="4400" dirty="0"/>
              <a:t>Tab</a:t>
            </a:r>
          </a:p>
        </p:txBody>
      </p:sp>
      <p:pic>
        <p:nvPicPr>
          <p:cNvPr id="4" name="Picture 3"/>
          <p:cNvPicPr>
            <a:picLocks noChangeAspect="1"/>
          </p:cNvPicPr>
          <p:nvPr/>
        </p:nvPicPr>
        <p:blipFill>
          <a:blip r:embed="rId2"/>
          <a:stretch>
            <a:fillRect/>
          </a:stretch>
        </p:blipFill>
        <p:spPr>
          <a:xfrm>
            <a:off x="342900" y="3704364"/>
            <a:ext cx="8274726" cy="3159498"/>
          </a:xfrm>
          <a:prstGeom prst="rect">
            <a:avLst/>
          </a:prstGeom>
        </p:spPr>
      </p:pic>
      <p:sp>
        <p:nvSpPr>
          <p:cNvPr id="5" name="TextBox 4"/>
          <p:cNvSpPr txBox="1"/>
          <p:nvPr/>
        </p:nvSpPr>
        <p:spPr>
          <a:xfrm>
            <a:off x="183474" y="734272"/>
            <a:ext cx="8808126" cy="2862322"/>
          </a:xfrm>
          <a:prstGeom prst="rect">
            <a:avLst/>
          </a:prstGeom>
          <a:noFill/>
        </p:spPr>
        <p:txBody>
          <a:bodyPr wrap="square" rtlCol="0">
            <a:spAutoFit/>
          </a:bodyPr>
          <a:lstStyle/>
          <a:p>
            <a:r>
              <a:rPr lang="en-US" dirty="0"/>
              <a:t>This tab is very useful as a check on the total number of sections in the master schedule for each course. All you do is enter in the yellow highlighted column the </a:t>
            </a:r>
            <a:r>
              <a:rPr lang="en-US" b="1" u="sng" dirty="0"/>
              <a:t>EXACT</a:t>
            </a:r>
            <a:r>
              <a:rPr lang="en-US" dirty="0"/>
              <a:t> course title as listed on the master schedule board page. Once entered, the count of sections by period is displayed. If you do not enter the course title exactly as entered on the master schedule board page, no results will be displayed (example: </a:t>
            </a:r>
            <a:r>
              <a:rPr lang="en-US" b="1" u="sng" dirty="0"/>
              <a:t>US History </a:t>
            </a:r>
            <a:r>
              <a:rPr lang="en-US" dirty="0"/>
              <a:t>below shows no results because it is entered as </a:t>
            </a:r>
            <a:r>
              <a:rPr lang="en-US" b="1" u="sng" dirty="0"/>
              <a:t>US </a:t>
            </a:r>
            <a:r>
              <a:rPr lang="en-US" b="1" u="sng" dirty="0" err="1"/>
              <a:t>Hist</a:t>
            </a:r>
            <a:r>
              <a:rPr lang="en-US" b="1" u="sng" dirty="0"/>
              <a:t> 11 </a:t>
            </a:r>
            <a:r>
              <a:rPr lang="en-US" dirty="0"/>
              <a:t>on the master schedule board). The total count of all sections is also listed. There is room to enter up to 500 course titles. You may wish to just enter a listing of all courses the first time you use this tool and just update the list each year as needed. Hopefully you can just download your course file from you student information system and just paste the list in the yellow highlighted column. </a:t>
            </a:r>
          </a:p>
        </p:txBody>
      </p:sp>
    </p:spTree>
    <p:extLst>
      <p:ext uri="{BB962C8B-B14F-4D97-AF65-F5344CB8AC3E}">
        <p14:creationId xmlns:p14="http://schemas.microsoft.com/office/powerpoint/2010/main" val="1281512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169"/>
            <a:ext cx="2443298" cy="584775"/>
          </a:xfrm>
          <a:prstGeom prst="rect">
            <a:avLst/>
          </a:prstGeom>
        </p:spPr>
        <p:txBody>
          <a:bodyPr wrap="none">
            <a:spAutoFit/>
          </a:bodyPr>
          <a:lstStyle/>
          <a:p>
            <a:r>
              <a:rPr lang="en-US" sz="3200" dirty="0"/>
              <a:t>The </a:t>
            </a:r>
            <a:r>
              <a:rPr lang="en-US" sz="3200" b="1" u="sng" dirty="0"/>
              <a:t>SPED</a:t>
            </a:r>
            <a:r>
              <a:rPr lang="en-US" sz="3200" b="1" dirty="0"/>
              <a:t> </a:t>
            </a:r>
            <a:r>
              <a:rPr lang="en-US" sz="3200" dirty="0"/>
              <a:t>Tab</a:t>
            </a:r>
          </a:p>
        </p:txBody>
      </p:sp>
      <p:sp>
        <p:nvSpPr>
          <p:cNvPr id="3" name="TextBox 2"/>
          <p:cNvSpPr txBox="1"/>
          <p:nvPr/>
        </p:nvSpPr>
        <p:spPr>
          <a:xfrm>
            <a:off x="0" y="533400"/>
            <a:ext cx="9067800" cy="5047536"/>
          </a:xfrm>
          <a:prstGeom prst="rect">
            <a:avLst/>
          </a:prstGeom>
          <a:noFill/>
        </p:spPr>
        <p:txBody>
          <a:bodyPr wrap="square" rtlCol="0">
            <a:spAutoFit/>
          </a:bodyPr>
          <a:lstStyle/>
          <a:p>
            <a:r>
              <a:rPr lang="en-US" sz="1400" dirty="0"/>
              <a:t>In the school district where I worked, there were two major categories of special education students: Resource (RSP) and Self-Contained (SC). In determining the FTE allocation, the RSP students were counted with the general education students, but the SC students were not. In addition to the calculated FTE based on the general education students plus the RSP students, additional RSP teachers and SC teachers were provided.</a:t>
            </a:r>
          </a:p>
          <a:p>
            <a:r>
              <a:rPr lang="en-US" sz="1400" dirty="0"/>
              <a:t>Imagine in a school we have 120 RSP students and 30 SC students. Imagine further that the school is provided 2 additional RSP teachers and 2 additional SC teachers. Let’s look at two scenarios. In the first scenario, all RSP students take 2 periods of class from their RSP teachers and 4 periods in regular education classes. Also, all SC students take 4 periods with their SC teachers and 2 periods in regular education classes. Since the RSP teachers are additional FTE and the RSP students are counted in the calculation to determine the regular education FTE, any periods that RSP students are in classes with their RSP teachers creates additional seat space in the regular education classes. So, if 120 RSP students are taking 2 classes with their RSP teachers, the equivalent of 4 sections of class (at a class average of 30) are saved in the general education allocation. The opposite is true with SC students. They are not counted in the FTE allocation so when the SC go out for their 2 periods of class, they impact the general education FTE allocation by 2 sections. The combination of the RSP and SC impact benefits the general education FTE by 2 sections ( 4 sections minus 2 sections). </a:t>
            </a:r>
          </a:p>
          <a:p>
            <a:r>
              <a:rPr lang="en-US" sz="1400" dirty="0"/>
              <a:t>In a second scenario with all the same student and teacher details, but with full inclusion, the benefit to the general education FTE from the RSP students would be negated and the result would be the 30 SC students taking 6 periods of class in the general population. With this scenario, a total of 1.2 FTE is utilized by the SC students – maybe an argument for an additional FTE allocation.</a:t>
            </a:r>
          </a:p>
          <a:p>
            <a:r>
              <a:rPr lang="en-US" sz="1400" dirty="0"/>
              <a:t>There is nothing to enter on this page – you just look at the bottom line. All the information needed is gathered from what you enter on the master schedule board pages. Depending on the number of special education students and the degree of general education inclusion of special education students, you may have a valid argument for additional FTE. You will see one of two messages:</a:t>
            </a:r>
          </a:p>
          <a:p>
            <a:endParaRPr lang="en-US" sz="1400" dirty="0"/>
          </a:p>
        </p:txBody>
      </p:sp>
      <p:pic>
        <p:nvPicPr>
          <p:cNvPr id="6" name="Picture 5"/>
          <p:cNvPicPr>
            <a:picLocks noChangeAspect="1"/>
          </p:cNvPicPr>
          <p:nvPr/>
        </p:nvPicPr>
        <p:blipFill rotWithShape="1">
          <a:blip r:embed="rId2"/>
          <a:srcRect t="54252" r="12379"/>
          <a:stretch/>
        </p:blipFill>
        <p:spPr>
          <a:xfrm>
            <a:off x="7382" y="5627132"/>
            <a:ext cx="4512450" cy="896064"/>
          </a:xfrm>
          <a:prstGeom prst="rect">
            <a:avLst/>
          </a:prstGeom>
        </p:spPr>
      </p:pic>
      <p:pic>
        <p:nvPicPr>
          <p:cNvPr id="7" name="Picture 6"/>
          <p:cNvPicPr>
            <a:picLocks noChangeAspect="1"/>
          </p:cNvPicPr>
          <p:nvPr/>
        </p:nvPicPr>
        <p:blipFill rotWithShape="1">
          <a:blip r:embed="rId3"/>
          <a:srcRect l="9279" t="86378" r="20085" b="-164"/>
          <a:stretch/>
        </p:blipFill>
        <p:spPr>
          <a:xfrm>
            <a:off x="4519832" y="5627132"/>
            <a:ext cx="4547968" cy="896064"/>
          </a:xfrm>
          <a:prstGeom prst="rect">
            <a:avLst/>
          </a:prstGeom>
        </p:spPr>
      </p:pic>
      <p:sp>
        <p:nvSpPr>
          <p:cNvPr id="8" name="TextBox 7"/>
          <p:cNvSpPr txBox="1"/>
          <p:nvPr/>
        </p:nvSpPr>
        <p:spPr>
          <a:xfrm>
            <a:off x="7382" y="5303996"/>
            <a:ext cx="1059418" cy="369332"/>
          </a:xfrm>
          <a:prstGeom prst="rect">
            <a:avLst/>
          </a:prstGeom>
          <a:noFill/>
        </p:spPr>
        <p:txBody>
          <a:bodyPr wrap="square" rtlCol="0">
            <a:spAutoFit/>
          </a:bodyPr>
          <a:lstStyle/>
          <a:p>
            <a:r>
              <a:rPr lang="en-US" b="1" u="sng" dirty="0"/>
              <a:t>This one</a:t>
            </a:r>
          </a:p>
        </p:txBody>
      </p:sp>
      <p:sp>
        <p:nvSpPr>
          <p:cNvPr id="9" name="TextBox 8"/>
          <p:cNvSpPr txBox="1"/>
          <p:nvPr/>
        </p:nvSpPr>
        <p:spPr>
          <a:xfrm>
            <a:off x="8015764" y="5257800"/>
            <a:ext cx="1059418" cy="369332"/>
          </a:xfrm>
          <a:prstGeom prst="rect">
            <a:avLst/>
          </a:prstGeom>
          <a:noFill/>
        </p:spPr>
        <p:txBody>
          <a:bodyPr wrap="square" rtlCol="0">
            <a:spAutoFit/>
          </a:bodyPr>
          <a:lstStyle/>
          <a:p>
            <a:r>
              <a:rPr lang="en-US" b="1" u="sng" dirty="0"/>
              <a:t>This one</a:t>
            </a:r>
          </a:p>
        </p:txBody>
      </p:sp>
      <p:sp>
        <p:nvSpPr>
          <p:cNvPr id="10" name="TextBox 9"/>
          <p:cNvSpPr txBox="1"/>
          <p:nvPr/>
        </p:nvSpPr>
        <p:spPr>
          <a:xfrm>
            <a:off x="4114800" y="5257800"/>
            <a:ext cx="762000" cy="369332"/>
          </a:xfrm>
          <a:prstGeom prst="rect">
            <a:avLst/>
          </a:prstGeom>
          <a:noFill/>
        </p:spPr>
        <p:txBody>
          <a:bodyPr wrap="square" rtlCol="0">
            <a:spAutoFit/>
          </a:bodyPr>
          <a:lstStyle/>
          <a:p>
            <a:pPr algn="ctr"/>
            <a:r>
              <a:rPr lang="en-US" b="1" u="sng" dirty="0"/>
              <a:t>OR</a:t>
            </a:r>
          </a:p>
        </p:txBody>
      </p:sp>
      <p:cxnSp>
        <p:nvCxnSpPr>
          <p:cNvPr id="15" name="Straight Arrow Connector 14"/>
          <p:cNvCxnSpPr>
            <a:stCxn id="8" idx="3"/>
          </p:cNvCxnSpPr>
          <p:nvPr/>
        </p:nvCxnSpPr>
        <p:spPr>
          <a:xfrm>
            <a:off x="1066800" y="5488662"/>
            <a:ext cx="457200" cy="13847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a:off x="7567832" y="5442466"/>
            <a:ext cx="440550" cy="2308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7382" y="6523196"/>
            <a:ext cx="5707618" cy="369332"/>
          </a:xfrm>
          <a:prstGeom prst="rect">
            <a:avLst/>
          </a:prstGeom>
          <a:noFill/>
        </p:spPr>
        <p:txBody>
          <a:bodyPr wrap="square" rtlCol="0">
            <a:spAutoFit/>
          </a:bodyPr>
          <a:lstStyle/>
          <a:p>
            <a:r>
              <a:rPr lang="en-US" b="1" dirty="0"/>
              <a:t>Go to the next page to see examples of the SPED Tab page </a:t>
            </a:r>
          </a:p>
        </p:txBody>
      </p:sp>
      <p:cxnSp>
        <p:nvCxnSpPr>
          <p:cNvPr id="24" name="Straight Arrow Connector 23"/>
          <p:cNvCxnSpPr>
            <a:stCxn id="18" idx="3"/>
          </p:cNvCxnSpPr>
          <p:nvPr/>
        </p:nvCxnSpPr>
        <p:spPr>
          <a:xfrm flipV="1">
            <a:off x="5715000" y="6705600"/>
            <a:ext cx="1447800" cy="22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20112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5169"/>
            <a:ext cx="3290453" cy="769441"/>
          </a:xfrm>
          <a:prstGeom prst="rect">
            <a:avLst/>
          </a:prstGeom>
        </p:spPr>
        <p:txBody>
          <a:bodyPr wrap="none">
            <a:spAutoFit/>
          </a:bodyPr>
          <a:lstStyle/>
          <a:p>
            <a:r>
              <a:rPr lang="en-US" sz="4400" dirty="0"/>
              <a:t>The </a:t>
            </a:r>
            <a:r>
              <a:rPr lang="en-US" sz="4400" b="1" u="sng" dirty="0"/>
              <a:t>SPED</a:t>
            </a:r>
            <a:r>
              <a:rPr lang="en-US" sz="4400" b="1" dirty="0"/>
              <a:t> </a:t>
            </a:r>
            <a:r>
              <a:rPr lang="en-US" sz="4400" dirty="0"/>
              <a:t>Tab</a:t>
            </a:r>
          </a:p>
        </p:txBody>
      </p:sp>
      <p:pic>
        <p:nvPicPr>
          <p:cNvPr id="4" name="Picture 3"/>
          <p:cNvPicPr>
            <a:picLocks noChangeAspect="1"/>
          </p:cNvPicPr>
          <p:nvPr/>
        </p:nvPicPr>
        <p:blipFill>
          <a:blip r:embed="rId2"/>
          <a:stretch>
            <a:fillRect/>
          </a:stretch>
        </p:blipFill>
        <p:spPr>
          <a:xfrm>
            <a:off x="0" y="703949"/>
            <a:ext cx="6828904" cy="4474698"/>
          </a:xfrm>
          <a:prstGeom prst="rect">
            <a:avLst/>
          </a:prstGeom>
        </p:spPr>
      </p:pic>
      <p:pic>
        <p:nvPicPr>
          <p:cNvPr id="2" name="Picture 1"/>
          <p:cNvPicPr>
            <a:picLocks noChangeAspect="1"/>
          </p:cNvPicPr>
          <p:nvPr/>
        </p:nvPicPr>
        <p:blipFill rotWithShape="1">
          <a:blip r:embed="rId3"/>
          <a:srcRect r="12379"/>
          <a:stretch/>
        </p:blipFill>
        <p:spPr>
          <a:xfrm>
            <a:off x="288150" y="5611431"/>
            <a:ext cx="4512450" cy="1246570"/>
          </a:xfrm>
          <a:prstGeom prst="rect">
            <a:avLst/>
          </a:prstGeom>
        </p:spPr>
      </p:pic>
      <p:cxnSp>
        <p:nvCxnSpPr>
          <p:cNvPr id="7" name="Straight Arrow Connector 6"/>
          <p:cNvCxnSpPr>
            <a:stCxn id="11" idx="2"/>
          </p:cNvCxnSpPr>
          <p:nvPr/>
        </p:nvCxnSpPr>
        <p:spPr>
          <a:xfrm flipH="1">
            <a:off x="6828904" y="3314825"/>
            <a:ext cx="1152753" cy="17143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13" idx="1"/>
          </p:cNvCxnSpPr>
          <p:nvPr/>
        </p:nvCxnSpPr>
        <p:spPr>
          <a:xfrm flipH="1">
            <a:off x="4800600" y="6086565"/>
            <a:ext cx="1275471" cy="46663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7029157" y="1560499"/>
            <a:ext cx="1905000" cy="1754326"/>
          </a:xfrm>
          <a:prstGeom prst="rect">
            <a:avLst/>
          </a:prstGeom>
          <a:noFill/>
        </p:spPr>
        <p:txBody>
          <a:bodyPr wrap="square" rtlCol="0">
            <a:spAutoFit/>
          </a:bodyPr>
          <a:lstStyle/>
          <a:p>
            <a:r>
              <a:rPr lang="en-US" dirty="0"/>
              <a:t>This is a view of the entire SPED Tab with the FTE impact such that extra staffing may be appropriate.</a:t>
            </a:r>
          </a:p>
        </p:txBody>
      </p:sp>
      <p:sp>
        <p:nvSpPr>
          <p:cNvPr id="13" name="TextBox 12"/>
          <p:cNvSpPr txBox="1"/>
          <p:nvPr/>
        </p:nvSpPr>
        <p:spPr>
          <a:xfrm>
            <a:off x="6076071" y="5486400"/>
            <a:ext cx="2858086" cy="1200329"/>
          </a:xfrm>
          <a:prstGeom prst="rect">
            <a:avLst/>
          </a:prstGeom>
          <a:noFill/>
        </p:spPr>
        <p:txBody>
          <a:bodyPr wrap="square" rtlCol="0">
            <a:spAutoFit/>
          </a:bodyPr>
          <a:lstStyle/>
          <a:p>
            <a:r>
              <a:rPr lang="en-US" dirty="0"/>
              <a:t>This is an example of just the bottom of the SPED tab showing a benefit to the general education FTE.</a:t>
            </a:r>
          </a:p>
        </p:txBody>
      </p:sp>
      <p:cxnSp>
        <p:nvCxnSpPr>
          <p:cNvPr id="17" name="Straight Arrow Connector 16"/>
          <p:cNvCxnSpPr>
            <a:stCxn id="11" idx="0"/>
          </p:cNvCxnSpPr>
          <p:nvPr/>
        </p:nvCxnSpPr>
        <p:spPr>
          <a:xfrm flipH="1" flipV="1">
            <a:off x="6828905" y="697322"/>
            <a:ext cx="1152752" cy="8631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81345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133600"/>
            <a:ext cx="8686800" cy="4419600"/>
          </a:xfrm>
          <a:prstGeom prst="rect">
            <a:avLst/>
          </a:prstGeom>
        </p:spPr>
      </p:pic>
      <p:sp>
        <p:nvSpPr>
          <p:cNvPr id="4" name="Rectangle 3"/>
          <p:cNvSpPr/>
          <p:nvPr/>
        </p:nvSpPr>
        <p:spPr>
          <a:xfrm>
            <a:off x="152400" y="0"/>
            <a:ext cx="6328912" cy="769441"/>
          </a:xfrm>
          <a:prstGeom prst="rect">
            <a:avLst/>
          </a:prstGeom>
        </p:spPr>
        <p:txBody>
          <a:bodyPr wrap="none">
            <a:spAutoFit/>
          </a:bodyPr>
          <a:lstStyle/>
          <a:p>
            <a:r>
              <a:rPr lang="en-US" sz="4400" dirty="0"/>
              <a:t>The </a:t>
            </a:r>
            <a:r>
              <a:rPr lang="en-US" sz="4400" b="1" u="sng" dirty="0"/>
              <a:t>Rooms by Teacher</a:t>
            </a:r>
            <a:r>
              <a:rPr lang="en-US" sz="4400" b="1" dirty="0"/>
              <a:t> </a:t>
            </a:r>
            <a:r>
              <a:rPr lang="en-US" sz="4400" dirty="0"/>
              <a:t>Tab</a:t>
            </a:r>
          </a:p>
        </p:txBody>
      </p:sp>
      <p:sp>
        <p:nvSpPr>
          <p:cNvPr id="3" name="TextBox 2"/>
          <p:cNvSpPr txBox="1"/>
          <p:nvPr/>
        </p:nvSpPr>
        <p:spPr>
          <a:xfrm>
            <a:off x="304800" y="769441"/>
            <a:ext cx="8349682" cy="1477328"/>
          </a:xfrm>
          <a:prstGeom prst="rect">
            <a:avLst/>
          </a:prstGeom>
          <a:noFill/>
        </p:spPr>
        <p:txBody>
          <a:bodyPr wrap="square" rtlCol="0">
            <a:spAutoFit/>
          </a:bodyPr>
          <a:lstStyle/>
          <a:p>
            <a:r>
              <a:rPr lang="en-US" dirty="0"/>
              <a:t>The information on this tab is automatically populated once you enter the teacher names in the yellow highlighted column. Be sure to list the teachers only once and spell the teacher names EXACTLY as you have them spelled on the master schedule board pages. If you have scheduled two teachers in the same room during the same period, the room number will appear in </a:t>
            </a:r>
            <a:r>
              <a:rPr lang="en-US" strike="sngStrike" dirty="0">
                <a:solidFill>
                  <a:srgbClr val="FF0000"/>
                </a:solidFill>
              </a:rPr>
              <a:t>Red Strikethrough</a:t>
            </a:r>
            <a:r>
              <a:rPr lang="en-US" dirty="0"/>
              <a:t>.</a:t>
            </a:r>
          </a:p>
        </p:txBody>
      </p:sp>
    </p:spTree>
    <p:extLst>
      <p:ext uri="{BB962C8B-B14F-4D97-AF65-F5344CB8AC3E}">
        <p14:creationId xmlns:p14="http://schemas.microsoft.com/office/powerpoint/2010/main" val="165291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68533" y="2730250"/>
            <a:ext cx="1211742" cy="3693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63144" y="634494"/>
            <a:ext cx="4532809" cy="5613906"/>
          </a:xfrm>
          <a:prstGeom prst="rect">
            <a:avLst/>
          </a:prstGeom>
        </p:spPr>
      </p:pic>
      <p:sp>
        <p:nvSpPr>
          <p:cNvPr id="12" name="Rectangle 11"/>
          <p:cNvSpPr/>
          <p:nvPr/>
        </p:nvSpPr>
        <p:spPr>
          <a:xfrm>
            <a:off x="243063" y="2678668"/>
            <a:ext cx="801373" cy="3693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163144" y="0"/>
            <a:ext cx="7990256" cy="461665"/>
          </a:xfrm>
          <a:prstGeom prst="rect">
            <a:avLst/>
          </a:prstGeom>
          <a:noFill/>
        </p:spPr>
        <p:txBody>
          <a:bodyPr wrap="square" rtlCol="0">
            <a:spAutoFit/>
          </a:bodyPr>
          <a:lstStyle/>
          <a:p>
            <a:r>
              <a:rPr lang="en-US" sz="2400" b="1" dirty="0"/>
              <a:t>Master Schedule Board Big Picture </a:t>
            </a:r>
          </a:p>
        </p:txBody>
      </p:sp>
      <p:sp>
        <p:nvSpPr>
          <p:cNvPr id="8" name="TextBox 7"/>
          <p:cNvSpPr txBox="1"/>
          <p:nvPr/>
        </p:nvSpPr>
        <p:spPr>
          <a:xfrm>
            <a:off x="243064" y="2678668"/>
            <a:ext cx="801373" cy="369332"/>
          </a:xfrm>
          <a:prstGeom prst="rect">
            <a:avLst/>
          </a:prstGeom>
          <a:noFill/>
        </p:spPr>
        <p:txBody>
          <a:bodyPr wrap="none" rtlCol="0">
            <a:spAutoFit/>
          </a:bodyPr>
          <a:lstStyle/>
          <a:p>
            <a:r>
              <a:rPr lang="en-US" dirty="0"/>
              <a:t>Page 1</a:t>
            </a:r>
          </a:p>
        </p:txBody>
      </p:sp>
      <p:sp>
        <p:nvSpPr>
          <p:cNvPr id="9" name="TextBox 8"/>
          <p:cNvSpPr txBox="1"/>
          <p:nvPr/>
        </p:nvSpPr>
        <p:spPr>
          <a:xfrm>
            <a:off x="5344392" y="76200"/>
            <a:ext cx="3762095" cy="6463308"/>
          </a:xfrm>
          <a:prstGeom prst="rect">
            <a:avLst/>
          </a:prstGeom>
          <a:noFill/>
        </p:spPr>
        <p:txBody>
          <a:bodyPr wrap="square" rtlCol="0">
            <a:spAutoFit/>
          </a:bodyPr>
          <a:lstStyle/>
          <a:p>
            <a:r>
              <a:rPr lang="en-US" dirty="0"/>
              <a:t>This is a much reduced view of the first 2 pages of the spreadsheet on the Master Schedule Board tab. This is intended for orientation only – you will be able to read these pages on upcoming slides. Page 1 is a setup page. You enter your school specific information here. On pages 2-27 you enter your master schedule information for your general education sections. On pages 28-32 you enter your master schedule information for you Resource sections. On pages 33-37 you enter your master schedule for your Self-Contained Special Education sections. This master schedule board will accommodate 4 grade levels, 9 periods, 26 groupings of General Education sections, 547 General Education teachers, 15 Resource teachers and 15 Self-Contained Special Education teachers.</a:t>
            </a:r>
          </a:p>
        </p:txBody>
      </p:sp>
      <p:sp>
        <p:nvSpPr>
          <p:cNvPr id="10" name="Rectangle 9"/>
          <p:cNvSpPr/>
          <p:nvPr/>
        </p:nvSpPr>
        <p:spPr>
          <a:xfrm>
            <a:off x="3879435" y="2730250"/>
            <a:ext cx="1211742" cy="369332"/>
          </a:xfrm>
          <a:prstGeom prst="rect">
            <a:avLst/>
          </a:prstGeom>
        </p:spPr>
        <p:txBody>
          <a:bodyPr wrap="none">
            <a:spAutoFit/>
          </a:bodyPr>
          <a:lstStyle/>
          <a:p>
            <a:r>
              <a:rPr lang="en-US" dirty="0"/>
              <a:t>Page 2 - 37</a:t>
            </a:r>
          </a:p>
        </p:txBody>
      </p:sp>
      <p:pic>
        <p:nvPicPr>
          <p:cNvPr id="11" name="Picture 10"/>
          <p:cNvPicPr>
            <a:picLocks noChangeAspect="1"/>
          </p:cNvPicPr>
          <p:nvPr/>
        </p:nvPicPr>
        <p:blipFill>
          <a:blip r:embed="rId3"/>
          <a:stretch>
            <a:fillRect/>
          </a:stretch>
        </p:blipFill>
        <p:spPr>
          <a:xfrm>
            <a:off x="4527874" y="3099582"/>
            <a:ext cx="414564" cy="1783413"/>
          </a:xfrm>
          <a:prstGeom prst="rect">
            <a:avLst/>
          </a:prstGeom>
        </p:spPr>
      </p:pic>
    </p:spTree>
    <p:extLst>
      <p:ext uri="{BB962C8B-B14F-4D97-AF65-F5344CB8AC3E}">
        <p14:creationId xmlns:p14="http://schemas.microsoft.com/office/powerpoint/2010/main" val="2284915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6328912" cy="769441"/>
          </a:xfrm>
          <a:prstGeom prst="rect">
            <a:avLst/>
          </a:prstGeom>
        </p:spPr>
        <p:txBody>
          <a:bodyPr wrap="none">
            <a:spAutoFit/>
          </a:bodyPr>
          <a:lstStyle/>
          <a:p>
            <a:r>
              <a:rPr lang="en-US" sz="4400" dirty="0"/>
              <a:t>The </a:t>
            </a:r>
            <a:r>
              <a:rPr lang="en-US" sz="4400" b="1" u="sng" dirty="0"/>
              <a:t>Rooms by Teacher</a:t>
            </a:r>
            <a:r>
              <a:rPr lang="en-US" sz="4400" b="1" dirty="0"/>
              <a:t> </a:t>
            </a:r>
            <a:r>
              <a:rPr lang="en-US" sz="4400" dirty="0"/>
              <a:t>Tab</a:t>
            </a:r>
          </a:p>
        </p:txBody>
      </p:sp>
      <p:sp>
        <p:nvSpPr>
          <p:cNvPr id="3" name="TextBox 2"/>
          <p:cNvSpPr txBox="1"/>
          <p:nvPr/>
        </p:nvSpPr>
        <p:spPr>
          <a:xfrm>
            <a:off x="457200" y="838200"/>
            <a:ext cx="8153400" cy="5078313"/>
          </a:xfrm>
          <a:prstGeom prst="rect">
            <a:avLst/>
          </a:prstGeom>
          <a:noFill/>
        </p:spPr>
        <p:txBody>
          <a:bodyPr wrap="square" rtlCol="0">
            <a:spAutoFit/>
          </a:bodyPr>
          <a:lstStyle/>
          <a:p>
            <a:r>
              <a:rPr lang="en-US" dirty="0"/>
              <a:t>The easiest way to input the teacher names is to copy them from the master schedule board page and paste them into column A, but there is a little trick to learn so this can be done. </a:t>
            </a:r>
          </a:p>
          <a:p>
            <a:r>
              <a:rPr lang="en-US" dirty="0"/>
              <a:t>The teacher names are listed in column D of the Master Schedule Board page, but they are separated by 2 cells. What you want to do is just select the teacher name cells. On a PC, if you hold down the Control (CTRL) key and then click just once on each teacher name cell, it will just select the teacher names (on a Mac you can do the same thing using the Command Key). Continue selecting all of the teacher names down column D on the entire Master Schedule Board page. Don’t worry if you have listed teachers more than once, just keep selecting all of the names – we will take care of duplicates in a bit. Once all of the names are selected, copy the names to the clipboard. Next click on the Rooms by Teacher tab and select a cell to the right of the chart – for example, cell M9. Next, paste the teacher names you have copied. They will appear as a continuous column of names without the two spaces between each name. I use the “Paste Special” function and just paste “Values” so the highlight and cell border formatting from the Master Schedule board won’t be copied.  See the next page for a screen shot of the “Paste Special” function and the paste “Values” function. </a:t>
            </a:r>
          </a:p>
        </p:txBody>
      </p:sp>
    </p:spTree>
    <p:extLst>
      <p:ext uri="{BB962C8B-B14F-4D97-AF65-F5344CB8AC3E}">
        <p14:creationId xmlns:p14="http://schemas.microsoft.com/office/powerpoint/2010/main" val="1316752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6667" r="6666" b="27767"/>
          <a:stretch/>
        </p:blipFill>
        <p:spPr>
          <a:xfrm>
            <a:off x="3505200" y="152400"/>
            <a:ext cx="4267200" cy="6498617"/>
          </a:xfrm>
          <a:prstGeom prst="rect">
            <a:avLst/>
          </a:prstGeom>
        </p:spPr>
      </p:pic>
      <p:sp>
        <p:nvSpPr>
          <p:cNvPr id="3" name="TextBox 2"/>
          <p:cNvSpPr txBox="1"/>
          <p:nvPr/>
        </p:nvSpPr>
        <p:spPr>
          <a:xfrm>
            <a:off x="457200" y="1447800"/>
            <a:ext cx="2057400" cy="2862322"/>
          </a:xfrm>
          <a:prstGeom prst="rect">
            <a:avLst/>
          </a:prstGeom>
          <a:noFill/>
        </p:spPr>
        <p:txBody>
          <a:bodyPr wrap="square" rtlCol="0">
            <a:spAutoFit/>
          </a:bodyPr>
          <a:lstStyle/>
          <a:p>
            <a:r>
              <a:rPr lang="en-US" sz="3600" b="1" dirty="0"/>
              <a:t>This is the “Paste Values” option.</a:t>
            </a:r>
          </a:p>
        </p:txBody>
      </p:sp>
      <p:cxnSp>
        <p:nvCxnSpPr>
          <p:cNvPr id="5" name="Straight Arrow Connector 4"/>
          <p:cNvCxnSpPr/>
          <p:nvPr/>
        </p:nvCxnSpPr>
        <p:spPr>
          <a:xfrm>
            <a:off x="1905000" y="2743200"/>
            <a:ext cx="1828800" cy="304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851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 y="74920"/>
            <a:ext cx="7315200" cy="369332"/>
          </a:xfrm>
          <a:prstGeom prst="rect">
            <a:avLst/>
          </a:prstGeom>
          <a:noFill/>
        </p:spPr>
        <p:txBody>
          <a:bodyPr wrap="square" rtlCol="0">
            <a:spAutoFit/>
          </a:bodyPr>
          <a:lstStyle/>
          <a:p>
            <a:r>
              <a:rPr lang="en-US" dirty="0"/>
              <a:t>Next, sort the list of names you just pasted on the spreadsheet. </a:t>
            </a:r>
          </a:p>
        </p:txBody>
      </p:sp>
      <p:pic>
        <p:nvPicPr>
          <p:cNvPr id="3" name="Picture 2"/>
          <p:cNvPicPr>
            <a:picLocks noChangeAspect="1"/>
          </p:cNvPicPr>
          <p:nvPr/>
        </p:nvPicPr>
        <p:blipFill rotWithShape="1">
          <a:blip r:embed="rId2"/>
          <a:srcRect l="30000" t="4052" r="38333" b="62913"/>
          <a:stretch/>
        </p:blipFill>
        <p:spPr>
          <a:xfrm>
            <a:off x="4038599" y="1524000"/>
            <a:ext cx="4677051" cy="2743200"/>
          </a:xfrm>
          <a:prstGeom prst="rect">
            <a:avLst/>
          </a:prstGeom>
        </p:spPr>
      </p:pic>
      <p:sp>
        <p:nvSpPr>
          <p:cNvPr id="4" name="TextBox 3"/>
          <p:cNvSpPr txBox="1"/>
          <p:nvPr/>
        </p:nvSpPr>
        <p:spPr>
          <a:xfrm>
            <a:off x="260252" y="581385"/>
            <a:ext cx="3962400" cy="369332"/>
          </a:xfrm>
          <a:prstGeom prst="rect">
            <a:avLst/>
          </a:prstGeom>
          <a:noFill/>
        </p:spPr>
        <p:txBody>
          <a:bodyPr wrap="square" rtlCol="0">
            <a:spAutoFit/>
          </a:bodyPr>
          <a:lstStyle/>
          <a:p>
            <a:r>
              <a:rPr lang="en-US" dirty="0"/>
              <a:t>1) Select the entire column of names</a:t>
            </a:r>
          </a:p>
        </p:txBody>
      </p:sp>
      <p:cxnSp>
        <p:nvCxnSpPr>
          <p:cNvPr id="6" name="Straight Arrow Connector 5"/>
          <p:cNvCxnSpPr/>
          <p:nvPr/>
        </p:nvCxnSpPr>
        <p:spPr>
          <a:xfrm flipH="1">
            <a:off x="4572000" y="793626"/>
            <a:ext cx="838200" cy="7303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srcRect l="61667" t="36660" r="24167" b="12945"/>
          <a:stretch/>
        </p:blipFill>
        <p:spPr>
          <a:xfrm>
            <a:off x="381000" y="950717"/>
            <a:ext cx="2438400" cy="4876802"/>
          </a:xfrm>
          <a:prstGeom prst="rect">
            <a:avLst/>
          </a:prstGeom>
        </p:spPr>
      </p:pic>
      <p:sp>
        <p:nvSpPr>
          <p:cNvPr id="10" name="TextBox 9"/>
          <p:cNvSpPr txBox="1"/>
          <p:nvPr/>
        </p:nvSpPr>
        <p:spPr>
          <a:xfrm>
            <a:off x="5532120" y="581385"/>
            <a:ext cx="3016348" cy="369332"/>
          </a:xfrm>
          <a:prstGeom prst="rect">
            <a:avLst/>
          </a:prstGeom>
          <a:noFill/>
        </p:spPr>
        <p:txBody>
          <a:bodyPr wrap="square" rtlCol="0">
            <a:spAutoFit/>
          </a:bodyPr>
          <a:lstStyle/>
          <a:p>
            <a:r>
              <a:rPr lang="en-US" dirty="0"/>
              <a:t>2) Click on Excel’s “Data” tab</a:t>
            </a:r>
          </a:p>
        </p:txBody>
      </p:sp>
      <p:sp>
        <p:nvSpPr>
          <p:cNvPr id="13" name="TextBox 12"/>
          <p:cNvSpPr txBox="1"/>
          <p:nvPr/>
        </p:nvSpPr>
        <p:spPr>
          <a:xfrm>
            <a:off x="3855720" y="4648200"/>
            <a:ext cx="3657600" cy="369332"/>
          </a:xfrm>
          <a:prstGeom prst="rect">
            <a:avLst/>
          </a:prstGeom>
          <a:noFill/>
        </p:spPr>
        <p:txBody>
          <a:bodyPr wrap="square" rtlCol="0">
            <a:spAutoFit/>
          </a:bodyPr>
          <a:lstStyle/>
          <a:p>
            <a:r>
              <a:rPr lang="en-US" dirty="0"/>
              <a:t>3) Click here to sort from A to Z</a:t>
            </a:r>
          </a:p>
        </p:txBody>
      </p:sp>
      <p:cxnSp>
        <p:nvCxnSpPr>
          <p:cNvPr id="14" name="Straight Arrow Connector 13"/>
          <p:cNvCxnSpPr/>
          <p:nvPr/>
        </p:nvCxnSpPr>
        <p:spPr>
          <a:xfrm flipV="1">
            <a:off x="4876800" y="2254375"/>
            <a:ext cx="914400" cy="23938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41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6666" t="36660" r="28334" b="12945"/>
          <a:stretch/>
        </p:blipFill>
        <p:spPr>
          <a:xfrm>
            <a:off x="152400" y="947811"/>
            <a:ext cx="990600" cy="5613400"/>
          </a:xfrm>
          <a:prstGeom prst="rect">
            <a:avLst/>
          </a:prstGeom>
        </p:spPr>
      </p:pic>
      <p:sp>
        <p:nvSpPr>
          <p:cNvPr id="3" name="TextBox 2"/>
          <p:cNvSpPr txBox="1"/>
          <p:nvPr/>
        </p:nvSpPr>
        <p:spPr>
          <a:xfrm>
            <a:off x="990600" y="29170"/>
            <a:ext cx="4304714" cy="923330"/>
          </a:xfrm>
          <a:prstGeom prst="rect">
            <a:avLst/>
          </a:prstGeom>
          <a:noFill/>
        </p:spPr>
        <p:txBody>
          <a:bodyPr wrap="square" rtlCol="0">
            <a:spAutoFit/>
          </a:bodyPr>
          <a:lstStyle/>
          <a:p>
            <a:r>
              <a:rPr lang="en-US" dirty="0"/>
              <a:t>The list will now be alphabetized. If you have duplicate names as shown here,</a:t>
            </a:r>
          </a:p>
          <a:p>
            <a:r>
              <a:rPr lang="en-US" dirty="0"/>
              <a:t>delete them by following this procedure:</a:t>
            </a:r>
          </a:p>
        </p:txBody>
      </p:sp>
      <p:cxnSp>
        <p:nvCxnSpPr>
          <p:cNvPr id="6" name="Straight Arrow Connector 5"/>
          <p:cNvCxnSpPr>
            <a:stCxn id="3" idx="2"/>
          </p:cNvCxnSpPr>
          <p:nvPr/>
        </p:nvCxnSpPr>
        <p:spPr>
          <a:xfrm flipH="1">
            <a:off x="1143000" y="952500"/>
            <a:ext cx="1999957" cy="40005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65000" t="4052" r="13333" b="12945"/>
          <a:stretch/>
        </p:blipFill>
        <p:spPr>
          <a:xfrm>
            <a:off x="6324600" y="152400"/>
            <a:ext cx="2743200" cy="5908431"/>
          </a:xfrm>
          <a:prstGeom prst="rect">
            <a:avLst/>
          </a:prstGeom>
        </p:spPr>
      </p:pic>
      <p:sp>
        <p:nvSpPr>
          <p:cNvPr id="10" name="TextBox 9"/>
          <p:cNvSpPr txBox="1"/>
          <p:nvPr/>
        </p:nvSpPr>
        <p:spPr>
          <a:xfrm>
            <a:off x="3124200" y="990600"/>
            <a:ext cx="2142393" cy="1815882"/>
          </a:xfrm>
          <a:prstGeom prst="rect">
            <a:avLst/>
          </a:prstGeom>
          <a:noFill/>
        </p:spPr>
        <p:txBody>
          <a:bodyPr wrap="square" rtlCol="0">
            <a:spAutoFit/>
          </a:bodyPr>
          <a:lstStyle/>
          <a:p>
            <a:r>
              <a:rPr lang="en-US" sz="1600" dirty="0"/>
              <a:t>1) Select one of the duplicate names and click on Excel’s Delete tab and then click on the Delete Cells…</a:t>
            </a:r>
          </a:p>
          <a:p>
            <a:r>
              <a:rPr lang="en-US" sz="1600" dirty="0"/>
              <a:t>choice in the dropdown.</a:t>
            </a:r>
          </a:p>
        </p:txBody>
      </p:sp>
      <p:sp>
        <p:nvSpPr>
          <p:cNvPr id="11" name="TextBox 10"/>
          <p:cNvSpPr txBox="1"/>
          <p:nvPr/>
        </p:nvSpPr>
        <p:spPr>
          <a:xfrm>
            <a:off x="7667478" y="4648200"/>
            <a:ext cx="1314157" cy="646331"/>
          </a:xfrm>
          <a:prstGeom prst="rect">
            <a:avLst/>
          </a:prstGeom>
          <a:noFill/>
        </p:spPr>
        <p:txBody>
          <a:bodyPr wrap="square" rtlCol="0">
            <a:spAutoFit/>
          </a:bodyPr>
          <a:lstStyle/>
          <a:p>
            <a:r>
              <a:rPr lang="en-US" dirty="0"/>
              <a:t>Duplicate is selected</a:t>
            </a:r>
          </a:p>
        </p:txBody>
      </p:sp>
      <p:cxnSp>
        <p:nvCxnSpPr>
          <p:cNvPr id="13" name="Straight Arrow Connector 12"/>
          <p:cNvCxnSpPr/>
          <p:nvPr/>
        </p:nvCxnSpPr>
        <p:spPr>
          <a:xfrm flipH="1">
            <a:off x="7066672" y="4876800"/>
            <a:ext cx="600806" cy="2088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295315" y="990600"/>
            <a:ext cx="2096085" cy="6858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800600" y="1295400"/>
            <a:ext cx="2619522" cy="914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4"/>
          <a:srcRect l="84782" t="34925" r="1914" b="39624"/>
          <a:stretch/>
        </p:blipFill>
        <p:spPr>
          <a:xfrm>
            <a:off x="1896168" y="3364825"/>
            <a:ext cx="1936450" cy="2082693"/>
          </a:xfrm>
          <a:prstGeom prst="rect">
            <a:avLst/>
          </a:prstGeom>
        </p:spPr>
      </p:pic>
      <p:sp>
        <p:nvSpPr>
          <p:cNvPr id="22" name="TextBox 21"/>
          <p:cNvSpPr txBox="1"/>
          <p:nvPr/>
        </p:nvSpPr>
        <p:spPr>
          <a:xfrm>
            <a:off x="4213617" y="2877517"/>
            <a:ext cx="2163394" cy="3293209"/>
          </a:xfrm>
          <a:prstGeom prst="rect">
            <a:avLst/>
          </a:prstGeom>
          <a:noFill/>
        </p:spPr>
        <p:txBody>
          <a:bodyPr wrap="square" rtlCol="0">
            <a:spAutoFit/>
          </a:bodyPr>
          <a:lstStyle/>
          <a:p>
            <a:r>
              <a:rPr lang="en-US" sz="1600" dirty="0"/>
              <a:t>2) This dialog box will appear. “Shift cells up” is the correct choice. Make sure this choice is selected and then click on OK. The duplicate name will be deleted and the list of names below the deletion will be moved up so there is no space. Continue this procedure to delete all duplicate names.</a:t>
            </a:r>
          </a:p>
        </p:txBody>
      </p:sp>
      <p:cxnSp>
        <p:nvCxnSpPr>
          <p:cNvPr id="24" name="Straight Arrow Connector 23"/>
          <p:cNvCxnSpPr/>
          <p:nvPr/>
        </p:nvCxnSpPr>
        <p:spPr>
          <a:xfrm flipH="1">
            <a:off x="3838429" y="3364825"/>
            <a:ext cx="398977" cy="3587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0" y="6172200"/>
            <a:ext cx="7543800" cy="646331"/>
          </a:xfrm>
          <a:prstGeom prst="rect">
            <a:avLst/>
          </a:prstGeom>
          <a:noFill/>
        </p:spPr>
        <p:txBody>
          <a:bodyPr wrap="square" rtlCol="0">
            <a:spAutoFit/>
          </a:bodyPr>
          <a:lstStyle/>
          <a:p>
            <a:r>
              <a:rPr lang="en-US" dirty="0"/>
              <a:t>3) Once all duplicates are deleted, just copy the entire list and paste it into column A beginning at cell A10</a:t>
            </a:r>
          </a:p>
        </p:txBody>
      </p:sp>
    </p:spTree>
    <p:extLst>
      <p:ext uri="{BB962C8B-B14F-4D97-AF65-F5344CB8AC3E}">
        <p14:creationId xmlns:p14="http://schemas.microsoft.com/office/powerpoint/2010/main" val="3937841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6328912" cy="769441"/>
          </a:xfrm>
          <a:prstGeom prst="rect">
            <a:avLst/>
          </a:prstGeom>
        </p:spPr>
        <p:txBody>
          <a:bodyPr wrap="none">
            <a:spAutoFit/>
          </a:bodyPr>
          <a:lstStyle/>
          <a:p>
            <a:r>
              <a:rPr lang="en-US" sz="4400" dirty="0"/>
              <a:t>The </a:t>
            </a:r>
            <a:r>
              <a:rPr lang="en-US" sz="4400" b="1" u="sng" dirty="0"/>
              <a:t>Rooms by Teacher</a:t>
            </a:r>
            <a:r>
              <a:rPr lang="en-US" sz="4400" b="1" dirty="0"/>
              <a:t> </a:t>
            </a:r>
            <a:r>
              <a:rPr lang="en-US" sz="4400" dirty="0"/>
              <a:t>Tab</a:t>
            </a:r>
          </a:p>
        </p:txBody>
      </p:sp>
      <p:pic>
        <p:nvPicPr>
          <p:cNvPr id="7" name="Picture 6"/>
          <p:cNvPicPr>
            <a:picLocks noChangeAspect="1"/>
          </p:cNvPicPr>
          <p:nvPr/>
        </p:nvPicPr>
        <p:blipFill rotWithShape="1">
          <a:blip r:embed="rId2"/>
          <a:srcRect b="10952"/>
          <a:stretch/>
        </p:blipFill>
        <p:spPr>
          <a:xfrm>
            <a:off x="533400" y="1194989"/>
            <a:ext cx="7769465" cy="5636048"/>
          </a:xfrm>
          <a:prstGeom prst="rect">
            <a:avLst/>
          </a:prstGeom>
        </p:spPr>
      </p:pic>
      <p:sp>
        <p:nvSpPr>
          <p:cNvPr id="8" name="TextBox 7"/>
          <p:cNvSpPr txBox="1"/>
          <p:nvPr/>
        </p:nvSpPr>
        <p:spPr>
          <a:xfrm>
            <a:off x="533401" y="769441"/>
            <a:ext cx="7769464" cy="369332"/>
          </a:xfrm>
          <a:prstGeom prst="rect">
            <a:avLst/>
          </a:prstGeom>
          <a:noFill/>
        </p:spPr>
        <p:txBody>
          <a:bodyPr wrap="square" rtlCol="0">
            <a:spAutoFit/>
          </a:bodyPr>
          <a:lstStyle/>
          <a:p>
            <a:pPr algn="ctr"/>
            <a:r>
              <a:rPr lang="en-US" b="1" u="sng" dirty="0"/>
              <a:t>This is a sample of how the page looks with all the teacher names listed.</a:t>
            </a:r>
          </a:p>
        </p:txBody>
      </p:sp>
    </p:spTree>
    <p:extLst>
      <p:ext uri="{BB962C8B-B14F-4D97-AF65-F5344CB8AC3E}">
        <p14:creationId xmlns:p14="http://schemas.microsoft.com/office/powerpoint/2010/main" val="303160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02" y="2133600"/>
            <a:ext cx="9030081" cy="3886200"/>
          </a:xfrm>
          <a:prstGeom prst="rect">
            <a:avLst/>
          </a:prstGeom>
        </p:spPr>
      </p:pic>
      <p:sp>
        <p:nvSpPr>
          <p:cNvPr id="3" name="Rectangle 2"/>
          <p:cNvSpPr/>
          <p:nvPr/>
        </p:nvSpPr>
        <p:spPr>
          <a:xfrm>
            <a:off x="152400" y="0"/>
            <a:ext cx="6322052" cy="769441"/>
          </a:xfrm>
          <a:prstGeom prst="rect">
            <a:avLst/>
          </a:prstGeom>
        </p:spPr>
        <p:txBody>
          <a:bodyPr wrap="none">
            <a:spAutoFit/>
          </a:bodyPr>
          <a:lstStyle/>
          <a:p>
            <a:r>
              <a:rPr lang="en-US" sz="4400" dirty="0"/>
              <a:t>The </a:t>
            </a:r>
            <a:r>
              <a:rPr lang="en-US" sz="4400" b="1" u="sng" dirty="0"/>
              <a:t>Teachers by Room</a:t>
            </a:r>
            <a:r>
              <a:rPr lang="en-US" sz="4400" b="1" dirty="0"/>
              <a:t> </a:t>
            </a:r>
            <a:r>
              <a:rPr lang="en-US" sz="4400" dirty="0"/>
              <a:t>Tab</a:t>
            </a:r>
          </a:p>
        </p:txBody>
      </p:sp>
      <p:sp>
        <p:nvSpPr>
          <p:cNvPr id="5" name="TextBox 4"/>
          <p:cNvSpPr txBox="1"/>
          <p:nvPr/>
        </p:nvSpPr>
        <p:spPr>
          <a:xfrm>
            <a:off x="28136" y="914400"/>
            <a:ext cx="9030081" cy="923330"/>
          </a:xfrm>
          <a:prstGeom prst="rect">
            <a:avLst/>
          </a:prstGeom>
          <a:noFill/>
        </p:spPr>
        <p:txBody>
          <a:bodyPr wrap="square" rtlCol="0">
            <a:spAutoFit/>
          </a:bodyPr>
          <a:lstStyle/>
          <a:p>
            <a:r>
              <a:rPr lang="en-US" dirty="0"/>
              <a:t>All you need to do to set up this page is to enter the room numbers down column A. Be sure to enter the room numbers </a:t>
            </a:r>
            <a:r>
              <a:rPr lang="en-US" b="1" u="sng" dirty="0"/>
              <a:t>EXACTLY</a:t>
            </a:r>
            <a:r>
              <a:rPr lang="en-US" dirty="0"/>
              <a:t> as you did on the master schedule board pages. Once the room numbers are entered, the teacher names appear in the period cells.</a:t>
            </a:r>
          </a:p>
        </p:txBody>
      </p:sp>
    </p:spTree>
    <p:extLst>
      <p:ext uri="{BB962C8B-B14F-4D97-AF65-F5344CB8AC3E}">
        <p14:creationId xmlns:p14="http://schemas.microsoft.com/office/powerpoint/2010/main" val="191282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3714735" cy="646331"/>
          </a:xfrm>
          <a:prstGeom prst="rect">
            <a:avLst/>
          </a:prstGeom>
        </p:spPr>
        <p:txBody>
          <a:bodyPr wrap="none">
            <a:spAutoFit/>
          </a:bodyPr>
          <a:lstStyle/>
          <a:p>
            <a:r>
              <a:rPr lang="en-US" sz="3600" dirty="0"/>
              <a:t>The </a:t>
            </a:r>
            <a:r>
              <a:rPr lang="en-US" sz="3600" b="1" u="sng" dirty="0"/>
              <a:t>Utilization</a:t>
            </a:r>
            <a:r>
              <a:rPr lang="en-US" sz="3600" b="1" dirty="0"/>
              <a:t> </a:t>
            </a:r>
            <a:r>
              <a:rPr lang="en-US" sz="3600" dirty="0"/>
              <a:t>Tab</a:t>
            </a:r>
          </a:p>
        </p:txBody>
      </p:sp>
      <p:sp>
        <p:nvSpPr>
          <p:cNvPr id="4" name="TextBox 3"/>
          <p:cNvSpPr txBox="1"/>
          <p:nvPr/>
        </p:nvSpPr>
        <p:spPr>
          <a:xfrm>
            <a:off x="152400" y="533400"/>
            <a:ext cx="8763000" cy="2554545"/>
          </a:xfrm>
          <a:prstGeom prst="rect">
            <a:avLst/>
          </a:prstGeom>
          <a:noFill/>
        </p:spPr>
        <p:txBody>
          <a:bodyPr wrap="square" rtlCol="0">
            <a:spAutoFit/>
          </a:bodyPr>
          <a:lstStyle/>
          <a:p>
            <a:r>
              <a:rPr lang="en-US" sz="1600" dirty="0"/>
              <a:t>The Utilization tab is most useful once school begins and real class count numbers are input on the master schedule board. This tab was created a long time ago when the student information system I was using didn’t give a listing of current class size (back in the dark ages). The chart below is simply a listing of the master schedule showing how many seats are open in each period. A blank cell indicates that the class is full, a positive number indicates open seats in the period and a negative number (shown as </a:t>
            </a:r>
            <a:r>
              <a:rPr lang="en-US" sz="1600" dirty="0">
                <a:solidFill>
                  <a:srgbClr val="FF0000"/>
                </a:solidFill>
              </a:rPr>
              <a:t>(1)</a:t>
            </a:r>
            <a:r>
              <a:rPr lang="en-US" sz="1600" dirty="0"/>
              <a:t> for example) indicates a class that has too many students assigned. Even after we switched to a student information system that provided this information, our counselors still liked using this listing to balance classes after school started. Making this chart accurate means inputting daily class counts in the master schedule board (I had a student TA that did this in one class period). You will have to decide if this page is useful for you.</a:t>
            </a:r>
          </a:p>
        </p:txBody>
      </p:sp>
      <p:pic>
        <p:nvPicPr>
          <p:cNvPr id="5" name="Picture 4"/>
          <p:cNvPicPr>
            <a:picLocks noChangeAspect="1"/>
          </p:cNvPicPr>
          <p:nvPr/>
        </p:nvPicPr>
        <p:blipFill rotWithShape="1">
          <a:blip r:embed="rId2"/>
          <a:srcRect b="32965"/>
          <a:stretch/>
        </p:blipFill>
        <p:spPr>
          <a:xfrm>
            <a:off x="193449" y="3124200"/>
            <a:ext cx="8798151" cy="3635513"/>
          </a:xfrm>
          <a:prstGeom prst="rect">
            <a:avLst/>
          </a:prstGeom>
        </p:spPr>
      </p:pic>
    </p:spTree>
    <p:extLst>
      <p:ext uri="{BB962C8B-B14F-4D97-AF65-F5344CB8AC3E}">
        <p14:creationId xmlns:p14="http://schemas.microsoft.com/office/powerpoint/2010/main" val="2570999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954107"/>
          </a:xfrm>
          <a:prstGeom prst="rect">
            <a:avLst/>
          </a:prstGeom>
          <a:noFill/>
        </p:spPr>
        <p:txBody>
          <a:bodyPr wrap="square" rtlCol="0">
            <a:spAutoFit/>
          </a:bodyPr>
          <a:lstStyle/>
          <a:p>
            <a:pPr algn="ctr"/>
            <a:r>
              <a:rPr lang="en-US" sz="2800" b="1" dirty="0"/>
              <a:t>Keys to a Loader (SIM) Run with a</a:t>
            </a:r>
          </a:p>
          <a:p>
            <a:pPr algn="ctr"/>
            <a:r>
              <a:rPr lang="en-US" sz="2800" b="1" dirty="0"/>
              <a:t>High Percentage of Scheduled Students </a:t>
            </a:r>
          </a:p>
        </p:txBody>
      </p:sp>
      <p:sp>
        <p:nvSpPr>
          <p:cNvPr id="3" name="TextBox 2"/>
          <p:cNvSpPr txBox="1"/>
          <p:nvPr/>
        </p:nvSpPr>
        <p:spPr>
          <a:xfrm>
            <a:off x="609600" y="1600200"/>
            <a:ext cx="79248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Having a completely accurate Student Course Request Tally with all students requesting courses that will be offered and all students in correct courses</a:t>
            </a:r>
          </a:p>
          <a:p>
            <a:pPr marL="285750" indent="-285750">
              <a:buFont typeface="Arial" panose="020B0604020202020204" pitchFamily="34" charset="0"/>
              <a:buChar char="•"/>
            </a:pPr>
            <a:r>
              <a:rPr lang="en-US" sz="2400" dirty="0"/>
              <a:t>Utilizing the Course Conflict Matrix</a:t>
            </a:r>
          </a:p>
          <a:p>
            <a:pPr marL="285750" indent="-285750">
              <a:buFont typeface="Arial" panose="020B0604020202020204" pitchFamily="34" charset="0"/>
              <a:buChar char="•"/>
            </a:pPr>
            <a:r>
              <a:rPr lang="en-US" sz="2400" dirty="0"/>
              <a:t>Balancing seat counts</a:t>
            </a:r>
          </a:p>
          <a:p>
            <a:pPr marL="285750" indent="-285750">
              <a:buFont typeface="Arial" panose="020B0604020202020204" pitchFamily="34" charset="0"/>
              <a:buChar char="•"/>
            </a:pPr>
            <a:r>
              <a:rPr lang="en-US" sz="2400" dirty="0"/>
              <a:t>Accurately inputting the master schedule into your Student Information System</a:t>
            </a:r>
          </a:p>
        </p:txBody>
      </p:sp>
      <p:sp>
        <p:nvSpPr>
          <p:cNvPr id="5" name="TextBox 4"/>
          <p:cNvSpPr txBox="1"/>
          <p:nvPr/>
        </p:nvSpPr>
        <p:spPr>
          <a:xfrm>
            <a:off x="1143000" y="5105400"/>
            <a:ext cx="6858000" cy="1107996"/>
          </a:xfrm>
          <a:prstGeom prst="rect">
            <a:avLst/>
          </a:prstGeom>
          <a:noFill/>
        </p:spPr>
        <p:txBody>
          <a:bodyPr wrap="square" rtlCol="0">
            <a:spAutoFit/>
          </a:bodyPr>
          <a:lstStyle/>
          <a:p>
            <a:r>
              <a:rPr lang="en-US" sz="2400" dirty="0"/>
              <a:t>Visit us on the web and find a wealth of resources at:</a:t>
            </a:r>
          </a:p>
          <a:p>
            <a:r>
              <a:rPr lang="en-US" sz="2400" dirty="0">
                <a:hlinkClick r:id="rId2"/>
              </a:rPr>
              <a:t>http://casn.berkeley.edu</a:t>
            </a:r>
            <a:endParaRPr lang="en-US" sz="2400" dirty="0"/>
          </a:p>
          <a:p>
            <a:endParaRPr lang="en-US" dirty="0"/>
          </a:p>
        </p:txBody>
      </p:sp>
    </p:spTree>
    <p:extLst>
      <p:ext uri="{BB962C8B-B14F-4D97-AF65-F5344CB8AC3E}">
        <p14:creationId xmlns:p14="http://schemas.microsoft.com/office/powerpoint/2010/main" val="17736581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4685129" cy="769441"/>
          </a:xfrm>
          <a:prstGeom prst="rect">
            <a:avLst/>
          </a:prstGeom>
        </p:spPr>
        <p:txBody>
          <a:bodyPr wrap="none">
            <a:spAutoFit/>
          </a:bodyPr>
          <a:lstStyle/>
          <a:p>
            <a:r>
              <a:rPr lang="en-US" sz="4400" dirty="0"/>
              <a:t>The </a:t>
            </a:r>
            <a:r>
              <a:rPr lang="en-US" sz="4400" b="1" u="sng" dirty="0"/>
              <a:t>Attribution</a:t>
            </a:r>
            <a:r>
              <a:rPr lang="en-US" sz="4400" b="1" dirty="0"/>
              <a:t> </a:t>
            </a:r>
            <a:r>
              <a:rPr lang="en-US" sz="4400" dirty="0"/>
              <a:t>Tab</a:t>
            </a:r>
          </a:p>
        </p:txBody>
      </p:sp>
      <p:pic>
        <p:nvPicPr>
          <p:cNvPr id="4" name="Picture 3"/>
          <p:cNvPicPr>
            <a:picLocks noChangeAspect="1"/>
          </p:cNvPicPr>
          <p:nvPr/>
        </p:nvPicPr>
        <p:blipFill rotWithShape="1">
          <a:blip r:embed="rId2"/>
          <a:srcRect r="6267"/>
          <a:stretch/>
        </p:blipFill>
        <p:spPr>
          <a:xfrm>
            <a:off x="152400" y="914400"/>
            <a:ext cx="8763000" cy="4572000"/>
          </a:xfrm>
          <a:prstGeom prst="rect">
            <a:avLst/>
          </a:prstGeom>
        </p:spPr>
      </p:pic>
      <p:sp>
        <p:nvSpPr>
          <p:cNvPr id="5" name="TextBox 4"/>
          <p:cNvSpPr txBox="1"/>
          <p:nvPr/>
        </p:nvSpPr>
        <p:spPr>
          <a:xfrm>
            <a:off x="2362200" y="5715000"/>
            <a:ext cx="3886200" cy="646331"/>
          </a:xfrm>
          <a:prstGeom prst="rect">
            <a:avLst/>
          </a:prstGeom>
          <a:noFill/>
        </p:spPr>
        <p:txBody>
          <a:bodyPr wrap="square" rtlCol="0">
            <a:spAutoFit/>
          </a:bodyPr>
          <a:lstStyle/>
          <a:p>
            <a:r>
              <a:rPr lang="en-US" sz="3600" b="1" u="sng" dirty="0"/>
              <a:t>Happy Scheduling!!</a:t>
            </a:r>
          </a:p>
        </p:txBody>
      </p:sp>
    </p:spTree>
    <p:extLst>
      <p:ext uri="{BB962C8B-B14F-4D97-AF65-F5344CB8AC3E}">
        <p14:creationId xmlns:p14="http://schemas.microsoft.com/office/powerpoint/2010/main" val="311385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89131"/>
            <a:ext cx="1905000" cy="646331"/>
          </a:xfrm>
          <a:prstGeom prst="rect">
            <a:avLst/>
          </a:prstGeom>
          <a:noFill/>
        </p:spPr>
        <p:txBody>
          <a:bodyPr wrap="square" rtlCol="0">
            <a:spAutoFit/>
          </a:bodyPr>
          <a:lstStyle/>
          <a:p>
            <a:r>
              <a:rPr lang="en-US" sz="3600" b="1" dirty="0"/>
              <a:t>Setup</a:t>
            </a:r>
          </a:p>
        </p:txBody>
      </p:sp>
      <p:sp>
        <p:nvSpPr>
          <p:cNvPr id="3" name="TextBox 2"/>
          <p:cNvSpPr txBox="1"/>
          <p:nvPr/>
        </p:nvSpPr>
        <p:spPr>
          <a:xfrm>
            <a:off x="2590800" y="104730"/>
            <a:ext cx="5943600" cy="1938992"/>
          </a:xfrm>
          <a:prstGeom prst="rect">
            <a:avLst/>
          </a:prstGeom>
          <a:noFill/>
          <a:ln w="38100">
            <a:solidFill>
              <a:srgbClr val="FF0000"/>
            </a:solidFill>
          </a:ln>
        </p:spPr>
        <p:txBody>
          <a:bodyPr wrap="square" rtlCol="0">
            <a:spAutoFit/>
          </a:bodyPr>
          <a:lstStyle/>
          <a:p>
            <a:pPr algn="ctr"/>
            <a:r>
              <a:rPr lang="en-US" sz="2000" dirty="0"/>
              <a:t>When you open Master Schedule Board for the first time, go to the input area that begins at cell H5 of the Master Schedule Board tab; your yellow shaded cells will be blank. Fill in all the appropriate shaded cells in terms of a year’s schedule. The next 3 slides give you detailed setup information.</a:t>
            </a:r>
          </a:p>
        </p:txBody>
      </p:sp>
      <p:pic>
        <p:nvPicPr>
          <p:cNvPr id="7" name="Picture 6"/>
          <p:cNvPicPr>
            <a:picLocks noChangeAspect="1"/>
          </p:cNvPicPr>
          <p:nvPr/>
        </p:nvPicPr>
        <p:blipFill>
          <a:blip r:embed="rId2"/>
          <a:stretch>
            <a:fillRect/>
          </a:stretch>
        </p:blipFill>
        <p:spPr>
          <a:xfrm>
            <a:off x="609600" y="2175210"/>
            <a:ext cx="8165684" cy="4606590"/>
          </a:xfrm>
          <a:prstGeom prst="rect">
            <a:avLst/>
          </a:prstGeom>
        </p:spPr>
      </p:pic>
    </p:spTree>
    <p:extLst>
      <p:ext uri="{BB962C8B-B14F-4D97-AF65-F5344CB8AC3E}">
        <p14:creationId xmlns:p14="http://schemas.microsoft.com/office/powerpoint/2010/main" val="386844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9469"/>
            <a:ext cx="1905000" cy="646331"/>
          </a:xfrm>
          <a:prstGeom prst="rect">
            <a:avLst/>
          </a:prstGeom>
          <a:noFill/>
          <a:ln w="57150">
            <a:solidFill>
              <a:srgbClr val="00B0F0"/>
            </a:solidFill>
          </a:ln>
        </p:spPr>
        <p:txBody>
          <a:bodyPr wrap="square" rtlCol="0">
            <a:spAutoFit/>
          </a:bodyPr>
          <a:lstStyle/>
          <a:p>
            <a:r>
              <a:rPr lang="en-US" sz="3600" b="1" dirty="0"/>
              <a:t>Setup-1</a:t>
            </a:r>
          </a:p>
        </p:txBody>
      </p:sp>
      <p:sp>
        <p:nvSpPr>
          <p:cNvPr id="3" name="TextBox 2"/>
          <p:cNvSpPr txBox="1"/>
          <p:nvPr/>
        </p:nvSpPr>
        <p:spPr>
          <a:xfrm>
            <a:off x="1486486" y="323165"/>
            <a:ext cx="7691511" cy="1908215"/>
          </a:xfrm>
          <a:prstGeom prst="rect">
            <a:avLst/>
          </a:prstGeom>
          <a:noFill/>
        </p:spPr>
        <p:txBody>
          <a:bodyPr wrap="square" rtlCol="0">
            <a:spAutoFit/>
          </a:bodyPr>
          <a:lstStyle/>
          <a:p>
            <a:pPr algn="ctr"/>
            <a:r>
              <a:rPr lang="en-US" sz="2800" b="1" dirty="0"/>
              <a:t>Special Note:</a:t>
            </a:r>
          </a:p>
          <a:p>
            <a:pPr algn="ctr"/>
            <a:r>
              <a:rPr lang="en-US" dirty="0"/>
              <a:t>Throughout this tool, input information only in cells that are highlighted in a shade of yellow. The cells with formulas are locked so you can’t inadvertently delete a formula, but they are not hidden so you can inspect the function of this tool. If you click on a cell with a formula, you will get a message telling you the cell is locked and that you need a password. Just click on “OK” to continue</a:t>
            </a:r>
          </a:p>
        </p:txBody>
      </p:sp>
      <p:sp>
        <p:nvSpPr>
          <p:cNvPr id="8" name="TextBox 7"/>
          <p:cNvSpPr txBox="1"/>
          <p:nvPr/>
        </p:nvSpPr>
        <p:spPr>
          <a:xfrm>
            <a:off x="617765" y="2515076"/>
            <a:ext cx="1143000" cy="646331"/>
          </a:xfrm>
          <a:prstGeom prst="rect">
            <a:avLst/>
          </a:prstGeom>
          <a:noFill/>
          <a:ln>
            <a:solidFill>
              <a:srgbClr val="FF0000"/>
            </a:solidFill>
          </a:ln>
        </p:spPr>
        <p:txBody>
          <a:bodyPr wrap="square" rtlCol="0">
            <a:spAutoFit/>
          </a:bodyPr>
          <a:lstStyle/>
          <a:p>
            <a:pPr algn="ctr"/>
            <a:r>
              <a:rPr lang="en-US" b="1" dirty="0"/>
              <a:t>Setup Example</a:t>
            </a:r>
          </a:p>
        </p:txBody>
      </p:sp>
      <p:pic>
        <p:nvPicPr>
          <p:cNvPr id="11" name="Picture 10"/>
          <p:cNvPicPr>
            <a:picLocks noChangeAspect="1"/>
          </p:cNvPicPr>
          <p:nvPr/>
        </p:nvPicPr>
        <p:blipFill>
          <a:blip r:embed="rId2"/>
          <a:stretch>
            <a:fillRect/>
          </a:stretch>
        </p:blipFill>
        <p:spPr>
          <a:xfrm>
            <a:off x="1752600" y="2515076"/>
            <a:ext cx="6603608" cy="1395893"/>
          </a:xfrm>
          <a:prstGeom prst="rect">
            <a:avLst/>
          </a:prstGeom>
          <a:ln w="28575">
            <a:solidFill>
              <a:srgbClr val="FF0000"/>
            </a:solidFill>
          </a:ln>
        </p:spPr>
      </p:pic>
      <p:pic>
        <p:nvPicPr>
          <p:cNvPr id="12" name="Picture 11"/>
          <p:cNvPicPr>
            <a:picLocks noChangeAspect="1"/>
          </p:cNvPicPr>
          <p:nvPr/>
        </p:nvPicPr>
        <p:blipFill>
          <a:blip r:embed="rId3"/>
          <a:stretch>
            <a:fillRect/>
          </a:stretch>
        </p:blipFill>
        <p:spPr>
          <a:xfrm>
            <a:off x="1887564" y="5055862"/>
            <a:ext cx="6723036" cy="1421138"/>
          </a:xfrm>
          <a:prstGeom prst="rect">
            <a:avLst/>
          </a:prstGeom>
        </p:spPr>
      </p:pic>
      <p:pic>
        <p:nvPicPr>
          <p:cNvPr id="13" name="Picture 12"/>
          <p:cNvPicPr>
            <a:picLocks noChangeAspect="1"/>
          </p:cNvPicPr>
          <p:nvPr/>
        </p:nvPicPr>
        <p:blipFill>
          <a:blip r:embed="rId4"/>
          <a:stretch>
            <a:fillRect/>
          </a:stretch>
        </p:blipFill>
        <p:spPr>
          <a:xfrm>
            <a:off x="1864770" y="4572000"/>
            <a:ext cx="6136230" cy="258075"/>
          </a:xfrm>
          <a:prstGeom prst="rect">
            <a:avLst/>
          </a:prstGeom>
        </p:spPr>
      </p:pic>
      <p:sp>
        <p:nvSpPr>
          <p:cNvPr id="14" name="TextBox 13"/>
          <p:cNvSpPr txBox="1"/>
          <p:nvPr/>
        </p:nvSpPr>
        <p:spPr>
          <a:xfrm>
            <a:off x="113342" y="4572000"/>
            <a:ext cx="1751428" cy="1477328"/>
          </a:xfrm>
          <a:prstGeom prst="rect">
            <a:avLst/>
          </a:prstGeom>
          <a:noFill/>
          <a:ln>
            <a:solidFill>
              <a:srgbClr val="FF0000"/>
            </a:solidFill>
          </a:ln>
        </p:spPr>
        <p:txBody>
          <a:bodyPr wrap="square" rtlCol="0">
            <a:spAutoFit/>
          </a:bodyPr>
          <a:lstStyle/>
          <a:p>
            <a:pPr algn="ctr"/>
            <a:r>
              <a:rPr lang="en-US" b="1" dirty="0"/>
              <a:t>Fill in the information for your school in the yellow highlighted cells</a:t>
            </a:r>
          </a:p>
        </p:txBody>
      </p:sp>
    </p:spTree>
    <p:extLst>
      <p:ext uri="{BB962C8B-B14F-4D97-AF65-F5344CB8AC3E}">
        <p14:creationId xmlns:p14="http://schemas.microsoft.com/office/powerpoint/2010/main" val="377412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9469"/>
            <a:ext cx="1905000" cy="646331"/>
          </a:xfrm>
          <a:prstGeom prst="rect">
            <a:avLst/>
          </a:prstGeom>
          <a:noFill/>
          <a:ln w="57150">
            <a:solidFill>
              <a:srgbClr val="00B0F0"/>
            </a:solidFill>
          </a:ln>
        </p:spPr>
        <p:txBody>
          <a:bodyPr wrap="square" rtlCol="0">
            <a:spAutoFit/>
          </a:bodyPr>
          <a:lstStyle/>
          <a:p>
            <a:r>
              <a:rPr lang="en-US" sz="3600" b="1" dirty="0"/>
              <a:t>Setup-2</a:t>
            </a:r>
          </a:p>
        </p:txBody>
      </p:sp>
      <p:sp>
        <p:nvSpPr>
          <p:cNvPr id="5" name="TextBox 4"/>
          <p:cNvSpPr txBox="1"/>
          <p:nvPr/>
        </p:nvSpPr>
        <p:spPr>
          <a:xfrm>
            <a:off x="152400" y="964401"/>
            <a:ext cx="3352800" cy="5601533"/>
          </a:xfrm>
          <a:prstGeom prst="rect">
            <a:avLst/>
          </a:prstGeom>
          <a:noFill/>
        </p:spPr>
        <p:txBody>
          <a:bodyPr wrap="square" rtlCol="0">
            <a:spAutoFit/>
          </a:bodyPr>
          <a:lstStyle/>
          <a:p>
            <a:r>
              <a:rPr lang="en-US" sz="2000" dirty="0"/>
              <a:t>Next, go to the Special Education input section area that begins at cell W14. Your yellow highlighted cells will be blank. Fill in the teacher names and student counts by grade for your Special Education classes. Leave cells blank where there is no information to input. The teacher names you input are automatically transferred to the appropriate Section Input Pages for Self-Contained and Resource sections. There will be more on </a:t>
            </a:r>
            <a:r>
              <a:rPr lang="en-US" sz="2000" dirty="0" err="1"/>
              <a:t>SpEd</a:t>
            </a:r>
            <a:r>
              <a:rPr lang="en-US" sz="2000" dirty="0"/>
              <a:t> input later in these instructions.</a:t>
            </a:r>
          </a:p>
          <a:p>
            <a:endParaRPr lang="en-US" dirty="0"/>
          </a:p>
        </p:txBody>
      </p:sp>
      <p:pic>
        <p:nvPicPr>
          <p:cNvPr id="7" name="Picture 6"/>
          <p:cNvPicPr>
            <a:picLocks noChangeAspect="1"/>
          </p:cNvPicPr>
          <p:nvPr/>
        </p:nvPicPr>
        <p:blipFill>
          <a:blip r:embed="rId2"/>
          <a:stretch>
            <a:fillRect/>
          </a:stretch>
        </p:blipFill>
        <p:spPr>
          <a:xfrm>
            <a:off x="3511062" y="39469"/>
            <a:ext cx="5480538" cy="6526465"/>
          </a:xfrm>
          <a:prstGeom prst="rect">
            <a:avLst/>
          </a:prstGeom>
        </p:spPr>
      </p:pic>
    </p:spTree>
    <p:extLst>
      <p:ext uri="{BB962C8B-B14F-4D97-AF65-F5344CB8AC3E}">
        <p14:creationId xmlns:p14="http://schemas.microsoft.com/office/powerpoint/2010/main" val="418066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39469"/>
            <a:ext cx="1905000" cy="646331"/>
          </a:xfrm>
          <a:prstGeom prst="rect">
            <a:avLst/>
          </a:prstGeom>
          <a:noFill/>
          <a:ln w="57150">
            <a:solidFill>
              <a:srgbClr val="00B0F0"/>
            </a:solidFill>
          </a:ln>
        </p:spPr>
        <p:txBody>
          <a:bodyPr wrap="square" rtlCol="0">
            <a:spAutoFit/>
          </a:bodyPr>
          <a:lstStyle/>
          <a:p>
            <a:r>
              <a:rPr lang="en-US" sz="3600" b="1" dirty="0"/>
              <a:t>Setup-3</a:t>
            </a:r>
          </a:p>
        </p:txBody>
      </p:sp>
      <p:sp>
        <p:nvSpPr>
          <p:cNvPr id="2" name="TextBox 1"/>
          <p:cNvSpPr txBox="1"/>
          <p:nvPr/>
        </p:nvSpPr>
        <p:spPr>
          <a:xfrm>
            <a:off x="0" y="990600"/>
            <a:ext cx="2618534" cy="369332"/>
          </a:xfrm>
          <a:prstGeom prst="rect">
            <a:avLst/>
          </a:prstGeom>
          <a:noFill/>
        </p:spPr>
        <p:txBody>
          <a:bodyPr wrap="square" rtlCol="0">
            <a:spAutoFit/>
          </a:bodyPr>
          <a:lstStyle/>
          <a:p>
            <a:r>
              <a:rPr lang="en-US" dirty="0"/>
              <a:t>The Schedule Page Setup</a:t>
            </a:r>
          </a:p>
        </p:txBody>
      </p:sp>
      <p:pic>
        <p:nvPicPr>
          <p:cNvPr id="3" name="Picture 2"/>
          <p:cNvPicPr>
            <a:picLocks noChangeAspect="1"/>
          </p:cNvPicPr>
          <p:nvPr/>
        </p:nvPicPr>
        <p:blipFill>
          <a:blip r:embed="rId2"/>
          <a:stretch>
            <a:fillRect/>
          </a:stretch>
        </p:blipFill>
        <p:spPr>
          <a:xfrm>
            <a:off x="2743200" y="71120"/>
            <a:ext cx="6324600" cy="6732875"/>
          </a:xfrm>
          <a:prstGeom prst="rect">
            <a:avLst/>
          </a:prstGeom>
        </p:spPr>
      </p:pic>
      <p:sp>
        <p:nvSpPr>
          <p:cNvPr id="4" name="TextBox 3"/>
          <p:cNvSpPr txBox="1"/>
          <p:nvPr/>
        </p:nvSpPr>
        <p:spPr>
          <a:xfrm>
            <a:off x="0" y="1524000"/>
            <a:ext cx="2743200" cy="2585323"/>
          </a:xfrm>
          <a:prstGeom prst="rect">
            <a:avLst/>
          </a:prstGeom>
          <a:noFill/>
        </p:spPr>
        <p:txBody>
          <a:bodyPr wrap="square" rtlCol="0">
            <a:spAutoFit/>
          </a:bodyPr>
          <a:lstStyle/>
          <a:p>
            <a:r>
              <a:rPr lang="en-US" dirty="0"/>
              <a:t>Here you set up 4 items for each schedule page:</a:t>
            </a:r>
          </a:p>
          <a:p>
            <a:pPr marL="342900" indent="-342900">
              <a:buAutoNum type="arabicParenR"/>
            </a:pPr>
            <a:r>
              <a:rPr lang="en-US" dirty="0"/>
              <a:t>Page Title</a:t>
            </a:r>
          </a:p>
          <a:p>
            <a:pPr marL="342900" indent="-342900">
              <a:buAutoNum type="arabicParenR"/>
            </a:pPr>
            <a:r>
              <a:rPr lang="en-US" dirty="0"/>
              <a:t>Page Title Abbreviation</a:t>
            </a:r>
          </a:p>
          <a:p>
            <a:pPr marL="342900" indent="-342900">
              <a:buAutoNum type="arabicParenR"/>
            </a:pPr>
            <a:r>
              <a:rPr lang="en-US" dirty="0"/>
              <a:t>Student Contract Limit</a:t>
            </a:r>
          </a:p>
          <a:p>
            <a:pPr marL="342900" indent="-342900">
              <a:buAutoNum type="arabicParenR"/>
            </a:pPr>
            <a:r>
              <a:rPr lang="en-US" dirty="0"/>
              <a:t>Class Size Limit</a:t>
            </a:r>
          </a:p>
          <a:p>
            <a:pPr marL="342900" indent="-342900">
              <a:buAutoNum type="arabicParenR"/>
            </a:pPr>
            <a:endParaRPr lang="en-US" dirty="0"/>
          </a:p>
          <a:p>
            <a:r>
              <a:rPr lang="en-US" dirty="0"/>
              <a:t>Let’s take a close look at these on the next slides</a:t>
            </a:r>
          </a:p>
        </p:txBody>
      </p:sp>
      <p:sp>
        <p:nvSpPr>
          <p:cNvPr id="5" name="TextBox 4"/>
          <p:cNvSpPr txBox="1"/>
          <p:nvPr/>
        </p:nvSpPr>
        <p:spPr>
          <a:xfrm>
            <a:off x="152400" y="5410200"/>
            <a:ext cx="2133600" cy="923330"/>
          </a:xfrm>
          <a:prstGeom prst="rect">
            <a:avLst/>
          </a:prstGeom>
          <a:noFill/>
          <a:ln>
            <a:solidFill>
              <a:srgbClr val="FF0000"/>
            </a:solidFill>
          </a:ln>
        </p:spPr>
        <p:txBody>
          <a:bodyPr wrap="square" rtlCol="0">
            <a:spAutoFit/>
          </a:bodyPr>
          <a:lstStyle/>
          <a:p>
            <a:r>
              <a:rPr lang="en-US" dirty="0"/>
              <a:t>These are hyperlinks that take you to each schedule page</a:t>
            </a:r>
          </a:p>
        </p:txBody>
      </p:sp>
      <p:cxnSp>
        <p:nvCxnSpPr>
          <p:cNvPr id="9" name="Straight Arrow Connector 8"/>
          <p:cNvCxnSpPr/>
          <p:nvPr/>
        </p:nvCxnSpPr>
        <p:spPr>
          <a:xfrm flipV="1">
            <a:off x="1600200" y="4953000"/>
            <a:ext cx="11430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85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3976</TotalTime>
  <Words>6547</Words>
  <Application>Microsoft Office PowerPoint</Application>
  <PresentationFormat>On-screen Show (4:3)</PresentationFormat>
  <Paragraphs>302</Paragraphs>
  <Slides>58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dc:creator>
  <cp:lastModifiedBy>JP</cp:lastModifiedBy>
  <cp:revision>472</cp:revision>
  <dcterms:created xsi:type="dcterms:W3CDTF">2014-03-16T16:48:55Z</dcterms:created>
  <dcterms:modified xsi:type="dcterms:W3CDTF">2016-12-13T04:25:10Z</dcterms:modified>
</cp:coreProperties>
</file>