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8" r:id="rId3"/>
    <p:sldMasterId id="2147483702" r:id="rId4"/>
    <p:sldMasterId id="2147483716" r:id="rId5"/>
    <p:sldMasterId id="2147483730" r:id="rId6"/>
  </p:sldMasterIdLst>
  <p:notesMasterIdLst>
    <p:notesMasterId r:id="rId16"/>
  </p:notesMasterIdLst>
  <p:sldIdLst>
    <p:sldId id="265" r:id="rId7"/>
    <p:sldId id="266" r:id="rId8"/>
    <p:sldId id="257" r:id="rId9"/>
    <p:sldId id="258" r:id="rId10"/>
    <p:sldId id="263" r:id="rId11"/>
    <p:sldId id="259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8A5C-E588-465F-A79F-E711081A2B9F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C3CEE-5EF7-4FFA-9A12-EC8D0FB71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82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note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625C8-635D-487F-B6C1-C2CEF0E91F1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232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625C8-635D-487F-B6C1-C2CEF0E91F1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70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625C8-635D-487F-B6C1-C2CEF0E91F1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78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76400" y="1143000"/>
            <a:ext cx="7010400" cy="14478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r">
              <a:lnSpc>
                <a:spcPct val="80000"/>
              </a:lnSpc>
              <a:buNone/>
              <a:defRPr sz="4400">
                <a:solidFill>
                  <a:srgbClr val="0093D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Header Text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76400" y="2743200"/>
            <a:ext cx="7010400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ts val="2700"/>
              </a:lnSpc>
              <a:spcBef>
                <a:spcPts val="600"/>
              </a:spcBef>
              <a:buNone/>
              <a:defRPr sz="3200" b="0">
                <a:solidFill>
                  <a:srgbClr val="304755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Subtext Here</a:t>
            </a:r>
          </a:p>
        </p:txBody>
      </p:sp>
    </p:spTree>
    <p:extLst>
      <p:ext uri="{BB962C8B-B14F-4D97-AF65-F5344CB8AC3E}">
        <p14:creationId xmlns:p14="http://schemas.microsoft.com/office/powerpoint/2010/main" val="1877966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87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575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76400" y="1143000"/>
            <a:ext cx="7010400" cy="14478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r">
              <a:lnSpc>
                <a:spcPct val="80000"/>
              </a:lnSpc>
              <a:buNone/>
              <a:defRPr sz="4400">
                <a:solidFill>
                  <a:srgbClr val="0093D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Header Text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76400" y="2743200"/>
            <a:ext cx="7010400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ts val="2700"/>
              </a:lnSpc>
              <a:spcBef>
                <a:spcPts val="600"/>
              </a:spcBef>
              <a:buNone/>
              <a:defRPr sz="3200" b="0">
                <a:solidFill>
                  <a:srgbClr val="304755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Subtext Here</a:t>
            </a:r>
          </a:p>
        </p:txBody>
      </p:sp>
    </p:spTree>
    <p:extLst>
      <p:ext uri="{BB962C8B-B14F-4D97-AF65-F5344CB8AC3E}">
        <p14:creationId xmlns:p14="http://schemas.microsoft.com/office/powerpoint/2010/main" val="2803016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147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76400" y="1143000"/>
            <a:ext cx="7010400" cy="14478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r">
              <a:lnSpc>
                <a:spcPct val="80000"/>
              </a:lnSpc>
              <a:buNone/>
              <a:defRPr sz="4400">
                <a:solidFill>
                  <a:srgbClr val="0093D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Header Text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76400" y="2743200"/>
            <a:ext cx="7010400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ts val="2700"/>
              </a:lnSpc>
              <a:spcBef>
                <a:spcPts val="600"/>
              </a:spcBef>
              <a:buNone/>
              <a:defRPr sz="3200" b="0">
                <a:solidFill>
                  <a:srgbClr val="304755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Subtext Here</a:t>
            </a:r>
          </a:p>
        </p:txBody>
      </p:sp>
    </p:spTree>
    <p:extLst>
      <p:ext uri="{BB962C8B-B14F-4D97-AF65-F5344CB8AC3E}">
        <p14:creationId xmlns:p14="http://schemas.microsoft.com/office/powerpoint/2010/main" val="2343514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>
              <a:spcBef>
                <a:spcPts val="2000"/>
              </a:spcBef>
              <a:buClr>
                <a:srgbClr val="0F6FC6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9406A8-5DBC-4BEC-B800-81D086BFDB6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742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13FD733-E80B-44D2-9A84-FE38002C74BD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660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07F914-0234-487D-A6D9-8E620C34343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7520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5" cy="4343400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673F5E8-E183-4188-AA67-F40FA98D9F6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946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D28659-12F4-4AAF-84C6-9D34BED83B4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9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>
              <a:spcBef>
                <a:spcPts val="2000"/>
              </a:spcBef>
              <a:buClr>
                <a:srgbClr val="0F6FC6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9406A8-5DBC-4BEC-B800-81D086BFDB6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0259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696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43000" y="1752600"/>
            <a:ext cx="7696200" cy="4343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75BD44-9C34-4F0C-AC8C-953D95450805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4486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830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76400" y="1143000"/>
            <a:ext cx="7010400" cy="14478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r">
              <a:lnSpc>
                <a:spcPct val="80000"/>
              </a:lnSpc>
              <a:buNone/>
              <a:defRPr sz="4400">
                <a:solidFill>
                  <a:srgbClr val="0093D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Header Text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76400" y="2743200"/>
            <a:ext cx="7010400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ts val="2700"/>
              </a:lnSpc>
              <a:spcBef>
                <a:spcPts val="600"/>
              </a:spcBef>
              <a:buNone/>
              <a:defRPr sz="3200" b="0">
                <a:solidFill>
                  <a:srgbClr val="304755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Subtext Here</a:t>
            </a:r>
          </a:p>
        </p:txBody>
      </p:sp>
    </p:spTree>
    <p:extLst>
      <p:ext uri="{BB962C8B-B14F-4D97-AF65-F5344CB8AC3E}">
        <p14:creationId xmlns:p14="http://schemas.microsoft.com/office/powerpoint/2010/main" val="25428525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251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28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76400" y="1143000"/>
            <a:ext cx="7010400" cy="14478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r">
              <a:lnSpc>
                <a:spcPct val="80000"/>
              </a:lnSpc>
              <a:buNone/>
              <a:defRPr sz="4400">
                <a:solidFill>
                  <a:srgbClr val="0093D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Header Text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76400" y="2743200"/>
            <a:ext cx="7010400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ts val="2700"/>
              </a:lnSpc>
              <a:spcBef>
                <a:spcPts val="600"/>
              </a:spcBef>
              <a:buNone/>
              <a:defRPr sz="3200" b="0">
                <a:solidFill>
                  <a:srgbClr val="304755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Subtext Here</a:t>
            </a:r>
          </a:p>
        </p:txBody>
      </p:sp>
    </p:spTree>
    <p:extLst>
      <p:ext uri="{BB962C8B-B14F-4D97-AF65-F5344CB8AC3E}">
        <p14:creationId xmlns:p14="http://schemas.microsoft.com/office/powerpoint/2010/main" val="24447884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8953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76400" y="1143000"/>
            <a:ext cx="7010400" cy="14478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r">
              <a:lnSpc>
                <a:spcPct val="80000"/>
              </a:lnSpc>
              <a:buNone/>
              <a:defRPr sz="4400">
                <a:solidFill>
                  <a:srgbClr val="0093D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Header Text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76400" y="2743200"/>
            <a:ext cx="7010400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ts val="2700"/>
              </a:lnSpc>
              <a:spcBef>
                <a:spcPts val="600"/>
              </a:spcBef>
              <a:buNone/>
              <a:defRPr sz="3200" b="0">
                <a:solidFill>
                  <a:srgbClr val="304755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Subtext Here</a:t>
            </a:r>
          </a:p>
        </p:txBody>
      </p:sp>
    </p:spTree>
    <p:extLst>
      <p:ext uri="{BB962C8B-B14F-4D97-AF65-F5344CB8AC3E}">
        <p14:creationId xmlns:p14="http://schemas.microsoft.com/office/powerpoint/2010/main" val="977449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>
              <a:spcBef>
                <a:spcPts val="2000"/>
              </a:spcBef>
              <a:buClr>
                <a:srgbClr val="0F6FC6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9406A8-5DBC-4BEC-B800-81D086BFDB6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512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13FD733-E80B-44D2-9A84-FE38002C74BD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81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13FD733-E80B-44D2-9A84-FE38002C74BD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4749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07F914-0234-487D-A6D9-8E620C34343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0870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5" cy="4343400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673F5E8-E183-4188-AA67-F40FA98D9F6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721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D28659-12F4-4AAF-84C6-9D34BED83B4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218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696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43000" y="1752600"/>
            <a:ext cx="7696200" cy="4343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75BD44-9C34-4F0C-AC8C-953D95450805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2828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2100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76400" y="1143000"/>
            <a:ext cx="7010400" cy="14478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r">
              <a:lnSpc>
                <a:spcPct val="80000"/>
              </a:lnSpc>
              <a:buNone/>
              <a:defRPr sz="4400">
                <a:solidFill>
                  <a:srgbClr val="0093D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Header Text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76400" y="2743200"/>
            <a:ext cx="7010400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ts val="2700"/>
              </a:lnSpc>
              <a:spcBef>
                <a:spcPts val="600"/>
              </a:spcBef>
              <a:buNone/>
              <a:defRPr sz="3200" b="0">
                <a:solidFill>
                  <a:srgbClr val="304755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Subtext Here</a:t>
            </a:r>
          </a:p>
        </p:txBody>
      </p:sp>
    </p:spTree>
    <p:extLst>
      <p:ext uri="{BB962C8B-B14F-4D97-AF65-F5344CB8AC3E}">
        <p14:creationId xmlns:p14="http://schemas.microsoft.com/office/powerpoint/2010/main" val="34246473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9552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8599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76400" y="1143000"/>
            <a:ext cx="7010400" cy="14478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r">
              <a:lnSpc>
                <a:spcPct val="80000"/>
              </a:lnSpc>
              <a:buNone/>
              <a:defRPr sz="4400">
                <a:solidFill>
                  <a:srgbClr val="0093D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Header Text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76400" y="2743200"/>
            <a:ext cx="7010400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ts val="2700"/>
              </a:lnSpc>
              <a:spcBef>
                <a:spcPts val="600"/>
              </a:spcBef>
              <a:buNone/>
              <a:defRPr sz="3200" b="0">
                <a:solidFill>
                  <a:srgbClr val="304755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Subtext Here</a:t>
            </a:r>
          </a:p>
        </p:txBody>
      </p:sp>
    </p:spTree>
    <p:extLst>
      <p:ext uri="{BB962C8B-B14F-4D97-AF65-F5344CB8AC3E}">
        <p14:creationId xmlns:p14="http://schemas.microsoft.com/office/powerpoint/2010/main" val="21978820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01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07F914-0234-487D-A6D9-8E620C34343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2709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76400" y="1143000"/>
            <a:ext cx="7010400" cy="14478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r">
              <a:lnSpc>
                <a:spcPct val="80000"/>
              </a:lnSpc>
              <a:buNone/>
              <a:defRPr sz="4400">
                <a:solidFill>
                  <a:srgbClr val="0093D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Header Text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76400" y="2743200"/>
            <a:ext cx="7010400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ts val="2700"/>
              </a:lnSpc>
              <a:spcBef>
                <a:spcPts val="600"/>
              </a:spcBef>
              <a:buNone/>
              <a:defRPr sz="3200" b="0">
                <a:solidFill>
                  <a:srgbClr val="304755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Subtext Here</a:t>
            </a:r>
          </a:p>
        </p:txBody>
      </p:sp>
    </p:spTree>
    <p:extLst>
      <p:ext uri="{BB962C8B-B14F-4D97-AF65-F5344CB8AC3E}">
        <p14:creationId xmlns:p14="http://schemas.microsoft.com/office/powerpoint/2010/main" val="2577951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>
              <a:spcBef>
                <a:spcPts val="2000"/>
              </a:spcBef>
              <a:buClr>
                <a:srgbClr val="0F6FC6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9406A8-5DBC-4BEC-B800-81D086BFDB6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638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13FD733-E80B-44D2-9A84-FE38002C74BD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6311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07F914-0234-487D-A6D9-8E620C34343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3656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5" cy="4343400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673F5E8-E183-4188-AA67-F40FA98D9F6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285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D28659-12F4-4AAF-84C6-9D34BED83B4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834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696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43000" y="1752600"/>
            <a:ext cx="7696200" cy="4343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75BD44-9C34-4F0C-AC8C-953D95450805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7690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241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76400" y="1143000"/>
            <a:ext cx="7010400" cy="14478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r">
              <a:lnSpc>
                <a:spcPct val="80000"/>
              </a:lnSpc>
              <a:buNone/>
              <a:defRPr sz="4400">
                <a:solidFill>
                  <a:srgbClr val="0093D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Header Text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76400" y="2743200"/>
            <a:ext cx="7010400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ts val="2700"/>
              </a:lnSpc>
              <a:spcBef>
                <a:spcPts val="600"/>
              </a:spcBef>
              <a:buNone/>
              <a:defRPr sz="3200" b="0">
                <a:solidFill>
                  <a:srgbClr val="304755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Subtext Here</a:t>
            </a:r>
          </a:p>
        </p:txBody>
      </p:sp>
    </p:spTree>
    <p:extLst>
      <p:ext uri="{BB962C8B-B14F-4D97-AF65-F5344CB8AC3E}">
        <p14:creationId xmlns:p14="http://schemas.microsoft.com/office/powerpoint/2010/main" val="11598722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13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5" cy="4343400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673F5E8-E183-4188-AA67-F40FA98D9F6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93877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11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76400" y="1143000"/>
            <a:ext cx="7010400" cy="14478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r">
              <a:lnSpc>
                <a:spcPct val="80000"/>
              </a:lnSpc>
              <a:buNone/>
              <a:defRPr sz="4400">
                <a:solidFill>
                  <a:srgbClr val="0093D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Header Text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76400" y="2743200"/>
            <a:ext cx="7010400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ts val="2700"/>
              </a:lnSpc>
              <a:spcBef>
                <a:spcPts val="600"/>
              </a:spcBef>
              <a:buNone/>
              <a:defRPr sz="3200" b="0">
                <a:solidFill>
                  <a:srgbClr val="304755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Subtext Here</a:t>
            </a:r>
          </a:p>
        </p:txBody>
      </p:sp>
    </p:spTree>
    <p:extLst>
      <p:ext uri="{BB962C8B-B14F-4D97-AF65-F5344CB8AC3E}">
        <p14:creationId xmlns:p14="http://schemas.microsoft.com/office/powerpoint/2010/main" val="37728329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370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76400" y="1143000"/>
            <a:ext cx="7010400" cy="14478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r">
              <a:lnSpc>
                <a:spcPct val="80000"/>
              </a:lnSpc>
              <a:buNone/>
              <a:defRPr sz="4400">
                <a:solidFill>
                  <a:srgbClr val="0093D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Header Text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76400" y="2743200"/>
            <a:ext cx="7010400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ts val="2700"/>
              </a:lnSpc>
              <a:spcBef>
                <a:spcPts val="600"/>
              </a:spcBef>
              <a:buNone/>
              <a:defRPr sz="3200" b="0">
                <a:solidFill>
                  <a:srgbClr val="304755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Subtext Here</a:t>
            </a:r>
          </a:p>
        </p:txBody>
      </p:sp>
    </p:spTree>
    <p:extLst>
      <p:ext uri="{BB962C8B-B14F-4D97-AF65-F5344CB8AC3E}">
        <p14:creationId xmlns:p14="http://schemas.microsoft.com/office/powerpoint/2010/main" val="33236349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>
              <a:spcBef>
                <a:spcPts val="2000"/>
              </a:spcBef>
              <a:buClr>
                <a:srgbClr val="0F6FC6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9406A8-5DBC-4BEC-B800-81D086BFDB6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91413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13FD733-E80B-44D2-9A84-FE38002C74BD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6782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07F914-0234-487D-A6D9-8E620C34343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097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5" cy="4343400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673F5E8-E183-4188-AA67-F40FA98D9F6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94412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D28659-12F4-4AAF-84C6-9D34BED83B4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69227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696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43000" y="1752600"/>
            <a:ext cx="7696200" cy="4343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75BD44-9C34-4F0C-AC8C-953D95450805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5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D28659-12F4-4AAF-84C6-9D34BED83B4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67478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6050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76400" y="1143000"/>
            <a:ext cx="7010400" cy="14478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r">
              <a:lnSpc>
                <a:spcPct val="80000"/>
              </a:lnSpc>
              <a:buNone/>
              <a:defRPr sz="4400">
                <a:solidFill>
                  <a:srgbClr val="0093D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Header Text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76400" y="2743200"/>
            <a:ext cx="7010400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ts val="2700"/>
              </a:lnSpc>
              <a:spcBef>
                <a:spcPts val="600"/>
              </a:spcBef>
              <a:buNone/>
              <a:defRPr sz="3200" b="0">
                <a:solidFill>
                  <a:srgbClr val="304755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Subtext Here</a:t>
            </a:r>
          </a:p>
        </p:txBody>
      </p:sp>
    </p:spTree>
    <p:extLst>
      <p:ext uri="{BB962C8B-B14F-4D97-AF65-F5344CB8AC3E}">
        <p14:creationId xmlns:p14="http://schemas.microsoft.com/office/powerpoint/2010/main" val="21091094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69596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9335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76400" y="1143000"/>
            <a:ext cx="7010400" cy="14478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r">
              <a:lnSpc>
                <a:spcPct val="80000"/>
              </a:lnSpc>
              <a:buNone/>
              <a:defRPr sz="4400">
                <a:solidFill>
                  <a:srgbClr val="0093D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Header Text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76400" y="2743200"/>
            <a:ext cx="7010400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ts val="2700"/>
              </a:lnSpc>
              <a:spcBef>
                <a:spcPts val="600"/>
              </a:spcBef>
              <a:buNone/>
              <a:defRPr sz="3200" b="0">
                <a:solidFill>
                  <a:srgbClr val="304755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Subtext Here</a:t>
            </a:r>
          </a:p>
        </p:txBody>
      </p:sp>
    </p:spTree>
    <p:extLst>
      <p:ext uri="{BB962C8B-B14F-4D97-AF65-F5344CB8AC3E}">
        <p14:creationId xmlns:p14="http://schemas.microsoft.com/office/powerpoint/2010/main" val="189564214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1301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76400" y="1143000"/>
            <a:ext cx="7010400" cy="14478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r">
              <a:lnSpc>
                <a:spcPct val="80000"/>
              </a:lnSpc>
              <a:buNone/>
              <a:defRPr sz="4400">
                <a:solidFill>
                  <a:srgbClr val="0093D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Header Text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76400" y="2743200"/>
            <a:ext cx="7010400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ts val="2700"/>
              </a:lnSpc>
              <a:spcBef>
                <a:spcPts val="600"/>
              </a:spcBef>
              <a:buNone/>
              <a:defRPr sz="3200" b="0">
                <a:solidFill>
                  <a:srgbClr val="304755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Subtext Here</a:t>
            </a:r>
          </a:p>
        </p:txBody>
      </p:sp>
    </p:spTree>
    <p:extLst>
      <p:ext uri="{BB962C8B-B14F-4D97-AF65-F5344CB8AC3E}">
        <p14:creationId xmlns:p14="http://schemas.microsoft.com/office/powerpoint/2010/main" val="425371037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>
              <a:spcBef>
                <a:spcPts val="2000"/>
              </a:spcBef>
              <a:buClr>
                <a:srgbClr val="0F6FC6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9406A8-5DBC-4BEC-B800-81D086BFDB6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14123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13FD733-E80B-44D2-9A84-FE38002C74BD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0900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07F914-0234-487D-A6D9-8E620C34343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696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43000" y="1752600"/>
            <a:ext cx="7696200" cy="4343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75BD44-9C34-4F0C-AC8C-953D95450805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07664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5" cy="4343400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673F5E8-E183-4188-AA67-F40FA98D9F6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27174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D28659-12F4-4AAF-84C6-9D34BED83B4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93753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696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43000" y="1752600"/>
            <a:ext cx="7696200" cy="4343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75BD44-9C34-4F0C-AC8C-953D95450805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7281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50307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76400" y="1143000"/>
            <a:ext cx="7010400" cy="14478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r">
              <a:lnSpc>
                <a:spcPct val="80000"/>
              </a:lnSpc>
              <a:buNone/>
              <a:defRPr sz="4400">
                <a:solidFill>
                  <a:srgbClr val="0093D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Header Text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76400" y="2743200"/>
            <a:ext cx="7010400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ts val="2700"/>
              </a:lnSpc>
              <a:spcBef>
                <a:spcPts val="600"/>
              </a:spcBef>
              <a:buNone/>
              <a:defRPr sz="3200" b="0">
                <a:solidFill>
                  <a:srgbClr val="304755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Subtext Here</a:t>
            </a:r>
          </a:p>
        </p:txBody>
      </p:sp>
    </p:spTree>
    <p:extLst>
      <p:ext uri="{BB962C8B-B14F-4D97-AF65-F5344CB8AC3E}">
        <p14:creationId xmlns:p14="http://schemas.microsoft.com/office/powerpoint/2010/main" val="410549100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96384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37921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76400" y="1143000"/>
            <a:ext cx="7010400" cy="14478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r">
              <a:lnSpc>
                <a:spcPct val="80000"/>
              </a:lnSpc>
              <a:buNone/>
              <a:defRPr sz="4400">
                <a:solidFill>
                  <a:srgbClr val="0093D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Header Text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76400" y="2743200"/>
            <a:ext cx="7010400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ts val="2700"/>
              </a:lnSpc>
              <a:spcBef>
                <a:spcPts val="600"/>
              </a:spcBef>
              <a:buNone/>
              <a:defRPr sz="3200" b="0">
                <a:solidFill>
                  <a:srgbClr val="304755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Subtext Here</a:t>
            </a:r>
          </a:p>
        </p:txBody>
      </p:sp>
    </p:spTree>
    <p:extLst>
      <p:ext uri="{BB962C8B-B14F-4D97-AF65-F5344CB8AC3E}">
        <p14:creationId xmlns:p14="http://schemas.microsoft.com/office/powerpoint/2010/main" val="151251428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38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371600" y="533400"/>
            <a:ext cx="7315200" cy="5410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rgbClr val="304755"/>
                </a:solidFill>
              </a:defRPr>
            </a:lvl1pPr>
          </a:lstStyle>
          <a:p>
            <a:r>
              <a:rPr lang="en-US" dirty="0" smtClean="0"/>
              <a:t>Picture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19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76400" y="1143000"/>
            <a:ext cx="7010400" cy="14478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r">
              <a:lnSpc>
                <a:spcPct val="80000"/>
              </a:lnSpc>
              <a:buNone/>
              <a:defRPr sz="4400">
                <a:solidFill>
                  <a:srgbClr val="0093D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Header Text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76400" y="2743200"/>
            <a:ext cx="7010400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lnSpc>
                <a:spcPts val="2700"/>
              </a:lnSpc>
              <a:spcBef>
                <a:spcPts val="600"/>
              </a:spcBef>
              <a:buNone/>
              <a:defRPr sz="3200" b="0">
                <a:solidFill>
                  <a:srgbClr val="304755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Divider Subtext Here</a:t>
            </a:r>
          </a:p>
        </p:txBody>
      </p:sp>
    </p:spTree>
    <p:extLst>
      <p:ext uri="{BB962C8B-B14F-4D97-AF65-F5344CB8AC3E}">
        <p14:creationId xmlns:p14="http://schemas.microsoft.com/office/powerpoint/2010/main" val="328601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95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45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44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86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19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Cohort Size and Structure</a:t>
            </a:r>
            <a:endParaRPr lang="en-US" sz="3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219200"/>
            <a:ext cx="72771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There are several factors that combine to contribute to a school’s ability to keep academy/cohort courses pure; size and structure are two of these contributing factors. This brief presentation examines the effect of the number of students in an academy/cohort and the effect of the master schedule structure on the academy/cohort.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5081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685800"/>
            <a:ext cx="7924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Let’s look at a Linked Learning Pathway/Cohort with the following:</a:t>
            </a:r>
          </a:p>
          <a:p>
            <a:endParaRPr lang="en-US" sz="3200" b="1" dirty="0" smtClean="0"/>
          </a:p>
          <a:p>
            <a:endParaRPr lang="en-US" sz="3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 6 period student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Teachers that teach 5 periods per day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Pathway Teachers have a common planning period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 pathway </a:t>
            </a:r>
            <a:r>
              <a:rPr lang="en-US" sz="2400" dirty="0"/>
              <a:t>with 4 </a:t>
            </a:r>
            <a:r>
              <a:rPr lang="en-US" sz="2400" dirty="0" smtClean="0"/>
              <a:t>teachers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The cohort is composed of 120 students organized in 4 groups of 30 students each, Group A, B, C and </a:t>
            </a:r>
            <a:r>
              <a:rPr lang="en-US" sz="2400" dirty="0" smtClean="0"/>
              <a:t>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Each group of students takes the same 4 courses in the Linked Learning pathway, Course 1, 2, 3 and 4</a:t>
            </a:r>
          </a:p>
        </p:txBody>
      </p:sp>
    </p:spTree>
    <p:extLst>
      <p:ext uri="{BB962C8B-B14F-4D97-AF65-F5344CB8AC3E}">
        <p14:creationId xmlns:p14="http://schemas.microsoft.com/office/powerpoint/2010/main" val="94394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484388"/>
              </p:ext>
            </p:extLst>
          </p:nvPr>
        </p:nvGraphicFramePr>
        <p:xfrm>
          <a:off x="2351577" y="1371601"/>
          <a:ext cx="6563823" cy="267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611"/>
                <a:gridCol w="881189"/>
                <a:gridCol w="892366"/>
                <a:gridCol w="860234"/>
                <a:gridCol w="838200"/>
                <a:gridCol w="892366"/>
                <a:gridCol w="870857"/>
              </a:tblGrid>
              <a:tr h="84836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Per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1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Per 2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Per 3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Per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4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Per 5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Per 6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Course 1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PREP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A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B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C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D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Course 2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PREP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B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C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D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A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Course 3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PREP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C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D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A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B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Course 4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PREP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D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A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B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C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99382" y="76200"/>
            <a:ext cx="735881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Pathway with 120 students</a:t>
            </a:r>
          </a:p>
          <a:p>
            <a:pPr algn="ctr"/>
            <a:r>
              <a:rPr lang="en-US" sz="2000" dirty="0">
                <a:solidFill>
                  <a:prstClr val="black"/>
                </a:solidFill>
              </a:rPr>
              <a:t>(Each Letter Represents a Group of 30 Students in this Pathway)</a:t>
            </a:r>
          </a:p>
          <a:p>
            <a:pPr algn="ctr"/>
            <a:endParaRPr lang="en-US" sz="2400" dirty="0">
              <a:solidFill>
                <a:prstClr val="black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755861"/>
              </p:ext>
            </p:extLst>
          </p:nvPr>
        </p:nvGraphicFramePr>
        <p:xfrm>
          <a:off x="3723177" y="4114800"/>
          <a:ext cx="5137468" cy="18288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838200"/>
                <a:gridCol w="914400"/>
                <a:gridCol w="838200"/>
                <a:gridCol w="838200"/>
                <a:gridCol w="914400"/>
                <a:gridCol w="794068"/>
              </a:tblGrid>
              <a:tr h="347942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7942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47942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47942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23177" y="4114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23177" y="457646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23177" y="503813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52724" y="549979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66577" y="4114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66577" y="4576464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66577" y="504394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66577" y="550656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974651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Aspects of this structure: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1295400"/>
            <a:ext cx="2362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Common prep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Teachers teach one period out of the academy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Students take 4 classes in academy and 2 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Students in academy can go out for classes during period 1 &amp;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Academy field trips complicated by 6</a:t>
            </a:r>
            <a:r>
              <a:rPr lang="en-US" baseline="30000" dirty="0">
                <a:solidFill>
                  <a:prstClr val="black"/>
                </a:solidFill>
              </a:rPr>
              <a:t>th</a:t>
            </a:r>
            <a:r>
              <a:rPr lang="en-US" dirty="0">
                <a:solidFill>
                  <a:prstClr val="black"/>
                </a:solidFill>
              </a:rPr>
              <a:t> period outside class (students in academy periods 3-6 improves the ability to take field trips)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43200" y="6248400"/>
            <a:ext cx="4942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Now let’s see what happens with 30 more students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848600" y="6433066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13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852493"/>
              </p:ext>
            </p:extLst>
          </p:nvPr>
        </p:nvGraphicFramePr>
        <p:xfrm>
          <a:off x="2454991" y="990600"/>
          <a:ext cx="6563823" cy="267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611"/>
                <a:gridCol w="881189"/>
                <a:gridCol w="892366"/>
                <a:gridCol w="860234"/>
                <a:gridCol w="838200"/>
                <a:gridCol w="892366"/>
                <a:gridCol w="870857"/>
              </a:tblGrid>
              <a:tr h="84836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Per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1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Per 2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Per 3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Per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 4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Per 5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Per 6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Course 1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PREP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A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B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C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D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E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Course 2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PREP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B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C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D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E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A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Course 3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PREP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C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D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E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A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B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Course 4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PREP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D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E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A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B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C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134826"/>
              </p:ext>
            </p:extLst>
          </p:nvPr>
        </p:nvGraphicFramePr>
        <p:xfrm>
          <a:off x="3826591" y="3886199"/>
          <a:ext cx="5137468" cy="2286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838200"/>
                <a:gridCol w="914400"/>
                <a:gridCol w="838200"/>
                <a:gridCol w="838200"/>
                <a:gridCol w="914400"/>
                <a:gridCol w="79406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6800" y="0"/>
            <a:ext cx="7467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Pathway with 150 students</a:t>
            </a:r>
          </a:p>
          <a:p>
            <a:pPr algn="ctr"/>
            <a:r>
              <a:rPr lang="en-US" sz="2000" dirty="0">
                <a:solidFill>
                  <a:prstClr val="black"/>
                </a:solidFill>
              </a:rPr>
              <a:t>(Each Letter Represents a Group of 30 Students in this Pathway)</a:t>
            </a:r>
          </a:p>
          <a:p>
            <a:pPr algn="ctr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24777" y="4360413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21148" y="3907686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46548" y="5271723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262" y="482207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22948" y="3886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46548" y="571499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90177" y="4343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28377" y="4800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53400" y="5257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84748" y="571499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85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Aspects of this structure: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" y="914400"/>
            <a:ext cx="2362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Common prep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Teachers teach all 5 periods in the academy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Students take 4 classes in academy and 2 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Students in academy can go out for classes during any period 1 – 6 (a student can change group to go out any period)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Academy field trips complicated by students taking classes outside of the academy during all periods of the day</a:t>
            </a:r>
          </a:p>
        </p:txBody>
      </p:sp>
    </p:spTree>
    <p:extLst>
      <p:ext uri="{BB962C8B-B14F-4D97-AF65-F5344CB8AC3E}">
        <p14:creationId xmlns:p14="http://schemas.microsoft.com/office/powerpoint/2010/main" val="314759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71600"/>
            <a:ext cx="8987381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199" y="457200"/>
            <a:ext cx="8987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Grade Level Pathway with 150 Students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7750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41529"/>
            <a:ext cx="4668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>
                <a:solidFill>
                  <a:prstClr val="black"/>
                </a:solidFill>
              </a:rPr>
              <a:t>The 300 Student Model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926068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The 300 student model on the next page has the following attributes: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1600200"/>
            <a:ext cx="746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8 teachers all with common prep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Teachers teach all 5 periods in the academy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Each teacher teaches 150 of the 300 students – internal rotation of classes will allow all teachers to work with all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Students take 4 classes in academy and 2 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Students in academy can go out for classes during any period 1 – 6 (a student can change group to go out any period)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Academy field trips complicated by students taking classes outside of the academy during all periods of the day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50292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Now we will take a look at this model and follow a band student in group A who also takes Algebra 2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257800" y="5675531"/>
            <a:ext cx="1828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07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952208"/>
              </p:ext>
            </p:extLst>
          </p:nvPr>
        </p:nvGraphicFramePr>
        <p:xfrm>
          <a:off x="685798" y="670560"/>
          <a:ext cx="7848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2"/>
                <a:gridCol w="914400"/>
                <a:gridCol w="1143000"/>
                <a:gridCol w="1219200"/>
                <a:gridCol w="1219200"/>
                <a:gridCol w="1219200"/>
                <a:gridCol w="1143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 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724104"/>
              </p:ext>
            </p:extLst>
          </p:nvPr>
        </p:nvGraphicFramePr>
        <p:xfrm>
          <a:off x="685800" y="1051560"/>
          <a:ext cx="7848600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90600"/>
                <a:gridCol w="914400"/>
                <a:gridCol w="1143000"/>
                <a:gridCol w="1219200"/>
                <a:gridCol w="1219200"/>
                <a:gridCol w="1219200"/>
                <a:gridCol w="11430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</a:rPr>
                        <a:t>English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</a:rPr>
                        <a:t>Prep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A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B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C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D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E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</a:rPr>
                        <a:t>Prep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F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G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H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I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J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</a:rPr>
                        <a:t>History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</a:rPr>
                        <a:t>Prep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B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C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D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E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F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</a:rPr>
                        <a:t>History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</a:rPr>
                        <a:t>Prep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G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H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I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J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A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</a:rPr>
                        <a:t>Science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</a:rPr>
                        <a:t>Prep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C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D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E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F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G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</a:rPr>
                        <a:t>Science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</a:rPr>
                        <a:t>Prep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H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I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J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A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B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</a:rPr>
                        <a:t>Tech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</a:rPr>
                        <a:t>Prep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D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E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F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G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H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</a:rPr>
                        <a:t>Tech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</a:rPr>
                        <a:t>Prep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I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J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A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B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</a:rPr>
                        <a:t>C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-76200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Pathway with 300 students</a:t>
            </a:r>
          </a:p>
          <a:p>
            <a:pPr algn="ctr"/>
            <a:r>
              <a:rPr lang="en-US" sz="2000" b="1" dirty="0">
                <a:solidFill>
                  <a:prstClr val="black"/>
                </a:solidFill>
              </a:rPr>
              <a:t>(Each Letter Represents a Group of 30 Students in this Pathway)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060989"/>
              </p:ext>
            </p:extLst>
          </p:nvPr>
        </p:nvGraphicFramePr>
        <p:xfrm>
          <a:off x="685802" y="4785360"/>
          <a:ext cx="7848595" cy="37084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990598"/>
                <a:gridCol w="914400"/>
                <a:gridCol w="1143000"/>
                <a:gridCol w="1219200"/>
                <a:gridCol w="1219200"/>
                <a:gridCol w="1219200"/>
                <a:gridCol w="1142997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 Out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 &amp; J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&amp; F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&amp; G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 &amp; H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 &amp; I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206437"/>
              </p:ext>
            </p:extLst>
          </p:nvPr>
        </p:nvGraphicFramePr>
        <p:xfrm>
          <a:off x="685797" y="5166360"/>
          <a:ext cx="7848603" cy="1584960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990603"/>
                <a:gridCol w="914400"/>
                <a:gridCol w="1143000"/>
                <a:gridCol w="1219200"/>
                <a:gridCol w="1219200"/>
                <a:gridCol w="1219200"/>
                <a:gridCol w="11430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Band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Alg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1</a:t>
                      </a:r>
                    </a:p>
                    <a:p>
                      <a:pPr algn="ctr"/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Alg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2</a:t>
                      </a:r>
                    </a:p>
                    <a:p>
                      <a:pPr algn="ctr"/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Geom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Chem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Physics</a:t>
                      </a:r>
                    </a:p>
                    <a:p>
                      <a:pPr algn="ctr"/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Alg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2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AP Course</a:t>
                      </a:r>
                    </a:p>
                    <a:p>
                      <a:pPr algn="ctr"/>
                      <a:r>
                        <a:rPr lang="en-US" sz="2000" dirty="0" smtClean="0"/>
                        <a:t>World </a:t>
                      </a:r>
                      <a:r>
                        <a:rPr lang="en-US" sz="1800" dirty="0" smtClean="0"/>
                        <a:t>Language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AP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Course</a:t>
                      </a: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World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Language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AP Course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World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Language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odecagon 6"/>
          <p:cNvSpPr/>
          <p:nvPr/>
        </p:nvSpPr>
        <p:spPr>
          <a:xfrm>
            <a:off x="2590800" y="1066800"/>
            <a:ext cx="1143000" cy="457200"/>
          </a:xfrm>
          <a:prstGeom prst="dodec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Dodecagon 7"/>
          <p:cNvSpPr/>
          <p:nvPr/>
        </p:nvSpPr>
        <p:spPr>
          <a:xfrm>
            <a:off x="4953000" y="4267200"/>
            <a:ext cx="1219200" cy="457200"/>
          </a:xfrm>
          <a:prstGeom prst="dodec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Dodecagon 8"/>
          <p:cNvSpPr/>
          <p:nvPr/>
        </p:nvSpPr>
        <p:spPr>
          <a:xfrm>
            <a:off x="6172200" y="3352800"/>
            <a:ext cx="1219200" cy="457200"/>
          </a:xfrm>
          <a:prstGeom prst="dodec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odecagon 9"/>
          <p:cNvSpPr/>
          <p:nvPr/>
        </p:nvSpPr>
        <p:spPr>
          <a:xfrm>
            <a:off x="7391400" y="2438400"/>
            <a:ext cx="1143000" cy="457200"/>
          </a:xfrm>
          <a:prstGeom prst="dodec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decagon 10"/>
          <p:cNvSpPr/>
          <p:nvPr/>
        </p:nvSpPr>
        <p:spPr>
          <a:xfrm>
            <a:off x="1524000" y="5181600"/>
            <a:ext cx="1219200" cy="457200"/>
          </a:xfrm>
          <a:prstGeom prst="dodec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odecagon 11"/>
          <p:cNvSpPr/>
          <p:nvPr/>
        </p:nvSpPr>
        <p:spPr>
          <a:xfrm>
            <a:off x="3733800" y="5791200"/>
            <a:ext cx="1219200" cy="457200"/>
          </a:xfrm>
          <a:prstGeom prst="dodecag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59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" y="1219200"/>
            <a:ext cx="8782376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3773" y="457200"/>
            <a:ext cx="8782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Pathway with 300 students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12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prstClr val="black"/>
                </a:solidFill>
              </a:rPr>
              <a:t>The Golden Numbers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9144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How do you know the best configuration of a Linked Learning Cohort?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Number of teachers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Number of periods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Number of students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6670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Tool: Cohort Size Calculator – Excel Spreadsheet 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3200400"/>
            <a:ext cx="4398034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06714" y="5410200"/>
            <a:ext cx="7082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Fill in the 5 values and a chart on the spreadsheet will show you workable configurations</a:t>
            </a:r>
          </a:p>
        </p:txBody>
      </p:sp>
    </p:spTree>
    <p:extLst>
      <p:ext uri="{BB962C8B-B14F-4D97-AF65-F5344CB8AC3E}">
        <p14:creationId xmlns:p14="http://schemas.microsoft.com/office/powerpoint/2010/main" val="368833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Custom Desig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Custom Desig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Custom Desig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732</Words>
  <Application>Microsoft Office PowerPoint</Application>
  <PresentationFormat>On-screen Show (4:3)</PresentationFormat>
  <Paragraphs>216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Custom Design</vt:lpstr>
      <vt:lpstr>1_Custom Design</vt:lpstr>
      <vt:lpstr>2_Custom Design</vt:lpstr>
      <vt:lpstr>3_Custom Design</vt:lpstr>
      <vt:lpstr>4_Custom Design</vt:lpstr>
      <vt:lpstr>5_Custom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</dc:creator>
  <cp:lastModifiedBy>jp</cp:lastModifiedBy>
  <cp:revision>4</cp:revision>
  <dcterms:created xsi:type="dcterms:W3CDTF">2014-02-17T05:02:29Z</dcterms:created>
  <dcterms:modified xsi:type="dcterms:W3CDTF">2014-02-17T07:21:59Z</dcterms:modified>
</cp:coreProperties>
</file>