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tiff" ContentType="image/tiff"/>
  <Default Extension="emf" ContentType="image/x-emf"/>
  <Default Extension="vml" ContentType="application/vnd.openxmlformats-officedocument.vmlDrawing"/>
  <Default Extension="rels" ContentType="application/vnd.openxmlformats-package.relationships+xml"/>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310" r:id="rId2"/>
    <p:sldId id="256" r:id="rId3"/>
    <p:sldId id="275" r:id="rId4"/>
    <p:sldId id="323" r:id="rId5"/>
    <p:sldId id="335" r:id="rId6"/>
    <p:sldId id="258" r:id="rId7"/>
    <p:sldId id="329" r:id="rId8"/>
    <p:sldId id="334" r:id="rId9"/>
    <p:sldId id="315" r:id="rId10"/>
    <p:sldId id="324" r:id="rId11"/>
    <p:sldId id="314" r:id="rId12"/>
    <p:sldId id="330" r:id="rId13"/>
    <p:sldId id="332" r:id="rId14"/>
    <p:sldId id="321" r:id="rId15"/>
    <p:sldId id="322" r:id="rId16"/>
    <p:sldId id="316" r:id="rId17"/>
    <p:sldId id="331" r:id="rId18"/>
    <p:sldId id="333" r:id="rId19"/>
    <p:sldId id="319" r:id="rId20"/>
    <p:sldId id="336" r:id="rId21"/>
    <p:sldId id="292" r:id="rId22"/>
    <p:sldId id="30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4B5E31F-DCE1-2743-AA3C-E2388FDD685D}">
          <p14:sldIdLst>
            <p14:sldId id="310"/>
            <p14:sldId id="256"/>
            <p14:sldId id="275"/>
            <p14:sldId id="323"/>
            <p14:sldId id="335"/>
            <p14:sldId id="258"/>
            <p14:sldId id="329"/>
            <p14:sldId id="334"/>
            <p14:sldId id="315"/>
            <p14:sldId id="324"/>
            <p14:sldId id="314"/>
            <p14:sldId id="330"/>
            <p14:sldId id="332"/>
            <p14:sldId id="321"/>
            <p14:sldId id="322"/>
            <p14:sldId id="316"/>
            <p14:sldId id="331"/>
            <p14:sldId id="333"/>
            <p14:sldId id="319"/>
            <p14:sldId id="336"/>
            <p14:sldId id="292"/>
          </p14:sldIdLst>
        </p14:section>
        <p14:section name="training" id="{6B3F263B-BA82-E445-8E71-F8FF493A9348}">
          <p14:sldIdLst>
            <p14:sldId id="309"/>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23762"/>
    <p:restoredTop sz="95196"/>
  </p:normalViewPr>
  <p:slideViewPr>
    <p:cSldViewPr snapToGrid="0" snapToObjects="1">
      <p:cViewPr>
        <p:scale>
          <a:sx n="100" d="100"/>
          <a:sy n="100" d="100"/>
        </p:scale>
        <p:origin x="-80" y="-1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205" d="100"/>
          <a:sy n="205" d="100"/>
        </p:scale>
        <p:origin x="-232" y="-80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215952" cy="458788"/>
          </a:xfrm>
          <a:prstGeom prst="rect">
            <a:avLst/>
          </a:prstGeom>
        </p:spPr>
        <p:txBody>
          <a:bodyPr vert="horz" lIns="91440" tIns="45720" rIns="91440" bIns="45720" rtlCol="0"/>
          <a:lstStyle>
            <a:lvl1pPr algn="l">
              <a:defRPr sz="1200"/>
            </a:lvl1pPr>
          </a:lstStyle>
          <a:p>
            <a:r>
              <a:rPr lang="en-US" sz="1000" dirty="0" smtClean="0"/>
              <a:t>GLOBE Mission Earth</a:t>
            </a:r>
          </a:p>
          <a:p>
            <a:r>
              <a:rPr lang="en-US" sz="1000" dirty="0" smtClean="0"/>
              <a:t>Janet </a:t>
            </a:r>
            <a:r>
              <a:rPr lang="en-US" sz="1000" dirty="0" err="1" smtClean="0"/>
              <a:t>Struble</a:t>
            </a:r>
            <a:r>
              <a:rPr lang="en-US" sz="1000" dirty="0" smtClean="0"/>
              <a:t>, janet.struble2@utoledo.edu</a:t>
            </a:r>
          </a:p>
          <a:p>
            <a:r>
              <a:rPr lang="en-US" sz="1000" dirty="0" smtClean="0"/>
              <a:t>Sara </a:t>
            </a:r>
            <a:r>
              <a:rPr lang="en-US" sz="1000" dirty="0" err="1" smtClean="0"/>
              <a:t>Mierzwiak</a:t>
            </a:r>
            <a:r>
              <a:rPr lang="en-US" sz="1000" dirty="0" smtClean="0"/>
              <a:t>, </a:t>
            </a:r>
            <a:r>
              <a:rPr lang="en-US" sz="1000" dirty="0" err="1" smtClean="0"/>
              <a:t>sara.mierzwiak@rockets.utoledo.edu</a:t>
            </a:r>
            <a:endParaRPr lang="en-US" sz="1000" dirty="0" smtClean="0"/>
          </a:p>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smtClean="0"/>
              <a:t>11/19/2016</a:t>
            </a:r>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smtClean="0"/>
              <a:t>2016 NWO Symposium</a:t>
            </a:r>
          </a:p>
          <a:p>
            <a:r>
              <a:rPr lang="en-US" dirty="0" smtClean="0"/>
              <a:t>Bowling Green, OH</a:t>
            </a: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sz="900" dirty="0">
                <a:ea typeface="ＭＳ 明朝" charset="-128"/>
                <a:cs typeface="Times New Roman" charset="0"/>
              </a:rPr>
              <a:t>The material in this document is based upon work supported by NASA under grant award No. NNX16AC54A. </a:t>
            </a:r>
            <a:endParaRPr lang="en-US" sz="900" dirty="0"/>
          </a:p>
        </p:txBody>
      </p:sp>
    </p:spTree>
    <p:extLst>
      <p:ext uri="{BB962C8B-B14F-4D97-AF65-F5344CB8AC3E}">
        <p14:creationId xmlns:p14="http://schemas.microsoft.com/office/powerpoint/2010/main" val="389321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7532E-375D-2143-A621-4A3F24E7BC4C}" type="datetimeFigureOut">
              <a:rPr lang="en-US" smtClean="0"/>
              <a:t>4/12/17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86A28-D7F5-F24D-A2E3-F33D118CFFC5}" type="slidenum">
              <a:rPr lang="en-US" smtClean="0"/>
              <a:t>‹#›</a:t>
            </a:fld>
            <a:endParaRPr lang="en-US"/>
          </a:p>
        </p:txBody>
      </p:sp>
    </p:spTree>
    <p:extLst>
      <p:ext uri="{BB962C8B-B14F-4D97-AF65-F5344CB8AC3E}">
        <p14:creationId xmlns:p14="http://schemas.microsoft.com/office/powerpoint/2010/main" val="191209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1</a:t>
            </a:fld>
            <a:endParaRPr lang="en-US"/>
          </a:p>
        </p:txBody>
      </p:sp>
    </p:spTree>
    <p:extLst>
      <p:ext uri="{BB962C8B-B14F-4D97-AF65-F5344CB8AC3E}">
        <p14:creationId xmlns:p14="http://schemas.microsoft.com/office/powerpoint/2010/main" val="82383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Kevin’s presentation</a:t>
            </a:r>
            <a:r>
              <a:rPr lang="en-US" baseline="0" dirty="0" smtClean="0"/>
              <a:t> for NASA CAN</a:t>
            </a:r>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19</a:t>
            </a:fld>
            <a:endParaRPr lang="en-US"/>
          </a:p>
        </p:txBody>
      </p:sp>
    </p:spTree>
    <p:extLst>
      <p:ext uri="{BB962C8B-B14F-4D97-AF65-F5344CB8AC3E}">
        <p14:creationId xmlns:p14="http://schemas.microsoft.com/office/powerpoint/2010/main" val="1816569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4</a:t>
            </a:fld>
            <a:endParaRPr lang="en-US"/>
          </a:p>
        </p:txBody>
      </p:sp>
    </p:spTree>
    <p:extLst>
      <p:ext uri="{BB962C8B-B14F-4D97-AF65-F5344CB8AC3E}">
        <p14:creationId xmlns:p14="http://schemas.microsoft.com/office/powerpoint/2010/main" val="371268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5</a:t>
            </a:fld>
            <a:endParaRPr lang="en-US"/>
          </a:p>
        </p:txBody>
      </p:sp>
    </p:spTree>
    <p:extLst>
      <p:ext uri="{BB962C8B-B14F-4D97-AF65-F5344CB8AC3E}">
        <p14:creationId xmlns:p14="http://schemas.microsoft.com/office/powerpoint/2010/main" val="944998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Program </a:t>
            </a:r>
          </a:p>
          <a:p>
            <a:r>
              <a:rPr lang="en-US" dirty="0" smtClean="0"/>
              <a:t>People all over the world</a:t>
            </a:r>
            <a:r>
              <a:rPr lang="en-US" baseline="0" dirty="0" smtClean="0"/>
              <a:t> collect data and submit the data on the GLOBE website</a:t>
            </a:r>
          </a:p>
          <a:p>
            <a:r>
              <a:rPr lang="en-US" baseline="0" dirty="0" smtClean="0"/>
              <a:t>Study what is happening all around the world</a:t>
            </a:r>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6</a:t>
            </a:fld>
            <a:endParaRPr lang="en-US"/>
          </a:p>
        </p:txBody>
      </p:sp>
    </p:spTree>
    <p:extLst>
      <p:ext uri="{BB962C8B-B14F-4D97-AF65-F5344CB8AC3E}">
        <p14:creationId xmlns:p14="http://schemas.microsoft.com/office/powerpoint/2010/main" val="397943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for standards webpage</a:t>
            </a:r>
          </a:p>
          <a:p>
            <a:r>
              <a:rPr lang="en-US" dirty="0" smtClean="0"/>
              <a:t>Teacher Boxes</a:t>
            </a:r>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7</a:t>
            </a:fld>
            <a:endParaRPr lang="en-US"/>
          </a:p>
        </p:txBody>
      </p:sp>
    </p:spTree>
    <p:extLst>
      <p:ext uri="{BB962C8B-B14F-4D97-AF65-F5344CB8AC3E}">
        <p14:creationId xmlns:p14="http://schemas.microsoft.com/office/powerpoint/2010/main" val="98779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2D86A28-D7F5-F24D-A2E3-F33D118CFFC5}" type="slidenum">
              <a:rPr lang="en-US" smtClean="0"/>
              <a:t>8</a:t>
            </a:fld>
            <a:endParaRPr lang="en-US"/>
          </a:p>
        </p:txBody>
      </p:sp>
    </p:spTree>
    <p:extLst>
      <p:ext uri="{BB962C8B-B14F-4D97-AF65-F5344CB8AC3E}">
        <p14:creationId xmlns:p14="http://schemas.microsoft.com/office/powerpoint/2010/main" val="187362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11</a:t>
            </a:fld>
            <a:endParaRPr lang="en-US"/>
          </a:p>
        </p:txBody>
      </p:sp>
    </p:spTree>
    <p:extLst>
      <p:ext uri="{BB962C8B-B14F-4D97-AF65-F5344CB8AC3E}">
        <p14:creationId xmlns:p14="http://schemas.microsoft.com/office/powerpoint/2010/main" val="1738966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entry App</a:t>
            </a:r>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13</a:t>
            </a:fld>
            <a:endParaRPr lang="en-US"/>
          </a:p>
        </p:txBody>
      </p:sp>
    </p:spTree>
    <p:extLst>
      <p:ext uri="{BB962C8B-B14F-4D97-AF65-F5344CB8AC3E}">
        <p14:creationId xmlns:p14="http://schemas.microsoft.com/office/powerpoint/2010/main" val="341665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Example – Students </a:t>
            </a:r>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14</a:t>
            </a:fld>
            <a:endParaRPr lang="en-US"/>
          </a:p>
        </p:txBody>
      </p:sp>
    </p:spTree>
    <p:extLst>
      <p:ext uri="{BB962C8B-B14F-4D97-AF65-F5344CB8AC3E}">
        <p14:creationId xmlns:p14="http://schemas.microsoft.com/office/powerpoint/2010/main" val="2115278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47197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581213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169267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8936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196779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149515771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4/12/17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1409528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4/12/17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105917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4/12/17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99590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67390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5379596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2349305" y="6161649"/>
            <a:ext cx="7835704" cy="576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p:cNvPicPr/>
          <p:nvPr userDrawn="1"/>
        </p:nvPicPr>
        <p:blipFill rotWithShape="1">
          <a:blip r:embed="rId13" cstate="email">
            <a:extLst>
              <a:ext uri="{28A0092B-C50C-407E-A947-70E740481C1C}">
                <a14:useLocalDpi xmlns:a14="http://schemas.microsoft.com/office/drawing/2010/main"/>
              </a:ext>
            </a:extLst>
          </a:blip>
          <a:srcRect/>
          <a:stretch/>
        </p:blipFill>
        <p:spPr bwMode="auto">
          <a:xfrm>
            <a:off x="2762322" y="5543672"/>
            <a:ext cx="6779895" cy="15665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889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tunes.apple.com/us/app/globe-observer/id1090456751?mt=8" TargetMode="External"/><Relationship Id="rId4" Type="http://schemas.openxmlformats.org/officeDocument/2006/relationships/hyperlink" Target="https://play.google.com/store/apps/details?id=gov.nasa.globe.observer&amp;hl=en" TargetMode="External"/><Relationship Id="rId5"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30.tiff"/><Relationship Id="rId6"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jpe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jpeg"/><Relationship Id="rId9" Type="http://schemas.openxmlformats.org/officeDocument/2006/relationships/image" Target="../media/image58.jpeg"/><Relationship Id="rId10" Type="http://schemas.openxmlformats.org/officeDocument/2006/relationships/image" Target="../media/image59.tiff"/><Relationship Id="rId11"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hyperlink" Target="http://www.globe.gov/news-events/globe-events/virtual-conferences" TargetMode="External"/><Relationship Id="rId4" Type="http://schemas.openxmlformats.org/officeDocument/2006/relationships/hyperlink" Target="https://www.globe.gov/news-events/globe-events" TargetMode="External"/><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JPG"/><Relationship Id="rId6" Type="http://schemas.openxmlformats.org/officeDocument/2006/relationships/image" Target="../media/image70.JPG"/><Relationship Id="rId7" Type="http://schemas.openxmlformats.org/officeDocument/2006/relationships/image" Target="../media/image71.jpeg"/><Relationship Id="rId8" Type="http://schemas.openxmlformats.org/officeDocument/2006/relationships/image" Target="../media/image72.png"/><Relationship Id="rId9"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hyperlink" Target="http://www.globe.gov/web/mission-eart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4.tiff"/><Relationship Id="rId4" Type="http://schemas.openxmlformats.org/officeDocument/2006/relationships/image" Target="../media/image75.tiff"/><Relationship Id="rId5" Type="http://schemas.openxmlformats.org/officeDocument/2006/relationships/image" Target="../media/image76.tiff"/><Relationship Id="rId6" Type="http://schemas.openxmlformats.org/officeDocument/2006/relationships/image" Target="../media/image77.tiff"/><Relationship Id="rId7" Type="http://schemas.openxmlformats.org/officeDocument/2006/relationships/image" Target="../media/image78.tiff"/><Relationship Id="rId1" Type="http://schemas.openxmlformats.org/officeDocument/2006/relationships/slideLayout" Target="../slideLayouts/slideLayout4.xml"/><Relationship Id="rId2" Type="http://schemas.openxmlformats.org/officeDocument/2006/relationships/hyperlink" Target="https://www.globe.gov/do-globe/app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hyperlink" Target="mailto:Janet.struble2@utoledo.edu" TargetMode="External"/><Relationship Id="rId4" Type="http://schemas.openxmlformats.org/officeDocument/2006/relationships/hyperlink" Target="http://tostrom@berkeley.edu" TargetMode="External"/><Relationship Id="rId5" Type="http://schemas.openxmlformats.org/officeDocument/2006/relationships/hyperlink" Target="http://dpadgett@Tnstate.edu" TargetMode="External"/><Relationship Id="rId6" Type="http://schemas.openxmlformats.org/officeDocument/2006/relationships/hyperlink" Target="http://www.globe.gov/web/mission-earth" TargetMode="External"/><Relationship Id="rId7" Type="http://schemas.openxmlformats.org/officeDocument/2006/relationships/hyperlink" Target="http://globe.mission.earth@gmail.com" TargetMode="External"/><Relationship Id="rId8" Type="http://schemas.openxmlformats.org/officeDocument/2006/relationships/hyperlink" Target="http://www.facebook.com/globemissionearth" TargetMode="External"/><Relationship Id="rId9" Type="http://schemas.openxmlformats.org/officeDocument/2006/relationships/hyperlink" Target="@globemissionear" TargetMode="External"/><Relationship Id="rId10" Type="http://schemas.openxmlformats.org/officeDocument/2006/relationships/hyperlink" Target="http://tinyurl.com/globemissionearth" TargetMode="External"/><Relationship Id="rId1" Type="http://schemas.openxmlformats.org/officeDocument/2006/relationships/slideLayout" Target="../slideLayouts/slideLayout2.xml"/><Relationship Id="rId2" Type="http://schemas.openxmlformats.org/officeDocument/2006/relationships/hyperlink" Target="mailto:Kevin.czajkowski@utoledo.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hyperlink" Target="http://www.globe.gov/" TargetMode="External"/><Relationship Id="rId6" Type="http://schemas.openxmlformats.org/officeDocument/2006/relationships/image" Target="../media/image19.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5" Type="http://schemas.openxmlformats.org/officeDocument/2006/relationships/hyperlink" Target="https://www.globe.gov/do-globe/globe-teachers-guide" TargetMode="External"/><Relationship Id="rId6" Type="http://schemas.openxmlformats.org/officeDocument/2006/relationships/hyperlink" Target="https://www.globe.gov/do-globe/for-teachers/teaching-standards/ngss" TargetMode="External"/><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hyperlink" Target="https://www.globe.gov/do-globe/for-teachers/teaching-standards/us-state-resources"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s://www.globe.gov/do-globe/for-teachers/resources/teaching-boxes" TargetMode="External"/><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0"/>
            <a:ext cx="11187546" cy="4842164"/>
          </a:xfrm>
        </p:spPr>
        <p:txBody>
          <a:bodyPr>
            <a:normAutofit/>
          </a:bodyPr>
          <a:lstStyle/>
          <a:p>
            <a:pPr fontAlgn="base"/>
            <a:r>
              <a:rPr lang="en-US" sz="4800" i="1" dirty="0" smtClean="0">
                <a:solidFill>
                  <a:srgbClr val="FF0000"/>
                </a:solidFill>
              </a:rPr>
              <a:t>While you are waiting---</a:t>
            </a:r>
            <a:r>
              <a:rPr lang="en-US" sz="4000" i="1" dirty="0" smtClean="0">
                <a:solidFill>
                  <a:srgbClr val="FF0000"/>
                </a:solidFill>
              </a:rPr>
              <a:t/>
            </a:r>
            <a:br>
              <a:rPr lang="en-US" sz="4000" i="1" dirty="0" smtClean="0">
                <a:solidFill>
                  <a:srgbClr val="FF0000"/>
                </a:solidFill>
              </a:rPr>
            </a:br>
            <a:r>
              <a:rPr lang="en-US" sz="4000" dirty="0"/>
              <a:t/>
            </a:r>
            <a:br>
              <a:rPr lang="en-US" sz="4000" dirty="0"/>
            </a:br>
            <a:r>
              <a:rPr lang="en-US" sz="4000" dirty="0">
                <a:solidFill>
                  <a:srgbClr val="7030A0"/>
                </a:solidFill>
              </a:rPr>
              <a:t>Download the </a:t>
            </a:r>
            <a:r>
              <a:rPr lang="en-US" sz="4000" dirty="0" smtClean="0">
                <a:solidFill>
                  <a:srgbClr val="7030A0"/>
                </a:solidFill>
              </a:rPr>
              <a:t>GLOBE </a:t>
            </a:r>
            <a:r>
              <a:rPr lang="en-US" sz="4000" dirty="0">
                <a:solidFill>
                  <a:srgbClr val="7030A0"/>
                </a:solidFill>
              </a:rPr>
              <a:t>Observer </a:t>
            </a:r>
            <a:r>
              <a:rPr lang="en-US" sz="4000" dirty="0" smtClean="0">
                <a:solidFill>
                  <a:srgbClr val="7030A0"/>
                </a:solidFill>
              </a:rPr>
              <a:t>App</a:t>
            </a:r>
            <a:br>
              <a:rPr lang="en-US" sz="4000" dirty="0" smtClean="0">
                <a:solidFill>
                  <a:srgbClr val="7030A0"/>
                </a:solidFill>
              </a:rPr>
            </a:br>
            <a:r>
              <a:rPr lang="en-US" sz="4000" dirty="0"/>
              <a:t/>
            </a:r>
            <a:br>
              <a:rPr lang="en-US" sz="4000" dirty="0"/>
            </a:br>
            <a:r>
              <a:rPr lang="en-US" sz="4000" b="1" dirty="0" smtClean="0"/>
              <a:t>For </a:t>
            </a:r>
            <a:r>
              <a:rPr lang="en-US" sz="4000" b="1" dirty="0"/>
              <a:t>iOS</a:t>
            </a:r>
            <a:r>
              <a:rPr lang="en-US" sz="4000" dirty="0"/>
              <a:t> via the </a:t>
            </a:r>
            <a:r>
              <a:rPr lang="en-US" sz="4000" dirty="0">
                <a:hlinkClick r:id="rId3"/>
              </a:rPr>
              <a:t>App Store</a:t>
            </a:r>
            <a:r>
              <a:rPr lang="en-US" sz="4000" dirty="0"/>
              <a:t/>
            </a:r>
            <a:br>
              <a:rPr lang="en-US" sz="4000" dirty="0"/>
            </a:br>
            <a:r>
              <a:rPr lang="en-US" sz="4000" b="1" dirty="0"/>
              <a:t>For Android</a:t>
            </a:r>
            <a:r>
              <a:rPr lang="en-US" sz="4000" dirty="0"/>
              <a:t> via </a:t>
            </a:r>
            <a:r>
              <a:rPr lang="en-US" sz="4000" dirty="0">
                <a:hlinkClick r:id="rId4"/>
              </a:rPr>
              <a:t>Google Play</a:t>
            </a:r>
            <a:r>
              <a:rPr lang="en-US" sz="3200" dirty="0"/>
              <a:t/>
            </a:r>
            <a:br>
              <a:rPr lang="en-US" sz="3200" dirty="0"/>
            </a:br>
            <a:r>
              <a:rPr lang="en-US" sz="3200" dirty="0" smtClean="0"/>
              <a:t/>
            </a:r>
            <a:br>
              <a:rPr lang="en-US" sz="3200" dirty="0" smtClean="0"/>
            </a:br>
            <a:endParaRPr lang="en-US" sz="3200" dirty="0"/>
          </a:p>
        </p:txBody>
      </p:sp>
      <p:pic>
        <p:nvPicPr>
          <p:cNvPr id="5" name="Content Placeholder 4"/>
          <p:cNvPicPr>
            <a:picLocks noGrp="1" noChangeAspect="1"/>
          </p:cNvPicPr>
          <p:nvPr>
            <p:ph sz="half" idx="2"/>
          </p:nvPr>
        </p:nvPicPr>
        <p:blipFill rotWithShape="1">
          <a:blip r:embed="rId5" cstate="screen">
            <a:extLst>
              <a:ext uri="{28A0092B-C50C-407E-A947-70E740481C1C}">
                <a14:useLocalDpi xmlns:a14="http://schemas.microsoft.com/office/drawing/2010/main"/>
              </a:ext>
            </a:extLst>
          </a:blip>
          <a:srcRect/>
          <a:stretch/>
        </p:blipFill>
        <p:spPr>
          <a:xfrm>
            <a:off x="8208819" y="961142"/>
            <a:ext cx="3664527" cy="4511132"/>
          </a:xfrm>
        </p:spPr>
      </p:pic>
      <p:sp>
        <p:nvSpPr>
          <p:cNvPr id="7" name="TextBox 6"/>
          <p:cNvSpPr txBox="1"/>
          <p:nvPr/>
        </p:nvSpPr>
        <p:spPr>
          <a:xfrm>
            <a:off x="838201" y="3965001"/>
            <a:ext cx="7370618" cy="1754326"/>
          </a:xfrm>
          <a:prstGeom prst="rect">
            <a:avLst/>
          </a:prstGeom>
          <a:noFill/>
        </p:spPr>
        <p:txBody>
          <a:bodyPr wrap="square" rtlCol="0">
            <a:spAutoFit/>
          </a:bodyPr>
          <a:lstStyle/>
          <a:p>
            <a:pPr marL="285750" indent="-285750">
              <a:buFont typeface="Arial" charset="0"/>
              <a:buChar char="•"/>
            </a:pPr>
            <a:endParaRPr lang="en-US" sz="2400" dirty="0" smtClean="0"/>
          </a:p>
          <a:p>
            <a:pPr marL="285750" indent="-285750">
              <a:buFont typeface="Arial" charset="0"/>
              <a:buChar char="•"/>
            </a:pPr>
            <a:r>
              <a:rPr lang="en-US" sz="2800" dirty="0" smtClean="0">
                <a:solidFill>
                  <a:srgbClr val="00B050"/>
                </a:solidFill>
              </a:rPr>
              <a:t>Need to register with your email address</a:t>
            </a:r>
          </a:p>
          <a:p>
            <a:pPr marL="285750" indent="-285750">
              <a:buFont typeface="Arial" charset="0"/>
              <a:buChar char="•"/>
            </a:pPr>
            <a:endParaRPr lang="en-US" sz="2800" dirty="0" smtClean="0">
              <a:solidFill>
                <a:srgbClr val="00B050"/>
              </a:solidFill>
            </a:endParaRPr>
          </a:p>
          <a:p>
            <a:pPr marL="285750" indent="-285750">
              <a:buFont typeface="Arial" charset="0"/>
              <a:buChar char="•"/>
            </a:pPr>
            <a:r>
              <a:rPr lang="en-US" sz="2800" dirty="0" smtClean="0">
                <a:solidFill>
                  <a:srgbClr val="00B050"/>
                </a:solidFill>
              </a:rPr>
              <a:t>Check email to accept the app</a:t>
            </a:r>
            <a:endParaRPr lang="en-US" sz="2800" dirty="0">
              <a:solidFill>
                <a:srgbClr val="00B050"/>
              </a:solidFill>
            </a:endParaRPr>
          </a:p>
        </p:txBody>
      </p:sp>
    </p:spTree>
    <p:extLst>
      <p:ext uri="{BB962C8B-B14F-4D97-AF65-F5344CB8AC3E}">
        <p14:creationId xmlns:p14="http://schemas.microsoft.com/office/powerpoint/2010/main" val="19829718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566"/>
            <a:ext cx="12192000" cy="997144"/>
          </a:xfrm>
        </p:spPr>
        <p:txBody>
          <a:bodyPr/>
          <a:lstStyle/>
          <a:p>
            <a:pPr algn="ctr"/>
            <a:r>
              <a:rPr lang="en-US" b="1" dirty="0" smtClean="0">
                <a:solidFill>
                  <a:srgbClr val="002060"/>
                </a:solidFill>
              </a:rPr>
              <a:t>GLOBE Modules</a:t>
            </a:r>
            <a:endParaRPr lang="en-US" b="1" dirty="0">
              <a:solidFill>
                <a:srgbClr val="002060"/>
              </a:solidFill>
            </a:endParaRPr>
          </a:p>
        </p:txBody>
      </p:sp>
      <p:pic>
        <p:nvPicPr>
          <p:cNvPr id="5" name="Picture 4"/>
          <p:cNvPicPr>
            <a:picLocks noChangeAspect="1"/>
          </p:cNvPicPr>
          <p:nvPr/>
        </p:nvPicPr>
        <p:blipFill>
          <a:blip r:embed="rId2"/>
          <a:stretch>
            <a:fillRect/>
          </a:stretch>
        </p:blipFill>
        <p:spPr>
          <a:xfrm>
            <a:off x="306898" y="1108185"/>
            <a:ext cx="1460237" cy="1468878"/>
          </a:xfrm>
          <a:prstGeom prst="rect">
            <a:avLst/>
          </a:prstGeom>
        </p:spPr>
      </p:pic>
      <p:sp>
        <p:nvSpPr>
          <p:cNvPr id="6" name="TextBox 5"/>
          <p:cNvSpPr txBox="1"/>
          <p:nvPr/>
        </p:nvSpPr>
        <p:spPr>
          <a:xfrm>
            <a:off x="2027855" y="1029996"/>
            <a:ext cx="3429519" cy="1569660"/>
          </a:xfrm>
          <a:prstGeom prst="rect">
            <a:avLst/>
          </a:prstGeom>
          <a:noFill/>
        </p:spPr>
        <p:txBody>
          <a:bodyPr wrap="square" rtlCol="0">
            <a:spAutoFit/>
          </a:bodyPr>
          <a:lstStyle/>
          <a:p>
            <a:r>
              <a:rPr lang="en-US" sz="1200" b="1" u="sng" dirty="0" smtClean="0"/>
              <a:t>Atmosphere</a:t>
            </a:r>
          </a:p>
          <a:p>
            <a:r>
              <a:rPr lang="en-US" sz="1200" dirty="0" smtClean="0"/>
              <a:t>Atmospheric </a:t>
            </a:r>
            <a:r>
              <a:rPr lang="en-US" sz="1200" dirty="0"/>
              <a:t>conditions can have an important impact on the types of plants and animals that can live in a particular area as well as soil formation. The atmospheric measurements collected by GLOBE students are important to scientists studying weather, climate, land cover, phenology, ecology, biology, hydrology, and soil.</a:t>
            </a:r>
          </a:p>
        </p:txBody>
      </p:sp>
      <p:pic>
        <p:nvPicPr>
          <p:cNvPr id="7" name="Picture 6"/>
          <p:cNvPicPr>
            <a:picLocks noChangeAspect="1"/>
          </p:cNvPicPr>
          <p:nvPr/>
        </p:nvPicPr>
        <p:blipFill>
          <a:blip r:embed="rId3"/>
          <a:stretch>
            <a:fillRect/>
          </a:stretch>
        </p:blipFill>
        <p:spPr>
          <a:xfrm>
            <a:off x="316945" y="2879511"/>
            <a:ext cx="1440141" cy="1448662"/>
          </a:xfrm>
          <a:prstGeom prst="rect">
            <a:avLst/>
          </a:prstGeom>
        </p:spPr>
      </p:pic>
      <p:sp>
        <p:nvSpPr>
          <p:cNvPr id="8" name="Rectangle 7"/>
          <p:cNvSpPr/>
          <p:nvPr/>
        </p:nvSpPr>
        <p:spPr>
          <a:xfrm>
            <a:off x="2027855" y="2920317"/>
            <a:ext cx="3429518" cy="1384995"/>
          </a:xfrm>
          <a:prstGeom prst="rect">
            <a:avLst/>
          </a:prstGeom>
        </p:spPr>
        <p:txBody>
          <a:bodyPr wrap="square">
            <a:spAutoFit/>
          </a:bodyPr>
          <a:lstStyle/>
          <a:p>
            <a:r>
              <a:rPr lang="en-US" sz="1200" u="sng" dirty="0">
                <a:solidFill>
                  <a:srgbClr val="333333"/>
                </a:solidFill>
              </a:rPr>
              <a:t> </a:t>
            </a:r>
            <a:r>
              <a:rPr lang="en-US" sz="1200" b="1" u="sng" dirty="0">
                <a:solidFill>
                  <a:srgbClr val="333333"/>
                </a:solidFill>
              </a:rPr>
              <a:t>Biosphere</a:t>
            </a:r>
            <a:r>
              <a:rPr lang="en-US" sz="1200" u="sng" dirty="0">
                <a:solidFill>
                  <a:srgbClr val="333333"/>
                </a:solidFill>
              </a:rPr>
              <a:t> </a:t>
            </a:r>
            <a:endParaRPr lang="en-US" sz="1200" u="sng" dirty="0" smtClean="0">
              <a:solidFill>
                <a:srgbClr val="333333"/>
              </a:solidFill>
            </a:endParaRPr>
          </a:p>
          <a:p>
            <a:r>
              <a:rPr lang="en-US" sz="1200" dirty="0" smtClean="0">
                <a:solidFill>
                  <a:srgbClr val="333333"/>
                </a:solidFill>
              </a:rPr>
              <a:t>The </a:t>
            </a:r>
            <a:r>
              <a:rPr lang="en-US" sz="1200" b="1" dirty="0">
                <a:solidFill>
                  <a:srgbClr val="333333"/>
                </a:solidFill>
              </a:rPr>
              <a:t>Biosphere</a:t>
            </a:r>
            <a:r>
              <a:rPr lang="en-US" sz="1200" dirty="0">
                <a:solidFill>
                  <a:srgbClr val="333333"/>
                </a:solidFill>
              </a:rPr>
              <a:t> is divided into natural and developed areas. </a:t>
            </a:r>
            <a:r>
              <a:rPr lang="en-US" sz="1200" dirty="0" smtClean="0">
                <a:solidFill>
                  <a:srgbClr val="333333"/>
                </a:solidFill>
              </a:rPr>
              <a:t>All </a:t>
            </a:r>
            <a:r>
              <a:rPr lang="en-US" sz="1200" dirty="0">
                <a:solidFill>
                  <a:srgbClr val="333333"/>
                </a:solidFill>
              </a:rPr>
              <a:t>living things––including humans––depend on their habitat or land cover­­ for survival. Land cover provides shelter, food, and protection. Land cover also has a direct effect on the kinds of animals that will likely inhabit an area.</a:t>
            </a:r>
            <a:endParaRPr lang="en-US" sz="1200" dirty="0"/>
          </a:p>
        </p:txBody>
      </p:sp>
      <p:pic>
        <p:nvPicPr>
          <p:cNvPr id="9" name="Picture 8"/>
          <p:cNvPicPr>
            <a:picLocks noChangeAspect="1"/>
          </p:cNvPicPr>
          <p:nvPr/>
        </p:nvPicPr>
        <p:blipFill>
          <a:blip r:embed="rId4"/>
          <a:stretch>
            <a:fillRect/>
          </a:stretch>
        </p:blipFill>
        <p:spPr>
          <a:xfrm>
            <a:off x="6184569" y="1108185"/>
            <a:ext cx="1411714" cy="1420067"/>
          </a:xfrm>
          <a:prstGeom prst="rect">
            <a:avLst/>
          </a:prstGeom>
        </p:spPr>
      </p:pic>
      <p:sp>
        <p:nvSpPr>
          <p:cNvPr id="10" name="TextBox 9"/>
          <p:cNvSpPr txBox="1"/>
          <p:nvPr/>
        </p:nvSpPr>
        <p:spPr>
          <a:xfrm>
            <a:off x="7918428" y="1098420"/>
            <a:ext cx="3950149" cy="1384995"/>
          </a:xfrm>
          <a:prstGeom prst="rect">
            <a:avLst/>
          </a:prstGeom>
          <a:noFill/>
        </p:spPr>
        <p:txBody>
          <a:bodyPr wrap="square" rtlCol="0">
            <a:spAutoFit/>
          </a:bodyPr>
          <a:lstStyle/>
          <a:p>
            <a:r>
              <a:rPr lang="en-US" sz="1200" b="1" u="sng" dirty="0" smtClean="0"/>
              <a:t>Hydrosphere</a:t>
            </a:r>
          </a:p>
          <a:p>
            <a:r>
              <a:rPr lang="en-US" sz="1200" dirty="0" smtClean="0"/>
              <a:t>Water </a:t>
            </a:r>
            <a:r>
              <a:rPr lang="en-US" sz="1200" dirty="0"/>
              <a:t>participates in many important natural chemical reactions and is a good solvent. </a:t>
            </a:r>
            <a:r>
              <a:rPr lang="en-US" sz="1200" dirty="0" smtClean="0"/>
              <a:t>Current </a:t>
            </a:r>
            <a:r>
              <a:rPr lang="en-US" sz="1200" dirty="0"/>
              <a:t>measurement programs in many areas of the world cover only a few water bodies a few times during the year. GLOBE students provide valuable data to help fill these gaps and improve our understanding of Earth's natural waters.</a:t>
            </a:r>
          </a:p>
        </p:txBody>
      </p:sp>
      <p:pic>
        <p:nvPicPr>
          <p:cNvPr id="11" name="Picture 10"/>
          <p:cNvPicPr>
            <a:picLocks noChangeAspect="1"/>
          </p:cNvPicPr>
          <p:nvPr/>
        </p:nvPicPr>
        <p:blipFill>
          <a:blip r:embed="rId5"/>
          <a:stretch>
            <a:fillRect/>
          </a:stretch>
        </p:blipFill>
        <p:spPr>
          <a:xfrm>
            <a:off x="6184569" y="2921357"/>
            <a:ext cx="1398541" cy="1406816"/>
          </a:xfrm>
          <a:prstGeom prst="rect">
            <a:avLst/>
          </a:prstGeom>
        </p:spPr>
      </p:pic>
      <p:sp>
        <p:nvSpPr>
          <p:cNvPr id="12" name="TextBox 11"/>
          <p:cNvSpPr txBox="1"/>
          <p:nvPr/>
        </p:nvSpPr>
        <p:spPr>
          <a:xfrm>
            <a:off x="7918428" y="2927616"/>
            <a:ext cx="3442812" cy="1015663"/>
          </a:xfrm>
          <a:prstGeom prst="rect">
            <a:avLst/>
          </a:prstGeom>
          <a:noFill/>
        </p:spPr>
        <p:txBody>
          <a:bodyPr wrap="square" rtlCol="0">
            <a:spAutoFit/>
          </a:bodyPr>
          <a:lstStyle/>
          <a:p>
            <a:r>
              <a:rPr lang="en-US" sz="1200" b="1" u="sng" dirty="0" smtClean="0"/>
              <a:t>Pedosphere</a:t>
            </a:r>
          </a:p>
          <a:p>
            <a:r>
              <a:rPr lang="en-US" sz="1200" dirty="0" smtClean="0"/>
              <a:t>Data </a:t>
            </a:r>
            <a:r>
              <a:rPr lang="en-US" sz="1200" dirty="0"/>
              <a:t>collection of </a:t>
            </a:r>
            <a:r>
              <a:rPr lang="en-US" sz="1200" b="1" dirty="0"/>
              <a:t>soil</a:t>
            </a:r>
            <a:r>
              <a:rPr lang="en-US" sz="1200" dirty="0"/>
              <a:t> temperature, moisture and chemical properties is invaluable to scientists in many fields: soil </a:t>
            </a:r>
            <a:r>
              <a:rPr lang="en-US" sz="1200" dirty="0" smtClean="0"/>
              <a:t>scientists, hydrologists, climatologists, biologists and anthropologists.</a:t>
            </a:r>
            <a:endParaRPr lang="en-US" sz="1200" dirty="0"/>
          </a:p>
        </p:txBody>
      </p:sp>
      <p:pic>
        <p:nvPicPr>
          <p:cNvPr id="13" name="Picture 12"/>
          <p:cNvPicPr>
            <a:picLocks noChangeAspect="1"/>
          </p:cNvPicPr>
          <p:nvPr/>
        </p:nvPicPr>
        <p:blipFill>
          <a:blip r:embed="rId6"/>
          <a:stretch>
            <a:fillRect/>
          </a:stretch>
        </p:blipFill>
        <p:spPr>
          <a:xfrm>
            <a:off x="2657063" y="4678526"/>
            <a:ext cx="1457193" cy="1465816"/>
          </a:xfrm>
          <a:prstGeom prst="rect">
            <a:avLst/>
          </a:prstGeom>
        </p:spPr>
      </p:pic>
      <p:sp>
        <p:nvSpPr>
          <p:cNvPr id="14" name="TextBox 13"/>
          <p:cNvSpPr txBox="1"/>
          <p:nvPr/>
        </p:nvSpPr>
        <p:spPr>
          <a:xfrm>
            <a:off x="4328170" y="4721278"/>
            <a:ext cx="4614441" cy="1015663"/>
          </a:xfrm>
          <a:prstGeom prst="rect">
            <a:avLst/>
          </a:prstGeom>
          <a:noFill/>
        </p:spPr>
        <p:txBody>
          <a:bodyPr wrap="square" rtlCol="0">
            <a:spAutoFit/>
          </a:bodyPr>
          <a:lstStyle/>
          <a:p>
            <a:r>
              <a:rPr lang="en-US" sz="1200" b="1" u="sng" dirty="0" smtClean="0"/>
              <a:t>Earth as a System</a:t>
            </a:r>
          </a:p>
          <a:p>
            <a:r>
              <a:rPr lang="en-US" sz="1200" dirty="0" smtClean="0"/>
              <a:t>The </a:t>
            </a:r>
            <a:r>
              <a:rPr lang="en-US" sz="1200" dirty="0"/>
              <a:t>measurements of The GLOBE Program provide students with the means to begin this exploration for themselves. GLOBE students aid in the understanding of how </a:t>
            </a:r>
            <a:r>
              <a:rPr lang="en-US" sz="1200" b="1" dirty="0"/>
              <a:t>Earth functions as a system </a:t>
            </a:r>
            <a:r>
              <a:rPr lang="en-US" sz="1200" dirty="0"/>
              <a:t>through data collection and student research.</a:t>
            </a:r>
          </a:p>
        </p:txBody>
      </p:sp>
    </p:spTree>
    <p:extLst>
      <p:ext uri="{BB962C8B-B14F-4D97-AF65-F5344CB8AC3E}">
        <p14:creationId xmlns:p14="http://schemas.microsoft.com/office/powerpoint/2010/main" val="4412415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91985"/>
          </a:xfrm>
        </p:spPr>
        <p:txBody>
          <a:bodyPr/>
          <a:lstStyle/>
          <a:p>
            <a:pPr algn="ctr"/>
            <a:r>
              <a:rPr lang="en-US" b="1" dirty="0" smtClean="0">
                <a:solidFill>
                  <a:srgbClr val="002060"/>
                </a:solidFill>
              </a:rPr>
              <a:t>Face to Face Teacher Training</a:t>
            </a:r>
            <a:endParaRPr lang="en-US" b="1" dirty="0">
              <a:solidFill>
                <a:srgbClr val="00206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2811" y="982720"/>
            <a:ext cx="4000500" cy="3000375"/>
          </a:xfrm>
          <a:prstGeom prst="rect">
            <a:avLst/>
          </a:prstGeom>
        </p:spPr>
      </p:pic>
      <p:pic>
        <p:nvPicPr>
          <p:cNvPr id="4"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6298448" y="4143131"/>
            <a:ext cx="2335699" cy="3000375"/>
          </a:xfr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265" y="982720"/>
            <a:ext cx="2250282" cy="3000375"/>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4342" y="977656"/>
            <a:ext cx="2254079" cy="3005439"/>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90703" y="4153259"/>
            <a:ext cx="2721358" cy="2714869"/>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6350" y="4265839"/>
            <a:ext cx="5070394" cy="2198461"/>
          </a:xfrm>
          <a:prstGeom prst="rect">
            <a:avLst/>
          </a:prstGeom>
        </p:spPr>
      </p:pic>
    </p:spTree>
    <p:extLst>
      <p:ext uri="{BB962C8B-B14F-4D97-AF65-F5344CB8AC3E}">
        <p14:creationId xmlns:p14="http://schemas.microsoft.com/office/powerpoint/2010/main" val="4609283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947556" y="1466387"/>
            <a:ext cx="6941521" cy="4026758"/>
          </a:xfrm>
        </p:spPr>
      </p:pic>
      <p:sp>
        <p:nvSpPr>
          <p:cNvPr id="2" name="Title 1"/>
          <p:cNvSpPr>
            <a:spLocks noGrp="1"/>
          </p:cNvSpPr>
          <p:nvPr>
            <p:ph type="title"/>
          </p:nvPr>
        </p:nvSpPr>
        <p:spPr>
          <a:xfrm>
            <a:off x="5176156" y="1"/>
            <a:ext cx="7015844" cy="1191985"/>
          </a:xfrm>
        </p:spPr>
        <p:txBody>
          <a:bodyPr/>
          <a:lstStyle/>
          <a:p>
            <a:pPr algn="ctr"/>
            <a:r>
              <a:rPr lang="en-US" b="1" dirty="0" smtClean="0">
                <a:solidFill>
                  <a:srgbClr val="002060"/>
                </a:solidFill>
              </a:rPr>
              <a:t>GLOBE </a:t>
            </a:r>
            <a:r>
              <a:rPr lang="en-US" b="1" dirty="0" err="1" smtClean="0">
                <a:solidFill>
                  <a:srgbClr val="002060"/>
                </a:solidFill>
              </a:rPr>
              <a:t>eTraining</a:t>
            </a:r>
            <a:endParaRPr lang="en-US" b="1" dirty="0">
              <a:solidFill>
                <a:srgbClr val="002060"/>
              </a:solidFill>
            </a:endParaRPr>
          </a:p>
        </p:txBody>
      </p:sp>
      <p:pic>
        <p:nvPicPr>
          <p:cNvPr id="6" name="Content Placeholder 6"/>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306413" y="3931645"/>
            <a:ext cx="4869743" cy="2935825"/>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413" y="862232"/>
            <a:ext cx="4869743" cy="2971439"/>
          </a:xfrm>
          <a:prstGeom prst="rect">
            <a:avLst/>
          </a:prstGeom>
        </p:spPr>
      </p:pic>
    </p:spTree>
    <p:extLst>
      <p:ext uri="{BB962C8B-B14F-4D97-AF65-F5344CB8AC3E}">
        <p14:creationId xmlns:p14="http://schemas.microsoft.com/office/powerpoint/2010/main" val="513036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65125"/>
            <a:ext cx="12192000" cy="1325563"/>
          </a:xfrm>
        </p:spPr>
        <p:txBody>
          <a:bodyPr/>
          <a:lstStyle/>
          <a:p>
            <a:pPr algn="ctr"/>
            <a:r>
              <a:rPr lang="en-US" b="1" dirty="0">
                <a:solidFill>
                  <a:srgbClr val="002060"/>
                </a:solidFill>
              </a:rPr>
              <a:t>Observing </a:t>
            </a:r>
            <a:r>
              <a:rPr lang="en-US" b="1" dirty="0" smtClean="0">
                <a:solidFill>
                  <a:srgbClr val="002060"/>
                </a:solidFill>
              </a:rPr>
              <a:t>Clouds-Collecting Data</a:t>
            </a:r>
            <a:endParaRPr lang="en-US" b="1" dirty="0">
              <a:solidFill>
                <a:srgbClr val="002060"/>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480" y="1104264"/>
            <a:ext cx="3947160" cy="5108089"/>
          </a:xfrm>
          <a:prstGeom prst="rect">
            <a:avLst/>
          </a:prstGeom>
        </p:spPr>
      </p:pic>
      <p:pic>
        <p:nvPicPr>
          <p:cNvPr id="9" name="Content Placeholder 8"/>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870753" y="1355883"/>
            <a:ext cx="3509433" cy="2632075"/>
          </a:xfr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25470" y="4072414"/>
            <a:ext cx="5441936" cy="1951514"/>
          </a:xfrm>
          <a:prstGeom prst="rect">
            <a:avLst/>
          </a:prstGeom>
        </p:spPr>
      </p:pic>
    </p:spTree>
    <p:extLst>
      <p:ext uri="{BB962C8B-B14F-4D97-AF65-F5344CB8AC3E}">
        <p14:creationId xmlns:p14="http://schemas.microsoft.com/office/powerpoint/2010/main" val="578603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25624"/>
          </a:xfrm>
        </p:spPr>
        <p:txBody>
          <a:bodyPr>
            <a:normAutofit/>
          </a:bodyPr>
          <a:lstStyle/>
          <a:p>
            <a:pPr algn="ctr"/>
            <a:r>
              <a:rPr lang="en-US" b="1" dirty="0" smtClean="0">
                <a:solidFill>
                  <a:srgbClr val="002060"/>
                </a:solidFill>
              </a:rPr>
              <a:t>GLOBE </a:t>
            </a:r>
            <a:r>
              <a:rPr lang="en-US" b="1" dirty="0">
                <a:solidFill>
                  <a:srgbClr val="002060"/>
                </a:solidFill>
              </a:rPr>
              <a:t>U.S. Air Quality </a:t>
            </a:r>
            <a:br>
              <a:rPr lang="en-US" b="1" dirty="0">
                <a:solidFill>
                  <a:srgbClr val="002060"/>
                </a:solidFill>
              </a:rPr>
            </a:br>
            <a:r>
              <a:rPr lang="en-US" b="1" dirty="0">
                <a:solidFill>
                  <a:srgbClr val="002060"/>
                </a:solidFill>
              </a:rPr>
              <a:t>Student Research </a:t>
            </a:r>
            <a:r>
              <a:rPr lang="en-US" b="1" dirty="0" smtClean="0">
                <a:solidFill>
                  <a:srgbClr val="002060"/>
                </a:solidFill>
              </a:rPr>
              <a:t>Campaign</a:t>
            </a:r>
            <a:endParaRPr lang="en-US" dirty="0">
              <a:solidFill>
                <a:srgbClr val="002060"/>
              </a:solidFill>
            </a:endParaRPr>
          </a:p>
        </p:txBody>
      </p:sp>
      <p:sp>
        <p:nvSpPr>
          <p:cNvPr id="3" name="Content Placeholder 2"/>
          <p:cNvSpPr>
            <a:spLocks noGrp="1"/>
          </p:cNvSpPr>
          <p:nvPr>
            <p:ph idx="1"/>
          </p:nvPr>
        </p:nvSpPr>
        <p:spPr>
          <a:xfrm>
            <a:off x="838200" y="1806121"/>
            <a:ext cx="10515600" cy="453843"/>
          </a:xfrm>
        </p:spPr>
        <p:txBody>
          <a:bodyPr>
            <a:normAutofit fontScale="850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Crestwood High School Students collected data on particulates in the atmosphere.</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6902" y="4075431"/>
            <a:ext cx="3975098" cy="2782569"/>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2371268"/>
            <a:ext cx="6384402" cy="4486732"/>
          </a:xfrm>
          <a:prstGeom prst="rect">
            <a:avLst/>
          </a:prstGeom>
        </p:spPr>
      </p:pic>
      <p:pic>
        <p:nvPicPr>
          <p:cNvPr id="10" name="Picture 9"/>
          <p:cNvPicPr>
            <a:picLocks noChangeAspect="1"/>
          </p:cNvPicPr>
          <p:nvPr/>
        </p:nvPicPr>
        <p:blipFill>
          <a:blip r:embed="rId5"/>
          <a:stretch>
            <a:fillRect/>
          </a:stretch>
        </p:blipFill>
        <p:spPr>
          <a:xfrm>
            <a:off x="6544056" y="2428384"/>
            <a:ext cx="2077361" cy="1674479"/>
          </a:xfrm>
          <a:prstGeom prst="rect">
            <a:avLst/>
          </a:prstGeom>
        </p:spPr>
      </p:pic>
      <p:sp>
        <p:nvSpPr>
          <p:cNvPr id="11" name="TextBox 10"/>
          <p:cNvSpPr txBox="1"/>
          <p:nvPr/>
        </p:nvSpPr>
        <p:spPr>
          <a:xfrm>
            <a:off x="8735786" y="2476042"/>
            <a:ext cx="2775857" cy="646331"/>
          </a:xfrm>
          <a:prstGeom prst="rect">
            <a:avLst/>
          </a:prstGeom>
          <a:noFill/>
        </p:spPr>
        <p:txBody>
          <a:bodyPr wrap="square" rtlCol="0">
            <a:spAutoFit/>
          </a:bodyPr>
          <a:lstStyle/>
          <a:p>
            <a:r>
              <a:rPr lang="en-US" dirty="0" smtClean="0"/>
              <a:t>Dr. Margaret Pippin, NASA Langley Research Center</a:t>
            </a:r>
            <a:endParaRPr lang="en-US" dirty="0"/>
          </a:p>
        </p:txBody>
      </p:sp>
      <p:cxnSp>
        <p:nvCxnSpPr>
          <p:cNvPr id="13" name="Straight Arrow Connector 12"/>
          <p:cNvCxnSpPr>
            <a:stCxn id="11" idx="1"/>
          </p:cNvCxnSpPr>
          <p:nvPr/>
        </p:nvCxnSpPr>
        <p:spPr>
          <a:xfrm flipH="1">
            <a:off x="7537451" y="2799208"/>
            <a:ext cx="1198335" cy="27056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816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516" y="3856218"/>
            <a:ext cx="6612114" cy="1477328"/>
          </a:xfrm>
          <a:prstGeom prst="rect">
            <a:avLst/>
          </a:prstGeom>
        </p:spPr>
        <p:txBody>
          <a:bodyPr wrap="square">
            <a:spAutoFit/>
          </a:bodyPr>
          <a:lstStyle/>
          <a:p>
            <a:pPr algn="just"/>
            <a:r>
              <a:rPr lang="en-US" dirty="0" smtClean="0"/>
              <a:t>Students </a:t>
            </a:r>
            <a:r>
              <a:rPr lang="en-US" dirty="0"/>
              <a:t>measuring aerosols can detect </a:t>
            </a:r>
            <a:r>
              <a:rPr lang="en-US" dirty="0" smtClean="0"/>
              <a:t>smoke </a:t>
            </a:r>
            <a:r>
              <a:rPr lang="en-US" dirty="0"/>
              <a:t>events and use images from CALIPSO to analyze their measurements.  The path of the satellite is shown in the upper left. The backscatter plots show evidence of aerosol. The vertical feature mask plot confirms aerosol aloft. Then the aerosol subtype plot confirms the aerosol is smoke.</a:t>
            </a:r>
          </a:p>
        </p:txBody>
      </p:sp>
      <p:sp>
        <p:nvSpPr>
          <p:cNvPr id="5" name="Rectangle 4"/>
          <p:cNvSpPr/>
          <p:nvPr/>
        </p:nvSpPr>
        <p:spPr>
          <a:xfrm>
            <a:off x="59258" y="5710458"/>
            <a:ext cx="8237874" cy="369332"/>
          </a:xfrm>
          <a:prstGeom prst="rect">
            <a:avLst/>
          </a:prstGeom>
        </p:spPr>
        <p:txBody>
          <a:bodyPr wrap="square">
            <a:spAutoFit/>
          </a:bodyPr>
          <a:lstStyle/>
          <a:p>
            <a:pPr algn="just"/>
            <a:r>
              <a:rPr lang="en-US" dirty="0"/>
              <a:t>www-</a:t>
            </a:r>
            <a:r>
              <a:rPr lang="en-US" dirty="0" err="1"/>
              <a:t>calipso.larc.nasa.gov</a:t>
            </a:r>
            <a:r>
              <a:rPr lang="en-US" dirty="0"/>
              <a:t>/products/</a:t>
            </a:r>
            <a:r>
              <a:rPr lang="en-US" dirty="0" err="1"/>
              <a:t>lidar</a:t>
            </a:r>
            <a:r>
              <a:rPr lang="en-US" dirty="0"/>
              <a:t>/</a:t>
            </a:r>
            <a:r>
              <a:rPr lang="en-US" dirty="0" err="1"/>
              <a:t>browse_images</a:t>
            </a:r>
            <a:r>
              <a:rPr lang="en-US" dirty="0"/>
              <a:t>/</a:t>
            </a:r>
            <a:r>
              <a:rPr lang="en-US" dirty="0" err="1"/>
              <a:t>show_calendar.php</a:t>
            </a:r>
            <a:endParaRPr lang="en-US" dirty="0"/>
          </a:p>
        </p:txBody>
      </p:sp>
      <p:pic>
        <p:nvPicPr>
          <p:cNvPr id="6" name="Picture 12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68723" y="787086"/>
            <a:ext cx="4603699" cy="306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38843" y="169610"/>
            <a:ext cx="6695189" cy="584775"/>
          </a:xfrm>
          <a:prstGeom prst="rect">
            <a:avLst/>
          </a:prstGeom>
          <a:noFill/>
        </p:spPr>
        <p:txBody>
          <a:bodyPr wrap="square" rtlCol="0">
            <a:spAutoFit/>
          </a:bodyPr>
          <a:lstStyle/>
          <a:p>
            <a:r>
              <a:rPr lang="en-US" sz="3200" dirty="0" smtClean="0"/>
              <a:t>Using CALIPSO in the analysis</a:t>
            </a:r>
            <a:endParaRPr lang="en-US" sz="3200" dirty="0"/>
          </a:p>
        </p:txBody>
      </p:sp>
      <p:pic>
        <p:nvPicPr>
          <p:cNvPr id="8" name="Picture 13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0819" y="185918"/>
            <a:ext cx="3513705" cy="180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59504" y="4484927"/>
            <a:ext cx="182063" cy="331724"/>
          </a:xfrm>
          <a:prstGeom prst="rect">
            <a:avLst/>
          </a:prstGeom>
          <a:noFill/>
        </p:spPr>
        <p:txBody>
          <a:bodyPr wrap="square" rtlCol="0">
            <a:spAutoFit/>
          </a:bodyPr>
          <a:lstStyle/>
          <a:p>
            <a:endParaRPr lang="en-US" dirty="0"/>
          </a:p>
        </p:txBody>
      </p:sp>
      <p:pic>
        <p:nvPicPr>
          <p:cNvPr id="10" name="Picture 13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0820" y="2053195"/>
            <a:ext cx="3513705" cy="180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81887" y="3936780"/>
            <a:ext cx="4568599" cy="180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346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ers/jstrubl2/Desktop/14522999_1296773960333294_4361772931766587485_n.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42391" y="3318609"/>
            <a:ext cx="2543978" cy="1863222"/>
          </a:xfrm>
          <a:prstGeom prst="rect">
            <a:avLst/>
          </a:prstGeom>
          <a:noFill/>
          <a:ln>
            <a:noFill/>
          </a:ln>
        </p:spPr>
      </p:pic>
      <p:sp>
        <p:nvSpPr>
          <p:cNvPr id="8" name="Title 1"/>
          <p:cNvSpPr>
            <a:spLocks noGrp="1"/>
          </p:cNvSpPr>
          <p:nvPr>
            <p:ph type="title"/>
          </p:nvPr>
        </p:nvSpPr>
        <p:spPr>
          <a:xfrm>
            <a:off x="838200" y="7525"/>
            <a:ext cx="10515600" cy="918783"/>
          </a:xfrm>
        </p:spPr>
        <p:txBody>
          <a:bodyPr/>
          <a:lstStyle/>
          <a:p>
            <a:pPr algn="ctr"/>
            <a:r>
              <a:rPr lang="en-US" b="1" dirty="0" smtClean="0">
                <a:solidFill>
                  <a:srgbClr val="002060"/>
                </a:solidFill>
              </a:rPr>
              <a:t>WE DO SCIENCE!</a:t>
            </a:r>
            <a:endParaRPr lang="en-US" b="1" dirty="0">
              <a:solidFill>
                <a:srgbClr val="002060"/>
              </a:solidFill>
            </a:endParaRPr>
          </a:p>
        </p:txBody>
      </p:sp>
      <p:pic>
        <p:nvPicPr>
          <p:cNvPr id="9" name="Picture 9" descr="MVC-007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8678" y="3065254"/>
            <a:ext cx="2114644" cy="164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101002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71014" y="954357"/>
            <a:ext cx="2494965" cy="187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02733" y="954357"/>
            <a:ext cx="2324349" cy="1921462"/>
          </a:xfrm>
          <a:prstGeom prst="rect">
            <a:avLst/>
          </a:prstGeom>
        </p:spPr>
      </p:pic>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34432" y="842660"/>
            <a:ext cx="2502644" cy="2145298"/>
          </a:xfrm>
          <a:prstGeom prst="rect">
            <a:avLst/>
          </a:prstGeom>
        </p:spPr>
      </p:pic>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5227" y="848170"/>
            <a:ext cx="2894719" cy="2165938"/>
          </a:xfrm>
          <a:prstGeom prst="rect">
            <a:avLst/>
          </a:prstGeom>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8898" y="4825330"/>
            <a:ext cx="2769630" cy="2077220"/>
          </a:xfrm>
          <a:prstGeom prst="rect">
            <a:avLst/>
          </a:prstGeom>
        </p:spPr>
      </p:pic>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10114344" y="4888386"/>
            <a:ext cx="2250988" cy="1688241"/>
          </a:xfrm>
          <a:prstGeom prst="rect">
            <a:avLst/>
          </a:prstGeom>
        </p:spPr>
      </p:pic>
      <p:pic>
        <p:nvPicPr>
          <p:cNvPr id="21" name="Picture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04251" y="4815963"/>
            <a:ext cx="2794605" cy="2095954"/>
          </a:xfrm>
          <a:prstGeom prst="rect">
            <a:avLst/>
          </a:prstGeom>
        </p:spPr>
      </p:pic>
      <p:pic>
        <p:nvPicPr>
          <p:cNvPr id="23" name="Picture 22" descr="IMG_2596.JPG"/>
          <p:cNvPicPr>
            <a:picLocks noChangeAspect="1"/>
          </p:cNvPicPr>
          <p:nvPr/>
        </p:nvPicPr>
        <p:blipFill>
          <a:blip r:embed="rId11"/>
          <a:stretch>
            <a:fillRect/>
          </a:stretch>
        </p:blipFill>
        <p:spPr>
          <a:xfrm>
            <a:off x="8060613" y="3014108"/>
            <a:ext cx="2220803" cy="1659758"/>
          </a:xfrm>
          <a:prstGeom prst="rect">
            <a:avLst/>
          </a:prstGeom>
        </p:spPr>
      </p:pic>
    </p:spTree>
    <p:extLst>
      <p:ext uri="{BB962C8B-B14F-4D97-AF65-F5344CB8AC3E}">
        <p14:creationId xmlns:p14="http://schemas.microsoft.com/office/powerpoint/2010/main" val="211301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00540" y="3790828"/>
            <a:ext cx="2497806" cy="1873355"/>
          </a:xfrm>
          <a:prstGeom prst="rect">
            <a:avLst/>
          </a:prstGeom>
        </p:spPr>
      </p:pic>
      <p:sp>
        <p:nvSpPr>
          <p:cNvPr id="5" name="Title 1"/>
          <p:cNvSpPr>
            <a:spLocks noGrp="1"/>
          </p:cNvSpPr>
          <p:nvPr>
            <p:ph type="title"/>
          </p:nvPr>
        </p:nvSpPr>
        <p:spPr>
          <a:xfrm>
            <a:off x="0" y="74845"/>
            <a:ext cx="9962338" cy="969081"/>
          </a:xfrm>
        </p:spPr>
        <p:txBody>
          <a:bodyPr/>
          <a:lstStyle/>
          <a:p>
            <a:pPr algn="ctr"/>
            <a:r>
              <a:rPr lang="en-US" b="1" dirty="0" smtClean="0">
                <a:solidFill>
                  <a:srgbClr val="002060"/>
                </a:solidFill>
              </a:rPr>
              <a:t>Keep the End in Mind</a:t>
            </a:r>
            <a:endParaRPr lang="en-US" b="1" dirty="0"/>
          </a:p>
        </p:txBody>
      </p:sp>
      <p:sp>
        <p:nvSpPr>
          <p:cNvPr id="6" name="Content Placeholder 2"/>
          <p:cNvSpPr>
            <a:spLocks noGrp="1"/>
          </p:cNvSpPr>
          <p:nvPr>
            <p:ph idx="1"/>
          </p:nvPr>
        </p:nvSpPr>
        <p:spPr>
          <a:xfrm>
            <a:off x="330200" y="825501"/>
            <a:ext cx="5347659" cy="5139870"/>
          </a:xfrm>
        </p:spPr>
        <p:txBody>
          <a:bodyPr>
            <a:noAutofit/>
          </a:bodyPr>
          <a:lstStyle/>
          <a:p>
            <a:pPr marL="0" indent="0">
              <a:buNone/>
            </a:pPr>
            <a:r>
              <a:rPr lang="en-US" b="1" dirty="0" smtClean="0"/>
              <a:t>Students presenting their answers to their research questions</a:t>
            </a:r>
          </a:p>
          <a:p>
            <a:r>
              <a:rPr lang="en-US" sz="2000" dirty="0" smtClean="0"/>
              <a:t>Local Science Fairs (SATELLITES Student Conference at UT)</a:t>
            </a:r>
          </a:p>
          <a:p>
            <a:r>
              <a:rPr lang="en-US" sz="2000" dirty="0" smtClean="0"/>
              <a:t>State Science Fairs</a:t>
            </a:r>
          </a:p>
          <a:p>
            <a:pPr marL="0" indent="0">
              <a:buNone/>
            </a:pPr>
            <a:r>
              <a:rPr lang="en-US" b="1" dirty="0" smtClean="0"/>
              <a:t>GLOBE</a:t>
            </a:r>
          </a:p>
          <a:p>
            <a:pPr marL="0" indent="0">
              <a:buNone/>
            </a:pPr>
            <a:r>
              <a:rPr lang="en-US" sz="2000" b="1" dirty="0" smtClean="0"/>
              <a:t>Virtual Science </a:t>
            </a:r>
            <a:r>
              <a:rPr lang="en-US" sz="2000" b="1" dirty="0"/>
              <a:t>Symposium </a:t>
            </a:r>
          </a:p>
          <a:p>
            <a:pPr marL="0" indent="0">
              <a:buNone/>
            </a:pPr>
            <a:r>
              <a:rPr lang="en-US" sz="1600" dirty="0" smtClean="0">
                <a:hlinkClick r:id=""/>
              </a:rPr>
              <a:t>http</a:t>
            </a:r>
            <a:r>
              <a:rPr lang="en-US" sz="1600" dirty="0">
                <a:hlinkClick r:id="rId3"/>
              </a:rPr>
              <a:t>://www.globe.gov/news-events/globe-events/virtual-conferences</a:t>
            </a:r>
            <a:endParaRPr lang="en-US" sz="1600" dirty="0"/>
          </a:p>
          <a:p>
            <a:pPr marL="0" indent="0">
              <a:buNone/>
            </a:pPr>
            <a:r>
              <a:rPr lang="en-US" sz="2000" b="1" dirty="0"/>
              <a:t>Face to Face</a:t>
            </a:r>
          </a:p>
          <a:p>
            <a:r>
              <a:rPr lang="en-US" sz="2000" dirty="0" smtClean="0"/>
              <a:t>Regional </a:t>
            </a:r>
            <a:r>
              <a:rPr lang="en-US" sz="2000" dirty="0"/>
              <a:t>GLOBE Science Symposia </a:t>
            </a:r>
          </a:p>
          <a:p>
            <a:pPr marL="0" indent="0">
              <a:buNone/>
            </a:pPr>
            <a:r>
              <a:rPr lang="en-US" sz="1600" dirty="0">
                <a:hlinkClick r:id="rId4"/>
              </a:rPr>
              <a:t>https://www.globe.gov/news-events/globe-events</a:t>
            </a:r>
            <a:endParaRPr lang="en-US" sz="1600" dirty="0"/>
          </a:p>
          <a:p>
            <a:r>
              <a:rPr lang="en-US" sz="2000" dirty="0"/>
              <a:t>Annual GLOBE Meeting-July 30-Aug. 4 in New Haven, CT</a:t>
            </a:r>
          </a:p>
          <a:p>
            <a:endParaRPr lang="en-US" dirty="0" smtClean="0"/>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0423" y="1442351"/>
            <a:ext cx="2107725" cy="1580793"/>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3207" y="3859301"/>
            <a:ext cx="2315214" cy="1736411"/>
          </a:xfrm>
          <a:prstGeom prst="rect">
            <a:avLst/>
          </a:prstGeom>
        </p:spPr>
      </p:pic>
      <p:sp>
        <p:nvSpPr>
          <p:cNvPr id="10" name="TextBox 9"/>
          <p:cNvSpPr txBox="1"/>
          <p:nvPr/>
        </p:nvSpPr>
        <p:spPr>
          <a:xfrm>
            <a:off x="5677859" y="3091544"/>
            <a:ext cx="1695398" cy="369332"/>
          </a:xfrm>
          <a:prstGeom prst="rect">
            <a:avLst/>
          </a:prstGeom>
          <a:noFill/>
        </p:spPr>
        <p:txBody>
          <a:bodyPr wrap="square" rtlCol="0">
            <a:spAutoFit/>
          </a:bodyPr>
          <a:lstStyle/>
          <a:p>
            <a:pPr algn="ctr"/>
            <a:r>
              <a:rPr lang="en-US" b="1" i="1" dirty="0" smtClean="0"/>
              <a:t>SATELLITES</a:t>
            </a:r>
            <a:endParaRPr lang="en-US" b="1" i="1" dirty="0"/>
          </a:p>
        </p:txBody>
      </p:sp>
      <p:sp>
        <p:nvSpPr>
          <p:cNvPr id="11" name="TextBox 10"/>
          <p:cNvSpPr txBox="1"/>
          <p:nvPr/>
        </p:nvSpPr>
        <p:spPr>
          <a:xfrm>
            <a:off x="6429827" y="5689343"/>
            <a:ext cx="5036456" cy="369332"/>
          </a:xfrm>
          <a:prstGeom prst="rect">
            <a:avLst/>
          </a:prstGeom>
          <a:noFill/>
        </p:spPr>
        <p:txBody>
          <a:bodyPr wrap="square" rtlCol="0">
            <a:spAutoFit/>
          </a:bodyPr>
          <a:lstStyle/>
          <a:p>
            <a:pPr algn="ctr"/>
            <a:r>
              <a:rPr lang="en-US" b="1" i="1" dirty="0" smtClean="0"/>
              <a:t>GLOBE Midwest Regional Symposium </a:t>
            </a:r>
            <a:endParaRPr lang="en-US" b="1" i="1" dirty="0"/>
          </a:p>
        </p:txBody>
      </p:sp>
      <p:sp>
        <p:nvSpPr>
          <p:cNvPr id="12" name="TextBox 11"/>
          <p:cNvSpPr txBox="1"/>
          <p:nvPr/>
        </p:nvSpPr>
        <p:spPr>
          <a:xfrm>
            <a:off x="8200572" y="3149600"/>
            <a:ext cx="3792846" cy="369332"/>
          </a:xfrm>
          <a:prstGeom prst="rect">
            <a:avLst/>
          </a:prstGeom>
          <a:noFill/>
        </p:spPr>
        <p:txBody>
          <a:bodyPr wrap="square" rtlCol="0">
            <a:spAutoFit/>
          </a:bodyPr>
          <a:lstStyle/>
          <a:p>
            <a:pPr algn="ctr"/>
            <a:r>
              <a:rPr lang="en-US" b="1" i="1" dirty="0" smtClean="0"/>
              <a:t>GLOBE Annual Meeting</a:t>
            </a:r>
            <a:endParaRPr lang="en-US" b="1" i="1" dirty="0"/>
          </a:p>
        </p:txBody>
      </p:sp>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72018" y="1137557"/>
            <a:ext cx="2107080" cy="1873548"/>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28148" y="111728"/>
            <a:ext cx="2043643" cy="2051658"/>
          </a:xfrm>
          <a:prstGeom prst="rect">
            <a:avLst/>
          </a:prstGeom>
        </p:spPr>
      </p:pic>
    </p:spTree>
    <p:extLst>
      <p:ext uri="{BB962C8B-B14F-4D97-AF65-F5344CB8AC3E}">
        <p14:creationId xmlns:p14="http://schemas.microsoft.com/office/powerpoint/2010/main" val="88957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b="1" dirty="0" smtClean="0">
                <a:solidFill>
                  <a:srgbClr val="002060"/>
                </a:solidFill>
              </a:rPr>
              <a:t>Connecting GLOBE to Engineering Practices</a:t>
            </a:r>
            <a:endParaRPr lang="en-US" b="1" dirty="0">
              <a:solidFill>
                <a:srgbClr val="002060"/>
              </a:solidFill>
            </a:endParaRPr>
          </a:p>
        </p:txBody>
      </p:sp>
      <p:pic>
        <p:nvPicPr>
          <p:cNvPr id="4" name="Content Placeholder 3" descr="Screen Shot 2013-07-25 at 1.58.29 PM.pn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021286" y="1380444"/>
            <a:ext cx="4687205" cy="425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69472" y="2376488"/>
            <a:ext cx="6482443" cy="2534027"/>
          </a:xfrm>
          <a:prstGeom prst="rect">
            <a:avLst/>
          </a:prstGeom>
        </p:spPr>
        <p:txBody>
          <a:bodyPr wrap="square">
            <a:spAutoFit/>
          </a:bodyPr>
          <a:lstStyle/>
          <a:p>
            <a:pPr>
              <a:spcBef>
                <a:spcPts val="1400"/>
              </a:spcBef>
              <a:spcAft>
                <a:spcPts val="1400"/>
              </a:spcAft>
              <a:buFont typeface="Arial" charset="0"/>
              <a:buChar char="•"/>
            </a:pPr>
            <a:r>
              <a:rPr lang="en-US" sz="2800" dirty="0" smtClean="0">
                <a:solidFill>
                  <a:srgbClr val="000000"/>
                </a:solidFill>
              </a:rPr>
              <a:t> Using </a:t>
            </a:r>
            <a:r>
              <a:rPr lang="en-US" sz="2800" dirty="0">
                <a:solidFill>
                  <a:srgbClr val="000000"/>
                </a:solidFill>
              </a:rPr>
              <a:t>Math  &amp; Computation Thinking</a:t>
            </a:r>
          </a:p>
          <a:p>
            <a:pPr>
              <a:spcBef>
                <a:spcPts val="1400"/>
              </a:spcBef>
              <a:spcAft>
                <a:spcPts val="1400"/>
              </a:spcAft>
              <a:buFont typeface="Arial" charset="0"/>
              <a:buChar char="•"/>
            </a:pPr>
            <a:r>
              <a:rPr lang="en-US" sz="2800" dirty="0" smtClean="0">
                <a:solidFill>
                  <a:srgbClr val="000000"/>
                </a:solidFill>
              </a:rPr>
              <a:t> Planning </a:t>
            </a:r>
            <a:r>
              <a:rPr lang="en-US" sz="2800" dirty="0">
                <a:solidFill>
                  <a:srgbClr val="000000"/>
                </a:solidFill>
              </a:rPr>
              <a:t>&amp; Carrying out Investigations</a:t>
            </a:r>
          </a:p>
          <a:p>
            <a:pPr>
              <a:spcBef>
                <a:spcPts val="1400"/>
              </a:spcBef>
              <a:spcAft>
                <a:spcPts val="1400"/>
              </a:spcAft>
              <a:buFont typeface="Arial" charset="0"/>
              <a:buChar char="•"/>
            </a:pPr>
            <a:r>
              <a:rPr lang="en-US" sz="2800" dirty="0" smtClean="0">
                <a:solidFill>
                  <a:srgbClr val="000000"/>
                </a:solidFill>
              </a:rPr>
              <a:t> Obtaining</a:t>
            </a:r>
            <a:r>
              <a:rPr lang="en-US" sz="2800" dirty="0">
                <a:solidFill>
                  <a:srgbClr val="000000"/>
                </a:solidFill>
              </a:rPr>
              <a:t>, Evaluating &amp; Communicating Information</a:t>
            </a:r>
            <a:endParaRPr lang="en-US" sz="2800" b="0" i="0" dirty="0">
              <a:solidFill>
                <a:srgbClr val="000000"/>
              </a:solidFill>
              <a:effectLst/>
            </a:endParaRPr>
          </a:p>
        </p:txBody>
      </p:sp>
      <p:sp>
        <p:nvSpPr>
          <p:cNvPr id="5" name="TextBox 4"/>
          <p:cNvSpPr txBox="1"/>
          <p:nvPr/>
        </p:nvSpPr>
        <p:spPr>
          <a:xfrm>
            <a:off x="7021286" y="5649683"/>
            <a:ext cx="4687205" cy="369332"/>
          </a:xfrm>
          <a:prstGeom prst="rect">
            <a:avLst/>
          </a:prstGeom>
          <a:noFill/>
        </p:spPr>
        <p:txBody>
          <a:bodyPr wrap="square" rtlCol="0">
            <a:spAutoFit/>
          </a:bodyPr>
          <a:lstStyle/>
          <a:p>
            <a:pPr algn="ctr"/>
            <a:r>
              <a:rPr lang="en-US" dirty="0" smtClean="0"/>
              <a:t>Students using </a:t>
            </a:r>
            <a:r>
              <a:rPr lang="en-US" smtClean="0"/>
              <a:t>a clinometer</a:t>
            </a:r>
            <a:endParaRPr lang="en-US"/>
          </a:p>
        </p:txBody>
      </p:sp>
    </p:spTree>
    <p:extLst>
      <p:ext uri="{BB962C8B-B14F-4D97-AF65-F5344CB8AC3E}">
        <p14:creationId xmlns:p14="http://schemas.microsoft.com/office/powerpoint/2010/main" val="90386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3454580"/>
              </p:ext>
            </p:extLst>
          </p:nvPr>
        </p:nvGraphicFramePr>
        <p:xfrm>
          <a:off x="520700" y="720725"/>
          <a:ext cx="11341101" cy="6137275"/>
        </p:xfrm>
        <a:graphic>
          <a:graphicData uri="http://schemas.openxmlformats.org/drawingml/2006/table">
            <a:tbl>
              <a:tblPr firstRow="1" bandRow="1">
                <a:tableStyleId>{EB9631B5-78F2-41C9-869B-9F39066F8104}</a:tableStyleId>
              </a:tblPr>
              <a:tblGrid>
                <a:gridCol w="3780367"/>
                <a:gridCol w="3780367"/>
                <a:gridCol w="3780367"/>
              </a:tblGrid>
              <a:tr h="774749">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362526">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1698767"/>
            <a:ext cx="2414952" cy="1811215"/>
          </a:xfrm>
          <a:prstGeom prst="rect">
            <a:avLst/>
          </a:prstGeom>
        </p:spPr>
      </p:pic>
      <p:sp>
        <p:nvSpPr>
          <p:cNvPr id="7" name="TextBox 6"/>
          <p:cNvSpPr txBox="1"/>
          <p:nvPr/>
        </p:nvSpPr>
        <p:spPr>
          <a:xfrm>
            <a:off x="927100" y="3576515"/>
            <a:ext cx="2241046" cy="461665"/>
          </a:xfrm>
          <a:prstGeom prst="rect">
            <a:avLst/>
          </a:prstGeom>
          <a:noFill/>
        </p:spPr>
        <p:txBody>
          <a:bodyPr wrap="square" rtlCol="0">
            <a:spAutoFit/>
          </a:bodyPr>
          <a:lstStyle/>
          <a:p>
            <a:pPr algn="ctr"/>
            <a:r>
              <a:rPr lang="en-US" sz="2400" b="1" dirty="0" smtClean="0">
                <a:latin typeface="Arial"/>
                <a:cs typeface="Arial"/>
              </a:rPr>
              <a:t>Story Time</a:t>
            </a:r>
            <a:endParaRPr lang="en-US" sz="2400" b="1" dirty="0">
              <a:latin typeface="Arial"/>
              <a:cs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0" y="4290289"/>
            <a:ext cx="2380545" cy="1577111"/>
          </a:xfrm>
          <a:prstGeom prst="rect">
            <a:avLst/>
          </a:prstGeom>
        </p:spPr>
      </p:pic>
      <p:sp>
        <p:nvSpPr>
          <p:cNvPr id="9" name="TextBox 8"/>
          <p:cNvSpPr txBox="1"/>
          <p:nvPr/>
        </p:nvSpPr>
        <p:spPr>
          <a:xfrm>
            <a:off x="904871" y="5867400"/>
            <a:ext cx="2491674" cy="830997"/>
          </a:xfrm>
          <a:prstGeom prst="rect">
            <a:avLst/>
          </a:prstGeom>
          <a:noFill/>
        </p:spPr>
        <p:txBody>
          <a:bodyPr wrap="square" rtlCol="0">
            <a:spAutoFit/>
          </a:bodyPr>
          <a:lstStyle/>
          <a:p>
            <a:pPr algn="ctr"/>
            <a:r>
              <a:rPr lang="en-US" sz="2400" b="1" dirty="0">
                <a:latin typeface="Arial"/>
                <a:cs typeface="Arial"/>
              </a:rPr>
              <a:t>Assemblies</a:t>
            </a:r>
          </a:p>
          <a:p>
            <a:endParaRPr lang="en-US" sz="2400" dirty="0"/>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9542" y="1698767"/>
            <a:ext cx="2489199" cy="1659466"/>
          </a:xfrm>
          <a:prstGeom prst="rect">
            <a:avLst/>
          </a:prstGeom>
          <a:ln w="12700">
            <a:solidFill>
              <a:schemeClr val="tx1"/>
            </a:solidFill>
          </a:ln>
        </p:spPr>
      </p:pic>
      <p:sp>
        <p:nvSpPr>
          <p:cNvPr id="11" name="Rectangle 10"/>
          <p:cNvSpPr/>
          <p:nvPr/>
        </p:nvSpPr>
        <p:spPr>
          <a:xfrm>
            <a:off x="4731516" y="3402142"/>
            <a:ext cx="3041857" cy="646331"/>
          </a:xfrm>
          <a:prstGeom prst="rect">
            <a:avLst/>
          </a:prstGeom>
        </p:spPr>
        <p:txBody>
          <a:bodyPr wrap="square">
            <a:spAutoFit/>
          </a:bodyPr>
          <a:lstStyle/>
          <a:p>
            <a:pPr algn="ctr"/>
            <a:r>
              <a:rPr lang="en-US" b="1" dirty="0" smtClean="0">
                <a:latin typeface="Arial" charset="0"/>
                <a:ea typeface="Arial" charset="0"/>
                <a:cs typeface="Arial" charset="0"/>
              </a:rPr>
              <a:t>GLOBE SCIENTIST</a:t>
            </a:r>
          </a:p>
          <a:p>
            <a:pPr algn="ctr"/>
            <a:r>
              <a:rPr lang="en-US" dirty="0" smtClean="0">
                <a:latin typeface="Arial" charset="0"/>
                <a:ea typeface="Arial" charset="0"/>
                <a:cs typeface="Arial" charset="0"/>
              </a:rPr>
              <a:t>Kevin </a:t>
            </a:r>
            <a:r>
              <a:rPr lang="en-US" dirty="0" err="1" smtClean="0">
                <a:latin typeface="Arial" charset="0"/>
                <a:ea typeface="Arial" charset="0"/>
                <a:cs typeface="Arial" charset="0"/>
              </a:rPr>
              <a:t>Czajkowski</a:t>
            </a:r>
            <a:endParaRPr lang="en-US" dirty="0">
              <a:latin typeface="Arial" charset="0"/>
              <a:ea typeface="Arial" charset="0"/>
              <a:cs typeface="Arial" charset="0"/>
            </a:endParaRPr>
          </a:p>
        </p:txBody>
      </p:sp>
      <p:sp>
        <p:nvSpPr>
          <p:cNvPr id="12" name="Rectangle 11"/>
          <p:cNvSpPr/>
          <p:nvPr/>
        </p:nvSpPr>
        <p:spPr>
          <a:xfrm>
            <a:off x="4909541" y="5910458"/>
            <a:ext cx="2614759" cy="646331"/>
          </a:xfrm>
          <a:prstGeom prst="rect">
            <a:avLst/>
          </a:prstGeom>
        </p:spPr>
        <p:txBody>
          <a:bodyPr wrap="square">
            <a:spAutoFit/>
          </a:bodyPr>
          <a:lstStyle/>
          <a:p>
            <a:pPr algn="ctr"/>
            <a:r>
              <a:rPr lang="en-US" b="1" dirty="0" smtClean="0">
                <a:latin typeface="Arial" charset="0"/>
                <a:ea typeface="Arial" charset="0"/>
                <a:cs typeface="Arial" charset="0"/>
              </a:rPr>
              <a:t>METEOROLOGIST</a:t>
            </a:r>
          </a:p>
          <a:p>
            <a:pPr algn="ctr"/>
            <a:r>
              <a:rPr lang="en-US" dirty="0" smtClean="0">
                <a:latin typeface="Arial" charset="0"/>
                <a:ea typeface="Arial" charset="0"/>
                <a:cs typeface="Arial" charset="0"/>
              </a:rPr>
              <a:t>Andrew Humphrey</a:t>
            </a:r>
            <a:endParaRPr lang="en-US" dirty="0">
              <a:latin typeface="Arial" charset="0"/>
              <a:ea typeface="Arial" charset="0"/>
              <a:cs typeface="Arial" charset="0"/>
            </a:endParaRPr>
          </a:p>
        </p:txBody>
      </p: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0587" y="4154739"/>
            <a:ext cx="2543713" cy="1695809"/>
          </a:xfrm>
          <a:prstGeom prst="rect">
            <a:avLst/>
          </a:prstGeom>
          <a:ln w="12700">
            <a:solidFill>
              <a:schemeClr val="tx1"/>
            </a:solidFill>
          </a:ln>
        </p:spPr>
      </p:pic>
      <p:sp>
        <p:nvSpPr>
          <p:cNvPr id="14" name="Rectangle 13"/>
          <p:cNvSpPr/>
          <p:nvPr/>
        </p:nvSpPr>
        <p:spPr>
          <a:xfrm>
            <a:off x="8965402" y="885825"/>
            <a:ext cx="2248698" cy="523220"/>
          </a:xfrm>
          <a:prstGeom prst="rect">
            <a:avLst/>
          </a:prstGeom>
        </p:spPr>
        <p:txBody>
          <a:bodyPr wrap="square">
            <a:spAutoFit/>
          </a:bodyPr>
          <a:lstStyle/>
          <a:p>
            <a:r>
              <a:rPr lang="en-US" sz="2800" b="1" dirty="0">
                <a:solidFill>
                  <a:srgbClr val="0000FF"/>
                </a:solidFill>
                <a:ea typeface="Lucida Bright" charset="0"/>
                <a:cs typeface="Lucida Bright" charset="0"/>
              </a:rPr>
              <a:t>Grades </a:t>
            </a:r>
            <a:r>
              <a:rPr lang="en-US" sz="2800" b="1" dirty="0" smtClean="0">
                <a:solidFill>
                  <a:srgbClr val="0000FF"/>
                </a:solidFill>
                <a:ea typeface="Lucida Bright" charset="0"/>
                <a:cs typeface="Lucida Bright" charset="0"/>
              </a:rPr>
              <a:t>9-12 </a:t>
            </a:r>
            <a:endParaRPr lang="en-US" sz="2800" b="1" dirty="0">
              <a:solidFill>
                <a:srgbClr val="0000FF"/>
              </a:solidFill>
            </a:endParaRPr>
          </a:p>
        </p:txBody>
      </p:sp>
      <p:sp>
        <p:nvSpPr>
          <p:cNvPr id="15" name="Rectangle 14"/>
          <p:cNvSpPr/>
          <p:nvPr/>
        </p:nvSpPr>
        <p:spPr>
          <a:xfrm>
            <a:off x="938101" y="885048"/>
            <a:ext cx="2699651" cy="523220"/>
          </a:xfrm>
          <a:prstGeom prst="rect">
            <a:avLst/>
          </a:prstGeom>
        </p:spPr>
        <p:txBody>
          <a:bodyPr wrap="square">
            <a:spAutoFit/>
          </a:bodyPr>
          <a:lstStyle/>
          <a:p>
            <a:r>
              <a:rPr lang="en-US" sz="2800" b="1" dirty="0">
                <a:solidFill>
                  <a:srgbClr val="0000FF"/>
                </a:solidFill>
                <a:ea typeface="Lucida Bright" charset="0"/>
                <a:cs typeface="Lucida Bright" charset="0"/>
              </a:rPr>
              <a:t>Grades </a:t>
            </a:r>
            <a:r>
              <a:rPr lang="en-US" sz="2800" b="1" dirty="0" smtClean="0">
                <a:solidFill>
                  <a:srgbClr val="0000FF"/>
                </a:solidFill>
                <a:ea typeface="Lucida Bright" charset="0"/>
                <a:cs typeface="Lucida Bright" charset="0"/>
              </a:rPr>
              <a:t>preK-5 </a:t>
            </a:r>
            <a:endParaRPr lang="en-US" sz="2800" b="1" dirty="0">
              <a:solidFill>
                <a:srgbClr val="0000FF"/>
              </a:solidFill>
            </a:endParaRPr>
          </a:p>
        </p:txBody>
      </p:sp>
      <p:sp>
        <p:nvSpPr>
          <p:cNvPr id="16" name="Rectangle 15"/>
          <p:cNvSpPr/>
          <p:nvPr/>
        </p:nvSpPr>
        <p:spPr>
          <a:xfrm>
            <a:off x="5123202" y="885047"/>
            <a:ext cx="2248698" cy="523220"/>
          </a:xfrm>
          <a:prstGeom prst="rect">
            <a:avLst/>
          </a:prstGeom>
        </p:spPr>
        <p:txBody>
          <a:bodyPr wrap="square">
            <a:spAutoFit/>
          </a:bodyPr>
          <a:lstStyle/>
          <a:p>
            <a:r>
              <a:rPr lang="en-US" sz="2800" b="1" dirty="0">
                <a:solidFill>
                  <a:srgbClr val="0000FF"/>
                </a:solidFill>
                <a:ea typeface="Lucida Bright" charset="0"/>
                <a:cs typeface="Lucida Bright" charset="0"/>
              </a:rPr>
              <a:t>Grades </a:t>
            </a:r>
            <a:r>
              <a:rPr lang="en-US" sz="2800" b="1" dirty="0" smtClean="0">
                <a:solidFill>
                  <a:srgbClr val="0000FF"/>
                </a:solidFill>
                <a:ea typeface="Lucida Bright" charset="0"/>
                <a:cs typeface="Lucida Bright" charset="0"/>
              </a:rPr>
              <a:t>6-8 </a:t>
            </a:r>
            <a:endParaRPr lang="en-US" sz="2800" b="1" dirty="0">
              <a:solidFill>
                <a:srgbClr val="0000FF"/>
              </a:solidFill>
            </a:endParaRPr>
          </a:p>
        </p:txBody>
      </p:sp>
      <p:pic>
        <p:nvPicPr>
          <p:cNvPr id="17" name="Picture 4" descr="Group Wood ENVMT50 coastal 2011 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51043" y="3341974"/>
            <a:ext cx="2352223" cy="172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Professional interview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35383" y="1698767"/>
            <a:ext cx="1811734" cy="1482199"/>
          </a:xfrm>
          <a:prstGeom prst="rect">
            <a:avLst/>
          </a:prstGeom>
        </p:spPr>
      </p:pic>
      <p:sp>
        <p:nvSpPr>
          <p:cNvPr id="19" name="TextBox 18"/>
          <p:cNvSpPr txBox="1"/>
          <p:nvPr/>
        </p:nvSpPr>
        <p:spPr>
          <a:xfrm>
            <a:off x="10127851" y="1790700"/>
            <a:ext cx="1670449" cy="1569660"/>
          </a:xfrm>
          <a:prstGeom prst="rect">
            <a:avLst/>
          </a:prstGeom>
          <a:noFill/>
        </p:spPr>
        <p:txBody>
          <a:bodyPr wrap="square" rtlCol="0">
            <a:spAutoFit/>
          </a:bodyPr>
          <a:lstStyle/>
          <a:p>
            <a:pPr>
              <a:defRPr/>
            </a:pPr>
            <a:r>
              <a:rPr lang="en-US" sz="1600" b="1" dirty="0">
                <a:latin typeface="Arial" charset="0"/>
                <a:ea typeface="Arial" charset="0"/>
                <a:cs typeface="Arial" charset="0"/>
              </a:rPr>
              <a:t>Conduct Informational </a:t>
            </a:r>
          </a:p>
          <a:p>
            <a:pPr>
              <a:defRPr/>
            </a:pPr>
            <a:r>
              <a:rPr lang="en-US" sz="1600" b="1" dirty="0">
                <a:latin typeface="Arial" charset="0"/>
                <a:ea typeface="Arial" charset="0"/>
                <a:cs typeface="Arial" charset="0"/>
              </a:rPr>
              <a:t>Interviews with </a:t>
            </a:r>
          </a:p>
          <a:p>
            <a:pPr>
              <a:defRPr/>
            </a:pPr>
            <a:r>
              <a:rPr lang="en-US" sz="1600" b="1" dirty="0">
                <a:latin typeface="Arial" charset="0"/>
                <a:ea typeface="Arial" charset="0"/>
                <a:cs typeface="Arial" charset="0"/>
              </a:rPr>
              <a:t>STEM </a:t>
            </a:r>
          </a:p>
          <a:p>
            <a:pPr>
              <a:defRPr/>
            </a:pPr>
            <a:r>
              <a:rPr lang="en-US" sz="1600" b="1" dirty="0">
                <a:latin typeface="Arial" charset="0"/>
                <a:ea typeface="Arial" charset="0"/>
                <a:cs typeface="Arial" charset="0"/>
              </a:rPr>
              <a:t>Professionals </a:t>
            </a:r>
          </a:p>
          <a:p>
            <a:endParaRPr lang="en-US" sz="1600" dirty="0"/>
          </a:p>
        </p:txBody>
      </p:sp>
      <p:sp>
        <p:nvSpPr>
          <p:cNvPr id="20" name="Rectangle 19"/>
          <p:cNvSpPr/>
          <p:nvPr/>
        </p:nvSpPr>
        <p:spPr>
          <a:xfrm>
            <a:off x="7945533" y="3971216"/>
            <a:ext cx="1707919" cy="369332"/>
          </a:xfrm>
          <a:prstGeom prst="rect">
            <a:avLst/>
          </a:prstGeom>
        </p:spPr>
        <p:txBody>
          <a:bodyPr wrap="square">
            <a:spAutoFit/>
          </a:bodyPr>
          <a:lstStyle/>
          <a:p>
            <a:pPr algn="ctr"/>
            <a:r>
              <a:rPr lang="en-US" b="1" dirty="0">
                <a:latin typeface="Arial" charset="0"/>
                <a:ea typeface="Arial" charset="0"/>
                <a:cs typeface="Arial" charset="0"/>
              </a:rPr>
              <a:t>I</a:t>
            </a:r>
            <a:r>
              <a:rPr lang="en-US" b="1" dirty="0" smtClean="0">
                <a:latin typeface="Arial" charset="0"/>
                <a:ea typeface="Arial" charset="0"/>
                <a:cs typeface="Arial" charset="0"/>
              </a:rPr>
              <a:t>nternships</a:t>
            </a:r>
            <a:endParaRPr lang="en-US" dirty="0">
              <a:latin typeface="Arial" charset="0"/>
              <a:ea typeface="Arial" charset="0"/>
              <a:cs typeface="Arial" charset="0"/>
            </a:endParaRPr>
          </a:p>
        </p:txBody>
      </p:sp>
      <p:pic>
        <p:nvPicPr>
          <p:cNvPr id="21" name="Picture 20" descr="IMG_155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4296" y="5232535"/>
            <a:ext cx="2092795" cy="1324254"/>
          </a:xfrm>
          <a:prstGeom prst="rect">
            <a:avLst/>
          </a:prstGeom>
        </p:spPr>
      </p:pic>
      <p:sp>
        <p:nvSpPr>
          <p:cNvPr id="22" name="Rectangle 21"/>
          <p:cNvSpPr/>
          <p:nvPr/>
        </p:nvSpPr>
        <p:spPr>
          <a:xfrm>
            <a:off x="9975490" y="5225434"/>
            <a:ext cx="1873570" cy="954107"/>
          </a:xfrm>
          <a:prstGeom prst="rect">
            <a:avLst/>
          </a:prstGeom>
        </p:spPr>
        <p:txBody>
          <a:bodyPr wrap="square">
            <a:spAutoFit/>
          </a:bodyPr>
          <a:lstStyle/>
          <a:p>
            <a:pPr algn="ctr"/>
            <a:r>
              <a:rPr lang="en-US" sz="1400" b="1" dirty="0" smtClean="0">
                <a:latin typeface="Arial" charset="0"/>
                <a:ea typeface="Arial" charset="0"/>
                <a:cs typeface="Arial" charset="0"/>
              </a:rPr>
              <a:t>Create Professional Networks with Air Quality Representatives</a:t>
            </a:r>
            <a:endParaRPr lang="en-US" sz="1400" dirty="0">
              <a:latin typeface="Arial" charset="0"/>
              <a:ea typeface="Arial" charset="0"/>
              <a:cs typeface="Arial" charset="0"/>
            </a:endParaRPr>
          </a:p>
        </p:txBody>
      </p:sp>
      <p:sp>
        <p:nvSpPr>
          <p:cNvPr id="23" name="Title 1"/>
          <p:cNvSpPr>
            <a:spLocks noGrp="1"/>
          </p:cNvSpPr>
          <p:nvPr>
            <p:ph type="title"/>
          </p:nvPr>
        </p:nvSpPr>
        <p:spPr>
          <a:xfrm>
            <a:off x="0" y="80119"/>
            <a:ext cx="12192000" cy="593396"/>
          </a:xfrm>
        </p:spPr>
        <p:txBody>
          <a:bodyPr>
            <a:normAutofit fontScale="90000"/>
          </a:bodyPr>
          <a:lstStyle/>
          <a:p>
            <a:pPr algn="ctr"/>
            <a:r>
              <a:rPr lang="en-US" b="1" dirty="0" smtClean="0">
                <a:solidFill>
                  <a:srgbClr val="002060"/>
                </a:solidFill>
              </a:rPr>
              <a:t>Connecting GLOBE to Careers</a:t>
            </a:r>
            <a:endParaRPr lang="en-US" b="1" dirty="0">
              <a:solidFill>
                <a:srgbClr val="002060"/>
              </a:solidFill>
            </a:endParaRPr>
          </a:p>
        </p:txBody>
      </p:sp>
    </p:spTree>
    <p:extLst>
      <p:ext uri="{BB962C8B-B14F-4D97-AF65-F5344CB8AC3E}">
        <p14:creationId xmlns:p14="http://schemas.microsoft.com/office/powerpoint/2010/main" val="20086694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781400"/>
            <a:ext cx="12192000" cy="1610108"/>
          </a:xfrm>
        </p:spPr>
        <p:txBody>
          <a:bodyPr>
            <a:normAutofit/>
          </a:bodyPr>
          <a:lstStyle/>
          <a:p>
            <a:r>
              <a:rPr lang="en-US" sz="5400" b="1" dirty="0">
                <a:solidFill>
                  <a:srgbClr val="002060"/>
                </a:solidFill>
              </a:rPr>
              <a:t>MISSION EARTH: </a:t>
            </a:r>
            <a:r>
              <a:rPr lang="en-US" sz="5400" b="1" dirty="0" smtClean="0">
                <a:solidFill>
                  <a:srgbClr val="002060"/>
                </a:solidFill>
              </a:rPr>
              <a:t/>
            </a:r>
            <a:br>
              <a:rPr lang="en-US" sz="5400" b="1" dirty="0" smtClean="0">
                <a:solidFill>
                  <a:srgbClr val="002060"/>
                </a:solidFill>
              </a:rPr>
            </a:br>
            <a:r>
              <a:rPr lang="en-US" sz="5400" b="1" dirty="0" smtClean="0">
                <a:solidFill>
                  <a:srgbClr val="002060"/>
                </a:solidFill>
              </a:rPr>
              <a:t>Students </a:t>
            </a:r>
            <a:r>
              <a:rPr lang="en-US" sz="5400" b="1" dirty="0">
                <a:solidFill>
                  <a:srgbClr val="002060"/>
                </a:solidFill>
              </a:rPr>
              <a:t>working as scientists</a:t>
            </a:r>
            <a:endParaRPr lang="en-US" sz="5400" dirty="0">
              <a:solidFill>
                <a:srgbClr val="002060"/>
              </a:solidFill>
            </a:endParaRPr>
          </a:p>
        </p:txBody>
      </p:sp>
      <p:sp>
        <p:nvSpPr>
          <p:cNvPr id="3" name="Subtitle 2"/>
          <p:cNvSpPr>
            <a:spLocks noGrp="1"/>
          </p:cNvSpPr>
          <p:nvPr>
            <p:ph type="subTitle" idx="1"/>
          </p:nvPr>
        </p:nvSpPr>
        <p:spPr>
          <a:xfrm>
            <a:off x="0" y="4235116"/>
            <a:ext cx="6087979" cy="1304032"/>
          </a:xfrm>
        </p:spPr>
        <p:txBody>
          <a:bodyPr>
            <a:noAutofit/>
          </a:bodyPr>
          <a:lstStyle/>
          <a:p>
            <a:r>
              <a:rPr lang="en-US" sz="2500" dirty="0" smtClean="0">
                <a:solidFill>
                  <a:srgbClr val="FF0000"/>
                </a:solidFill>
                <a:latin typeface="+mj-lt"/>
                <a:ea typeface="Ayuthaya" charset="-34"/>
                <a:cs typeface="Ayuthaya" charset="-34"/>
              </a:rPr>
              <a:t>Kevin </a:t>
            </a:r>
            <a:r>
              <a:rPr lang="en-US" sz="2500" dirty="0" err="1" smtClean="0">
                <a:solidFill>
                  <a:srgbClr val="FF0000"/>
                </a:solidFill>
                <a:latin typeface="+mj-lt"/>
                <a:ea typeface="Ayuthaya" charset="-34"/>
                <a:cs typeface="Ayuthaya" charset="-34"/>
              </a:rPr>
              <a:t>Czajkowski</a:t>
            </a:r>
            <a:r>
              <a:rPr lang="en-US" sz="2500" dirty="0">
                <a:solidFill>
                  <a:srgbClr val="FF0000"/>
                </a:solidFill>
                <a:latin typeface="+mj-lt"/>
                <a:ea typeface="Ayuthaya" charset="-34"/>
                <a:cs typeface="Ayuthaya" charset="-34"/>
              </a:rPr>
              <a:t> </a:t>
            </a:r>
            <a:endParaRPr lang="en-US" sz="2500" dirty="0" smtClean="0">
              <a:solidFill>
                <a:srgbClr val="FF0000"/>
              </a:solidFill>
              <a:latin typeface="+mj-lt"/>
              <a:ea typeface="Ayuthaya" charset="-34"/>
              <a:cs typeface="Ayuthaya" charset="-34"/>
            </a:endParaRPr>
          </a:p>
          <a:p>
            <a:r>
              <a:rPr lang="en-US" sz="2500" dirty="0" smtClean="0">
                <a:solidFill>
                  <a:srgbClr val="FF0000"/>
                </a:solidFill>
                <a:latin typeface="+mj-lt"/>
                <a:ea typeface="Ayuthaya" charset="-34"/>
                <a:cs typeface="Ayuthaya" charset="-34"/>
              </a:rPr>
              <a:t> Janet </a:t>
            </a:r>
            <a:r>
              <a:rPr lang="en-US" sz="2500" dirty="0" err="1" smtClean="0">
                <a:solidFill>
                  <a:srgbClr val="FF0000"/>
                </a:solidFill>
                <a:latin typeface="+mj-lt"/>
                <a:ea typeface="Ayuthaya" charset="-34"/>
                <a:cs typeface="Ayuthaya" charset="-34"/>
              </a:rPr>
              <a:t>Struble</a:t>
            </a:r>
            <a:endParaRPr lang="en-US" sz="2500" dirty="0" smtClean="0">
              <a:solidFill>
                <a:srgbClr val="FF0000"/>
              </a:solidFill>
              <a:latin typeface="+mj-lt"/>
              <a:ea typeface="Ayuthaya" charset="-34"/>
              <a:cs typeface="Ayuthaya" charset="-34"/>
            </a:endParaRPr>
          </a:p>
          <a:p>
            <a:r>
              <a:rPr lang="en-US" sz="2500" i="1" dirty="0" smtClean="0">
                <a:latin typeface="+mj-lt"/>
                <a:ea typeface="Ayuthaya" charset="-34"/>
                <a:cs typeface="Ayuthaya" charset="-34"/>
              </a:rPr>
              <a:t>The University of Toledo</a:t>
            </a:r>
          </a:p>
        </p:txBody>
      </p:sp>
      <p:sp>
        <p:nvSpPr>
          <p:cNvPr id="5" name="TextBox 4"/>
          <p:cNvSpPr txBox="1"/>
          <p:nvPr/>
        </p:nvSpPr>
        <p:spPr>
          <a:xfrm>
            <a:off x="187035" y="6317672"/>
            <a:ext cx="3408220" cy="369332"/>
          </a:xfrm>
          <a:prstGeom prst="rect">
            <a:avLst/>
          </a:prstGeom>
          <a:noFill/>
        </p:spPr>
        <p:txBody>
          <a:bodyPr wrap="square" rtlCol="0">
            <a:spAutoFit/>
          </a:bodyPr>
          <a:lstStyle/>
          <a:p>
            <a:r>
              <a:rPr lang="en-US" dirty="0" err="1">
                <a:hlinkClick r:id="rId2"/>
              </a:rPr>
              <a:t>www.globe.gov</a:t>
            </a:r>
            <a:r>
              <a:rPr lang="en-US" dirty="0">
                <a:hlinkClick r:id="rId2"/>
              </a:rPr>
              <a:t>/web/mission-earth </a:t>
            </a:r>
            <a:endParaRPr lang="en-US" dirty="0"/>
          </a:p>
        </p:txBody>
      </p:sp>
      <p:sp>
        <p:nvSpPr>
          <p:cNvPr id="6" name="Subtitle 2"/>
          <p:cNvSpPr txBox="1">
            <a:spLocks/>
          </p:cNvSpPr>
          <p:nvPr/>
        </p:nvSpPr>
        <p:spPr>
          <a:xfrm>
            <a:off x="6120058" y="4098471"/>
            <a:ext cx="6087979" cy="159307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600" dirty="0">
                <a:solidFill>
                  <a:srgbClr val="FF0000"/>
                </a:solidFill>
                <a:ea typeface="Ayuthaya" charset="-34"/>
                <a:cs typeface="Ayuthaya" charset="-34"/>
              </a:rPr>
              <a:t>Tracy </a:t>
            </a:r>
            <a:r>
              <a:rPr lang="en-US" sz="3600" dirty="0" err="1">
                <a:solidFill>
                  <a:srgbClr val="FF0000"/>
                </a:solidFill>
                <a:ea typeface="Ayuthaya" charset="-34"/>
                <a:cs typeface="Ayuthaya" charset="-34"/>
              </a:rPr>
              <a:t>Ostrom</a:t>
            </a:r>
            <a:endParaRPr lang="en-US" sz="3600" dirty="0">
              <a:solidFill>
                <a:srgbClr val="FF0000"/>
              </a:solidFill>
              <a:ea typeface="Ayuthaya" charset="-34"/>
              <a:cs typeface="Ayuthaya" charset="-34"/>
            </a:endParaRPr>
          </a:p>
          <a:p>
            <a:r>
              <a:rPr lang="en-US" sz="3600" i="1" dirty="0" err="1">
                <a:ea typeface="Ayuthaya" charset="-34"/>
                <a:cs typeface="Ayuthaya" charset="-34"/>
              </a:rPr>
              <a:t>WestED</a:t>
            </a:r>
            <a:r>
              <a:rPr lang="en-US" sz="3600" i="1" dirty="0">
                <a:ea typeface="Ayuthaya" charset="-34"/>
                <a:cs typeface="Ayuthaya" charset="-34"/>
              </a:rPr>
              <a:t>/UC Berkley</a:t>
            </a:r>
          </a:p>
          <a:p>
            <a:r>
              <a:rPr lang="en-US" sz="3600" dirty="0" smtClean="0">
                <a:solidFill>
                  <a:srgbClr val="FF0000"/>
                </a:solidFill>
                <a:ea typeface="Ayuthaya" charset="-34"/>
                <a:cs typeface="Ayuthaya" charset="-34"/>
              </a:rPr>
              <a:t>David Padgett</a:t>
            </a:r>
            <a:endParaRPr lang="en-US" sz="3600" dirty="0">
              <a:solidFill>
                <a:srgbClr val="FF0000"/>
              </a:solidFill>
              <a:ea typeface="Ayuthaya" charset="-34"/>
              <a:cs typeface="Ayuthaya" charset="-34"/>
            </a:endParaRPr>
          </a:p>
          <a:p>
            <a:r>
              <a:rPr lang="en-US" sz="3600" i="1" dirty="0" smtClean="0">
                <a:ea typeface="Ayuthaya" charset="-34"/>
                <a:cs typeface="Ayuthaya" charset="-34"/>
              </a:rPr>
              <a:t>Tennessee State University</a:t>
            </a:r>
            <a:endParaRPr lang="en-US" sz="3600" i="1" dirty="0">
              <a:ea typeface="Ayuthaya" charset="-34"/>
              <a:cs typeface="Ayuthaya" charset="-34"/>
            </a:endParaRPr>
          </a:p>
          <a:p>
            <a:endParaRPr lang="en-US" sz="3000" dirty="0" smtClean="0">
              <a:latin typeface="+mj-lt"/>
              <a:ea typeface="Ayuthaya" charset="-34"/>
              <a:cs typeface="Ayuthaya" charset="-34"/>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1145" y="2463080"/>
            <a:ext cx="2547892" cy="1700463"/>
          </a:xfrm>
          <a:prstGeom prst="rect">
            <a:avLst/>
          </a:prstGeom>
        </p:spPr>
      </p:pic>
      <p:pic>
        <p:nvPicPr>
          <p:cNvPr id="8" name="Picture 10" descr="Screen Shot 2013-07-25 at 1.59.41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23346" y="3116952"/>
            <a:ext cx="1741138" cy="205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09199" y="2391508"/>
            <a:ext cx="2250396" cy="1687797"/>
          </a:xfrm>
          <a:prstGeom prst="rect">
            <a:avLst/>
          </a:prstGeom>
          <a:noFill/>
          <a:ln w="9525">
            <a:solidFill>
              <a:schemeClr val="accent1"/>
            </a:solidFill>
            <a:miter lim="800000"/>
            <a:headEnd/>
            <a:tailEnd/>
          </a:ln>
          <a:effectLst/>
        </p:spPr>
      </p:pic>
    </p:spTree>
    <p:extLst>
      <p:ext uri="{BB962C8B-B14F-4D97-AF65-F5344CB8AC3E}">
        <p14:creationId xmlns:p14="http://schemas.microsoft.com/office/powerpoint/2010/main" val="4349336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solidFill>
                  <a:srgbClr val="002060"/>
                </a:solidFill>
              </a:rPr>
              <a:t>GLOBE Apps </a:t>
            </a:r>
            <a:r>
              <a:rPr lang="en-US" sz="3200" dirty="0">
                <a:solidFill>
                  <a:srgbClr val="002060"/>
                </a:solidFill>
              </a:rPr>
              <a:t>(</a:t>
            </a:r>
            <a:r>
              <a:rPr lang="en-US" sz="3200" dirty="0">
                <a:solidFill>
                  <a:srgbClr val="002060"/>
                </a:solidFill>
                <a:hlinkClick r:id="rId2"/>
              </a:rPr>
              <a:t>https://</a:t>
            </a:r>
            <a:r>
              <a:rPr lang="en-US" sz="3200" dirty="0" err="1" smtClean="0">
                <a:solidFill>
                  <a:srgbClr val="002060"/>
                </a:solidFill>
                <a:hlinkClick r:id="rId2"/>
              </a:rPr>
              <a:t>www.globe.gov</a:t>
            </a:r>
            <a:r>
              <a:rPr lang="en-US" sz="3200" dirty="0" smtClean="0">
                <a:solidFill>
                  <a:srgbClr val="002060"/>
                </a:solidFill>
                <a:hlinkClick r:id="rId2"/>
              </a:rPr>
              <a:t>/do-globe/apps</a:t>
            </a:r>
            <a:r>
              <a:rPr lang="en-US" sz="3200" dirty="0" smtClean="0">
                <a:solidFill>
                  <a:srgbClr val="002060"/>
                </a:solidFill>
              </a:rPr>
              <a:t>)</a:t>
            </a:r>
            <a:endParaRPr lang="en-US" sz="3200" dirty="0">
              <a:solidFill>
                <a:srgbClr val="002060"/>
              </a:solidFill>
            </a:endParaRPr>
          </a:p>
        </p:txBody>
      </p:sp>
      <p:pic>
        <p:nvPicPr>
          <p:cNvPr id="5" name="Picture 4"/>
          <p:cNvPicPr>
            <a:picLocks noChangeAspect="1"/>
          </p:cNvPicPr>
          <p:nvPr/>
        </p:nvPicPr>
        <p:blipFill>
          <a:blip r:embed="rId3"/>
          <a:stretch>
            <a:fillRect/>
          </a:stretch>
        </p:blipFill>
        <p:spPr>
          <a:xfrm>
            <a:off x="326429" y="1325563"/>
            <a:ext cx="2367079" cy="355061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867" y="1325563"/>
            <a:ext cx="2367079" cy="3550618"/>
          </a:xfrm>
          <a:prstGeom prst="rect">
            <a:avLst/>
          </a:prstGeom>
        </p:spPr>
      </p:pic>
      <p:pic>
        <p:nvPicPr>
          <p:cNvPr id="8" name="Picture 7"/>
          <p:cNvPicPr>
            <a:picLocks noChangeAspect="1"/>
          </p:cNvPicPr>
          <p:nvPr/>
        </p:nvPicPr>
        <p:blipFill>
          <a:blip r:embed="rId5"/>
          <a:stretch>
            <a:fillRect/>
          </a:stretch>
        </p:blipFill>
        <p:spPr>
          <a:xfrm>
            <a:off x="5407008" y="1325563"/>
            <a:ext cx="2050389" cy="3623202"/>
          </a:xfrm>
          <a:prstGeom prst="rect">
            <a:avLst/>
          </a:prstGeom>
        </p:spPr>
      </p:pic>
      <p:pic>
        <p:nvPicPr>
          <p:cNvPr id="9" name="Picture 8"/>
          <p:cNvPicPr>
            <a:picLocks noChangeAspect="1"/>
          </p:cNvPicPr>
          <p:nvPr/>
        </p:nvPicPr>
        <p:blipFill>
          <a:blip r:embed="rId6"/>
          <a:stretch>
            <a:fillRect/>
          </a:stretch>
        </p:blipFill>
        <p:spPr>
          <a:xfrm>
            <a:off x="7616459" y="1325563"/>
            <a:ext cx="1975021" cy="3715718"/>
          </a:xfrm>
          <a:prstGeom prst="rect">
            <a:avLst/>
          </a:prstGeom>
        </p:spPr>
      </p:pic>
      <p:pic>
        <p:nvPicPr>
          <p:cNvPr id="10" name="Picture 9"/>
          <p:cNvPicPr>
            <a:picLocks noChangeAspect="1"/>
          </p:cNvPicPr>
          <p:nvPr/>
        </p:nvPicPr>
        <p:blipFill>
          <a:blip r:embed="rId7"/>
          <a:stretch>
            <a:fillRect/>
          </a:stretch>
        </p:blipFill>
        <p:spPr>
          <a:xfrm>
            <a:off x="9677400" y="1325563"/>
            <a:ext cx="2311400" cy="3467100"/>
          </a:xfrm>
          <a:prstGeom prst="rect">
            <a:avLst/>
          </a:prstGeom>
        </p:spPr>
      </p:pic>
      <p:sp>
        <p:nvSpPr>
          <p:cNvPr id="11" name="Rectangle 10"/>
          <p:cNvSpPr/>
          <p:nvPr/>
        </p:nvSpPr>
        <p:spPr>
          <a:xfrm>
            <a:off x="10367889" y="4948765"/>
            <a:ext cx="985911" cy="461665"/>
          </a:xfrm>
          <a:prstGeom prst="rect">
            <a:avLst/>
          </a:prstGeom>
        </p:spPr>
        <p:txBody>
          <a:bodyPr wrap="none">
            <a:spAutoFit/>
          </a:bodyPr>
          <a:lstStyle/>
          <a:p>
            <a:pPr fontAlgn="t"/>
            <a:r>
              <a:rPr lang="en-US" sz="2400" b="1" dirty="0" err="1">
                <a:solidFill>
                  <a:srgbClr val="333333"/>
                </a:solidFill>
                <a:latin typeface="+mj-lt"/>
              </a:rPr>
              <a:t>WxSat</a:t>
            </a:r>
            <a:endParaRPr lang="en-US" sz="2400" b="1" i="0" dirty="0">
              <a:solidFill>
                <a:srgbClr val="333333"/>
              </a:solidFill>
              <a:effectLst/>
              <a:latin typeface="+mj-lt"/>
            </a:endParaRPr>
          </a:p>
        </p:txBody>
      </p:sp>
      <p:sp>
        <p:nvSpPr>
          <p:cNvPr id="12" name="Rectangle 11"/>
          <p:cNvSpPr/>
          <p:nvPr/>
        </p:nvSpPr>
        <p:spPr>
          <a:xfrm>
            <a:off x="8136346" y="5041281"/>
            <a:ext cx="1163845" cy="461665"/>
          </a:xfrm>
          <a:prstGeom prst="rect">
            <a:avLst/>
          </a:prstGeom>
        </p:spPr>
        <p:txBody>
          <a:bodyPr wrap="none">
            <a:spAutoFit/>
          </a:bodyPr>
          <a:lstStyle/>
          <a:p>
            <a:pPr fontAlgn="t"/>
            <a:r>
              <a:rPr lang="en-US" sz="2400" b="1" dirty="0" err="1">
                <a:solidFill>
                  <a:srgbClr val="333333"/>
                </a:solidFill>
              </a:rPr>
              <a:t>SatCam</a:t>
            </a:r>
            <a:endParaRPr lang="en-US" sz="2400" b="1" i="0" dirty="0">
              <a:solidFill>
                <a:srgbClr val="333333"/>
              </a:solidFill>
              <a:effectLst/>
            </a:endParaRPr>
          </a:p>
        </p:txBody>
      </p:sp>
    </p:spTree>
    <p:extLst>
      <p:ext uri="{BB962C8B-B14F-4D97-AF65-F5344CB8AC3E}">
        <p14:creationId xmlns:p14="http://schemas.microsoft.com/office/powerpoint/2010/main" val="876361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066814" cy="1159328"/>
          </a:xfrm>
        </p:spPr>
        <p:txBody>
          <a:bodyPr/>
          <a:lstStyle/>
          <a:p>
            <a:pPr algn="ctr"/>
            <a:r>
              <a:rPr lang="en-US" b="1" dirty="0" smtClean="0">
                <a:solidFill>
                  <a:srgbClr val="002060"/>
                </a:solidFill>
              </a:rPr>
              <a:t>GLOBE Observer App</a:t>
            </a:r>
            <a:endParaRPr lang="en-US" b="1" i="1" dirty="0">
              <a:solidFill>
                <a:srgbClr val="002060"/>
              </a:solidFill>
            </a:endParaRPr>
          </a:p>
        </p:txBody>
      </p:sp>
      <p:pic>
        <p:nvPicPr>
          <p:cNvPr id="5" name="Content Placeholder 4"/>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3460174" y="1335215"/>
            <a:ext cx="8080663" cy="4644494"/>
          </a:xfrm>
        </p:spPr>
      </p:pic>
      <p:sp>
        <p:nvSpPr>
          <p:cNvPr id="7" name="TextBox 6"/>
          <p:cNvSpPr txBox="1"/>
          <p:nvPr/>
        </p:nvSpPr>
        <p:spPr>
          <a:xfrm>
            <a:off x="838199" y="1690688"/>
            <a:ext cx="2434937" cy="3416320"/>
          </a:xfrm>
          <a:prstGeom prst="rect">
            <a:avLst/>
          </a:prstGeom>
          <a:noFill/>
        </p:spPr>
        <p:txBody>
          <a:bodyPr wrap="square" rtlCol="0">
            <a:spAutoFit/>
          </a:bodyPr>
          <a:lstStyle/>
          <a:p>
            <a:pPr marL="285750" indent="-285750">
              <a:buFont typeface="Arial" charset="0"/>
              <a:buChar char="•"/>
            </a:pPr>
            <a:r>
              <a:rPr lang="en-US" sz="2400" dirty="0" smtClean="0"/>
              <a:t>Get the App</a:t>
            </a:r>
          </a:p>
          <a:p>
            <a:pPr marL="285750" indent="-285750">
              <a:buFont typeface="Arial" charset="0"/>
              <a:buChar char="•"/>
            </a:pPr>
            <a:endParaRPr lang="en-US" sz="2400" dirty="0" smtClean="0"/>
          </a:p>
          <a:p>
            <a:pPr marL="285750" indent="-285750">
              <a:buFont typeface="Arial" charset="0"/>
              <a:buChar char="•"/>
            </a:pPr>
            <a:r>
              <a:rPr lang="en-US" sz="2400" dirty="0" smtClean="0"/>
              <a:t>Need to register with your email address</a:t>
            </a:r>
          </a:p>
          <a:p>
            <a:pPr marL="285750" indent="-285750">
              <a:buFont typeface="Arial" charset="0"/>
              <a:buChar char="•"/>
            </a:pPr>
            <a:endParaRPr lang="en-US" sz="2400" dirty="0" smtClean="0"/>
          </a:p>
          <a:p>
            <a:pPr marL="285750" indent="-285750">
              <a:buFont typeface="Arial" charset="0"/>
              <a:buChar char="•"/>
            </a:pPr>
            <a:r>
              <a:rPr lang="en-US" sz="2400" dirty="0" smtClean="0"/>
              <a:t>Check email to accept the app</a:t>
            </a:r>
            <a:endParaRPr lang="en-US" sz="2400" dirty="0"/>
          </a:p>
        </p:txBody>
      </p:sp>
      <p:sp>
        <p:nvSpPr>
          <p:cNvPr id="3" name="TextBox 2"/>
          <p:cNvSpPr txBox="1"/>
          <p:nvPr/>
        </p:nvSpPr>
        <p:spPr>
          <a:xfrm>
            <a:off x="838199" y="5649686"/>
            <a:ext cx="2068287" cy="646331"/>
          </a:xfrm>
          <a:prstGeom prst="rect">
            <a:avLst/>
          </a:prstGeom>
          <a:noFill/>
        </p:spPr>
        <p:txBody>
          <a:bodyPr wrap="square" rtlCol="0">
            <a:spAutoFit/>
          </a:bodyPr>
          <a:lstStyle/>
          <a:p>
            <a:r>
              <a:rPr lang="en-US" i="1" dirty="0" smtClean="0"/>
              <a:t>Continued in another </a:t>
            </a:r>
          </a:p>
          <a:p>
            <a:r>
              <a:rPr lang="en-US" i="1" dirty="0" smtClean="0"/>
              <a:t>document</a:t>
            </a:r>
            <a:endParaRPr lang="en-US" i="1" dirty="0"/>
          </a:p>
        </p:txBody>
      </p:sp>
    </p:spTree>
    <p:extLst>
      <p:ext uri="{BB962C8B-B14F-4D97-AF65-F5344CB8AC3E}">
        <p14:creationId xmlns:p14="http://schemas.microsoft.com/office/powerpoint/2010/main" val="18623735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18" y="19209"/>
            <a:ext cx="10515600" cy="1325563"/>
          </a:xfrm>
        </p:spPr>
        <p:txBody>
          <a:bodyPr/>
          <a:lstStyle/>
          <a:p>
            <a:r>
              <a:rPr lang="en-US" i="1" dirty="0" smtClean="0">
                <a:solidFill>
                  <a:srgbClr val="7030A0"/>
                </a:solidFill>
              </a:rPr>
              <a:t>Thank You!</a:t>
            </a:r>
            <a:endParaRPr lang="en-US" i="1" dirty="0">
              <a:solidFill>
                <a:srgbClr val="7030A0"/>
              </a:solidFill>
            </a:endParaRPr>
          </a:p>
        </p:txBody>
      </p:sp>
      <p:sp>
        <p:nvSpPr>
          <p:cNvPr id="3" name="Content Placeholder 2"/>
          <p:cNvSpPr>
            <a:spLocks noGrp="1"/>
          </p:cNvSpPr>
          <p:nvPr>
            <p:ph idx="1"/>
          </p:nvPr>
        </p:nvSpPr>
        <p:spPr>
          <a:xfrm>
            <a:off x="228600" y="1108522"/>
            <a:ext cx="5749638" cy="4351338"/>
          </a:xfrm>
        </p:spPr>
        <p:txBody>
          <a:bodyPr>
            <a:normAutofit/>
          </a:bodyPr>
          <a:lstStyle/>
          <a:p>
            <a:pPr marL="0" indent="0">
              <a:buNone/>
            </a:pPr>
            <a:r>
              <a:rPr lang="en-US" dirty="0" smtClean="0"/>
              <a:t>Contact Information:</a:t>
            </a:r>
          </a:p>
          <a:p>
            <a:pPr marL="0" indent="0">
              <a:spcBef>
                <a:spcPts val="600"/>
              </a:spcBef>
              <a:spcAft>
                <a:spcPts val="600"/>
              </a:spcAft>
              <a:buNone/>
            </a:pPr>
            <a:r>
              <a:rPr lang="en-US" dirty="0"/>
              <a:t>Dr. Kevin </a:t>
            </a:r>
            <a:r>
              <a:rPr lang="en-US" dirty="0" err="1" smtClean="0"/>
              <a:t>Czajkowski</a:t>
            </a:r>
            <a:r>
              <a:rPr lang="en-US" dirty="0" smtClean="0"/>
              <a:t>, </a:t>
            </a:r>
            <a:r>
              <a:rPr lang="en-US" dirty="0" smtClean="0">
                <a:hlinkClick r:id="rId2"/>
              </a:rPr>
              <a:t>Kevin.czajkowski@utoledo.edu</a:t>
            </a:r>
            <a:endParaRPr lang="en-US" dirty="0" smtClean="0"/>
          </a:p>
          <a:p>
            <a:pPr marL="0" indent="0">
              <a:spcBef>
                <a:spcPts val="600"/>
              </a:spcBef>
              <a:spcAft>
                <a:spcPts val="600"/>
              </a:spcAft>
              <a:buNone/>
            </a:pPr>
            <a:r>
              <a:rPr lang="en-US" dirty="0" smtClean="0"/>
              <a:t>Janet </a:t>
            </a:r>
            <a:r>
              <a:rPr lang="en-US" dirty="0" err="1" smtClean="0"/>
              <a:t>Struble</a:t>
            </a:r>
            <a:r>
              <a:rPr lang="en-US" dirty="0" smtClean="0"/>
              <a:t>, Project Manager, </a:t>
            </a:r>
            <a:r>
              <a:rPr lang="en-US" dirty="0" smtClean="0">
                <a:hlinkClick r:id="rId3"/>
              </a:rPr>
              <a:t>Janet.struble2@utoledo.edu</a:t>
            </a:r>
            <a:endParaRPr lang="en-US" dirty="0" smtClean="0"/>
          </a:p>
          <a:p>
            <a:pPr marL="0" indent="0">
              <a:spcBef>
                <a:spcPts val="600"/>
              </a:spcBef>
              <a:spcAft>
                <a:spcPts val="600"/>
              </a:spcAft>
              <a:buNone/>
            </a:pPr>
            <a:r>
              <a:rPr lang="en-US" dirty="0" smtClean="0"/>
              <a:t>Tracy </a:t>
            </a:r>
            <a:r>
              <a:rPr lang="en-US" dirty="0" err="1" smtClean="0"/>
              <a:t>Ostrom</a:t>
            </a:r>
            <a:r>
              <a:rPr lang="en-US" dirty="0"/>
              <a:t>, </a:t>
            </a:r>
            <a:r>
              <a:rPr lang="en-US" dirty="0" err="1">
                <a:hlinkClick r:id="rId4"/>
              </a:rPr>
              <a:t>tostrom@berkeley.edu</a:t>
            </a:r>
            <a:endParaRPr lang="en-US" dirty="0" smtClean="0"/>
          </a:p>
          <a:p>
            <a:pPr marL="0" indent="0">
              <a:spcBef>
                <a:spcPts val="600"/>
              </a:spcBef>
              <a:spcAft>
                <a:spcPts val="600"/>
              </a:spcAft>
              <a:buNone/>
            </a:pPr>
            <a:r>
              <a:rPr lang="en-US" dirty="0" smtClean="0"/>
              <a:t>David </a:t>
            </a:r>
            <a:r>
              <a:rPr lang="en-US" dirty="0"/>
              <a:t>Padgett, </a:t>
            </a:r>
            <a:r>
              <a:rPr lang="en-US" dirty="0">
                <a:hlinkClick r:id="rId5"/>
              </a:rPr>
              <a:t>dpadgett@Tnstate.edu</a:t>
            </a:r>
            <a:endParaRPr lang="en-US" dirty="0"/>
          </a:p>
          <a:p>
            <a:endParaRPr lang="en-US" dirty="0"/>
          </a:p>
          <a:p>
            <a:endParaRPr lang="en-US" dirty="0"/>
          </a:p>
        </p:txBody>
      </p:sp>
      <p:sp>
        <p:nvSpPr>
          <p:cNvPr id="4" name="TextBox 3"/>
          <p:cNvSpPr txBox="1"/>
          <p:nvPr/>
        </p:nvSpPr>
        <p:spPr>
          <a:xfrm>
            <a:off x="5978237" y="734724"/>
            <a:ext cx="5701145" cy="4431983"/>
          </a:xfrm>
          <a:prstGeom prst="rect">
            <a:avLst/>
          </a:prstGeom>
          <a:noFill/>
        </p:spPr>
        <p:txBody>
          <a:bodyPr wrap="square" rtlCol="0">
            <a:spAutoFit/>
          </a:bodyPr>
          <a:lstStyle/>
          <a:p>
            <a:r>
              <a:rPr lang="en-US" sz="2400" dirty="0"/>
              <a:t>Website: </a:t>
            </a:r>
            <a:r>
              <a:rPr lang="en-US" sz="2400" u="sng" dirty="0">
                <a:hlinkClick r:id="rId6"/>
              </a:rPr>
              <a:t>http://</a:t>
            </a:r>
            <a:r>
              <a:rPr lang="en-US" sz="2400" u="sng" dirty="0" smtClean="0">
                <a:hlinkClick r:id="rId6"/>
              </a:rPr>
              <a:t>www.globe.gov/web/mission-earth</a:t>
            </a:r>
            <a:endParaRPr lang="en-US" sz="2400" u="sng" dirty="0" smtClean="0"/>
          </a:p>
          <a:p>
            <a:endParaRPr lang="en-US" sz="2400" dirty="0"/>
          </a:p>
          <a:p>
            <a:r>
              <a:rPr lang="en-US" sz="2400" dirty="0"/>
              <a:t>Email: </a:t>
            </a:r>
            <a:r>
              <a:rPr lang="en-US" sz="2400" u="sng" dirty="0">
                <a:hlinkClick r:id="rId7"/>
              </a:rPr>
              <a:t>http://</a:t>
            </a:r>
            <a:r>
              <a:rPr lang="en-US" sz="2400" u="sng" dirty="0" smtClean="0">
                <a:hlinkClick r:id="rId7"/>
              </a:rPr>
              <a:t>globe.mission.earth@gmail.com</a:t>
            </a:r>
            <a:endParaRPr lang="en-US" sz="2400" u="sng" dirty="0" smtClean="0"/>
          </a:p>
          <a:p>
            <a:endParaRPr lang="en-US" sz="2400" dirty="0"/>
          </a:p>
          <a:p>
            <a:r>
              <a:rPr lang="en-US" sz="2400" dirty="0"/>
              <a:t>Facebook: </a:t>
            </a:r>
            <a:r>
              <a:rPr lang="en-US" sz="2400" u="sng" dirty="0" smtClean="0">
                <a:hlinkClick r:id="rId8"/>
              </a:rPr>
              <a:t>www.facebook.com/globemissionearth</a:t>
            </a:r>
            <a:endParaRPr lang="en-US" sz="2400" u="sng" dirty="0" smtClean="0"/>
          </a:p>
          <a:p>
            <a:endParaRPr lang="en-US" sz="2400" dirty="0"/>
          </a:p>
          <a:p>
            <a:r>
              <a:rPr lang="en-US" sz="2400" dirty="0"/>
              <a:t>Twitter: </a:t>
            </a:r>
            <a:r>
              <a:rPr lang="en-US" sz="2400" u="sng" dirty="0">
                <a:hlinkClick r:id="rId9" action="ppaction://hlinkfile"/>
              </a:rPr>
              <a:t>@</a:t>
            </a:r>
            <a:r>
              <a:rPr lang="en-US" sz="2400" u="sng" dirty="0" smtClean="0">
                <a:hlinkClick r:id="rId9" action="ppaction://hlinkfile"/>
              </a:rPr>
              <a:t>globemissionear</a:t>
            </a:r>
            <a:endParaRPr lang="en-US" sz="2400" u="sng" dirty="0" smtClean="0"/>
          </a:p>
          <a:p>
            <a:endParaRPr lang="en-US" sz="2400" dirty="0"/>
          </a:p>
          <a:p>
            <a:r>
              <a:rPr lang="en-US" sz="2400" dirty="0"/>
              <a:t>YouTube: </a:t>
            </a:r>
            <a:r>
              <a:rPr lang="en-US" sz="2400" u="sng" dirty="0">
                <a:hlinkClick r:id="rId10"/>
              </a:rPr>
              <a:t>http:tinyurl.com/globemissionearth</a:t>
            </a:r>
            <a:endParaRPr lang="en-US" sz="2400" dirty="0"/>
          </a:p>
          <a:p>
            <a:endParaRPr lang="en-US" dirty="0"/>
          </a:p>
        </p:txBody>
      </p:sp>
      <p:sp>
        <p:nvSpPr>
          <p:cNvPr id="5" name="Text Box 1"/>
          <p:cNvSpPr txBox="1"/>
          <p:nvPr/>
        </p:nvSpPr>
        <p:spPr>
          <a:xfrm>
            <a:off x="5978237" y="5350194"/>
            <a:ext cx="5957454" cy="2193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tabLst>
                <a:tab pos="2971800" algn="ctr"/>
                <a:tab pos="5943600" algn="r"/>
              </a:tabLst>
            </a:pPr>
            <a:r>
              <a:rPr lang="en-US" sz="1000" dirty="0">
                <a:effectLst/>
                <a:latin typeface="Times New Roman" charset="0"/>
                <a:ea typeface="ＭＳ 明朝" charset="-128"/>
                <a:cs typeface="Times New Roman" charset="0"/>
              </a:rPr>
              <a:t>The material in this document is based upon work supported by NASA under grant award No.</a:t>
            </a:r>
            <a:r>
              <a:rPr lang="en-US" sz="1000" dirty="0">
                <a:effectLst/>
                <a:latin typeface="Arial" charset="0"/>
                <a:ea typeface="ＭＳ 明朝" charset="-128"/>
                <a:cs typeface="Times New Roman" charset="0"/>
              </a:rPr>
              <a:t> </a:t>
            </a:r>
            <a:r>
              <a:rPr lang="en-US" sz="1000" dirty="0">
                <a:effectLst/>
                <a:latin typeface="Times New Roman" charset="0"/>
                <a:ea typeface="ＭＳ 明朝" charset="-128"/>
                <a:cs typeface="Times New Roman" charset="0"/>
              </a:rPr>
              <a:t>NNX16AC54A. Any opinions, findings, and conclusions or recommendations expressed in this material are those of author(s) and do not necessarily reflect the views of the National Aeronautics and Space Administration.</a:t>
            </a:r>
            <a:endParaRPr lang="en-US" sz="1000" dirty="0">
              <a:effectLst/>
              <a:ea typeface="ＭＳ 明朝" charset="-128"/>
              <a:cs typeface="Times New Roman" charset="0"/>
            </a:endParaRPr>
          </a:p>
          <a:p>
            <a:pPr marL="0" marR="0">
              <a:spcBef>
                <a:spcPts val="0"/>
              </a:spcBef>
              <a:spcAft>
                <a:spcPts val="0"/>
              </a:spcAft>
            </a:pPr>
            <a:r>
              <a:rPr lang="en-US" sz="800" dirty="0">
                <a:effectLst/>
                <a:ea typeface="ＭＳ 明朝" charset="-128"/>
                <a:cs typeface="Times New Roman" charset="0"/>
              </a:rPr>
              <a:t> </a:t>
            </a:r>
            <a:endParaRPr lang="en-US" sz="1200" dirty="0">
              <a:effectLst/>
              <a:ea typeface="ＭＳ 明朝" charset="-128"/>
              <a:cs typeface="Times New Roman" charset="0"/>
            </a:endParaRPr>
          </a:p>
        </p:txBody>
      </p:sp>
    </p:spTree>
    <p:extLst>
      <p:ext uri="{BB962C8B-B14F-4D97-AF65-F5344CB8AC3E}">
        <p14:creationId xmlns:p14="http://schemas.microsoft.com/office/powerpoint/2010/main" val="1802507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b="1" dirty="0" smtClean="0">
                <a:solidFill>
                  <a:srgbClr val="002060"/>
                </a:solidFill>
              </a:rPr>
              <a:t>What is GLOBE Mission EARTH?</a:t>
            </a:r>
            <a:endParaRPr lang="en-US" b="1" dirty="0">
              <a:solidFill>
                <a:srgbClr val="00206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838200" y="1825625"/>
            <a:ext cx="4662147" cy="4351338"/>
          </a:xfrm>
        </p:spPr>
      </p:pic>
      <p:sp>
        <p:nvSpPr>
          <p:cNvPr id="4" name="Content Placeholder 3"/>
          <p:cNvSpPr>
            <a:spLocks noGrp="1"/>
          </p:cNvSpPr>
          <p:nvPr>
            <p:ph sz="half" idx="2"/>
          </p:nvPr>
        </p:nvSpPr>
        <p:spPr>
          <a:xfrm>
            <a:off x="5831423" y="1690689"/>
            <a:ext cx="5853453" cy="4626576"/>
          </a:xfrm>
        </p:spPr>
        <p:txBody>
          <a:bodyPr>
            <a:noAutofit/>
          </a:bodyPr>
          <a:lstStyle/>
          <a:p>
            <a:r>
              <a:rPr lang="en-US" sz="2400" dirty="0" smtClean="0"/>
              <a:t>  Funded by NASA</a:t>
            </a:r>
          </a:p>
          <a:p>
            <a:pPr marL="342900" lvl="0" indent="-342900">
              <a:spcAft>
                <a:spcPts val="600"/>
              </a:spcAft>
              <a:buFont typeface="Arial" charset="0"/>
              <a:buChar char="•"/>
            </a:pPr>
            <a:r>
              <a:rPr lang="en-US" sz="2400" dirty="0" smtClean="0">
                <a:ea typeface="Tahoma" charset="0"/>
                <a:cs typeface="Tahoma" charset="0"/>
              </a:rPr>
              <a:t>Get teachers and students to collect / submit GLOBE data and use NASA resources</a:t>
            </a:r>
            <a:endParaRPr lang="en-US" sz="2400" dirty="0">
              <a:ea typeface="Tahoma" charset="0"/>
              <a:cs typeface="Tahoma" charset="0"/>
            </a:endParaRPr>
          </a:p>
          <a:p>
            <a:pPr marL="342900" lvl="0" indent="-342900">
              <a:spcAft>
                <a:spcPts val="600"/>
              </a:spcAft>
              <a:buFont typeface="Arial" charset="0"/>
              <a:buChar char="•"/>
            </a:pPr>
            <a:r>
              <a:rPr lang="en-US" sz="2400" dirty="0">
                <a:ea typeface="Tahoma" charset="0"/>
                <a:cs typeface="Tahoma" charset="0"/>
              </a:rPr>
              <a:t>Provide K-12 </a:t>
            </a:r>
            <a:r>
              <a:rPr lang="en-US" sz="2400" dirty="0" smtClean="0">
                <a:ea typeface="Tahoma" charset="0"/>
                <a:cs typeface="Tahoma" charset="0"/>
              </a:rPr>
              <a:t>teacher professional </a:t>
            </a:r>
            <a:r>
              <a:rPr lang="en-US" sz="2400" dirty="0">
                <a:ea typeface="Tahoma" charset="0"/>
                <a:cs typeface="Tahoma" charset="0"/>
              </a:rPr>
              <a:t>development (PD</a:t>
            </a:r>
            <a:r>
              <a:rPr lang="en-US" sz="2400" dirty="0" smtClean="0">
                <a:ea typeface="Tahoma" charset="0"/>
                <a:cs typeface="Tahoma" charset="0"/>
              </a:rPr>
              <a:t>) </a:t>
            </a:r>
          </a:p>
          <a:p>
            <a:pPr marL="342900" lvl="0" indent="-342900">
              <a:spcAft>
                <a:spcPts val="600"/>
              </a:spcAft>
              <a:buFont typeface="Arial" charset="0"/>
              <a:buChar char="•"/>
            </a:pPr>
            <a:r>
              <a:rPr lang="en-US" sz="2400" dirty="0" smtClean="0">
                <a:ea typeface="Tahoma" charset="0"/>
                <a:cs typeface="Tahoma" charset="0"/>
              </a:rPr>
              <a:t>Engage </a:t>
            </a:r>
            <a:r>
              <a:rPr lang="en-US" sz="2400" dirty="0">
                <a:ea typeface="Tahoma" charset="0"/>
                <a:cs typeface="Tahoma" charset="0"/>
              </a:rPr>
              <a:t>the public </a:t>
            </a:r>
            <a:r>
              <a:rPr lang="en-US" sz="2400" dirty="0" smtClean="0">
                <a:ea typeface="Tahoma" charset="0"/>
                <a:cs typeface="Tahoma" charset="0"/>
              </a:rPr>
              <a:t>in using GLOBE and NASA resources</a:t>
            </a:r>
          </a:p>
        </p:txBody>
      </p:sp>
      <p:sp>
        <p:nvSpPr>
          <p:cNvPr id="6" name="Text Box 1"/>
          <p:cNvSpPr txBox="1"/>
          <p:nvPr/>
        </p:nvSpPr>
        <p:spPr>
          <a:xfrm>
            <a:off x="5978237" y="5350194"/>
            <a:ext cx="5957454" cy="2193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tabLst>
                <a:tab pos="2971800" algn="ctr"/>
                <a:tab pos="5943600" algn="r"/>
              </a:tabLst>
            </a:pPr>
            <a:r>
              <a:rPr lang="en-US" sz="1000" dirty="0">
                <a:effectLst/>
                <a:latin typeface="Times New Roman" charset="0"/>
                <a:ea typeface="ＭＳ 明朝" charset="-128"/>
                <a:cs typeface="Times New Roman" charset="0"/>
              </a:rPr>
              <a:t>The material in this document is based upon work supported by NASA under grant award No.</a:t>
            </a:r>
            <a:r>
              <a:rPr lang="en-US" sz="1000" dirty="0">
                <a:effectLst/>
                <a:latin typeface="Arial" charset="0"/>
                <a:ea typeface="ＭＳ 明朝" charset="-128"/>
                <a:cs typeface="Times New Roman" charset="0"/>
              </a:rPr>
              <a:t> </a:t>
            </a:r>
            <a:r>
              <a:rPr lang="en-US" sz="1000" dirty="0">
                <a:effectLst/>
                <a:latin typeface="Times New Roman" charset="0"/>
                <a:ea typeface="ＭＳ 明朝" charset="-128"/>
                <a:cs typeface="Times New Roman" charset="0"/>
              </a:rPr>
              <a:t>NNX16AC54A. Any opinions, findings, and conclusions or recommendations expressed in this material are those of author(s) and do not necessarily reflect the views of the National Aeronautics and Space Administration.</a:t>
            </a:r>
            <a:endParaRPr lang="en-US" sz="1000" dirty="0">
              <a:effectLst/>
              <a:ea typeface="ＭＳ 明朝" charset="-128"/>
              <a:cs typeface="Times New Roman" charset="0"/>
            </a:endParaRPr>
          </a:p>
          <a:p>
            <a:pPr marL="0" marR="0">
              <a:spcBef>
                <a:spcPts val="0"/>
              </a:spcBef>
              <a:spcAft>
                <a:spcPts val="0"/>
              </a:spcAft>
            </a:pPr>
            <a:r>
              <a:rPr lang="en-US" sz="800" dirty="0">
                <a:effectLst/>
                <a:ea typeface="ＭＳ 明朝" charset="-128"/>
                <a:cs typeface="Times New Roman" charset="0"/>
              </a:rPr>
              <a:t> </a:t>
            </a:r>
            <a:endParaRPr lang="en-US" sz="1200" dirty="0">
              <a:effectLst/>
              <a:ea typeface="ＭＳ 明朝" charset="-128"/>
              <a:cs typeface="Times New Roman" charset="0"/>
            </a:endParaRPr>
          </a:p>
        </p:txBody>
      </p:sp>
    </p:spTree>
    <p:extLst>
      <p:ext uri="{BB962C8B-B14F-4D97-AF65-F5344CB8AC3E}">
        <p14:creationId xmlns:p14="http://schemas.microsoft.com/office/powerpoint/2010/main" val="9274310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sz="4000" b="1" dirty="0" smtClean="0">
                <a:solidFill>
                  <a:srgbClr val="002060"/>
                </a:solidFill>
              </a:rPr>
              <a:t>Connecting Teachers and Students to GLOBE and NASA</a:t>
            </a:r>
            <a:endParaRPr lang="en-US" sz="4000" b="1" dirty="0">
              <a:solidFill>
                <a:srgbClr val="002060"/>
              </a:solidFill>
            </a:endParaRPr>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48286" y="3127402"/>
            <a:ext cx="3094528" cy="2320897"/>
          </a:xfr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871" y="1123984"/>
            <a:ext cx="2505580" cy="1879185"/>
          </a:xfrm>
          <a:prstGeom prst="rect">
            <a:avLst/>
          </a:prstGeom>
        </p:spPr>
      </p:pic>
      <p:pic>
        <p:nvPicPr>
          <p:cNvPr id="5" name="Picture 4"/>
          <p:cNvPicPr>
            <a:picLocks noChangeAspect="1"/>
          </p:cNvPicPr>
          <p:nvPr/>
        </p:nvPicPr>
        <p:blipFill>
          <a:blip r:embed="rId5"/>
          <a:stretch>
            <a:fillRect/>
          </a:stretch>
        </p:blipFill>
        <p:spPr>
          <a:xfrm>
            <a:off x="3212193" y="1135552"/>
            <a:ext cx="2359699" cy="1856048"/>
          </a:xfrm>
          <a:prstGeom prst="rect">
            <a:avLst/>
          </a:prstGeom>
        </p:spPr>
      </p:pic>
      <p:sp>
        <p:nvSpPr>
          <p:cNvPr id="7" name="TextBox 6"/>
          <p:cNvSpPr txBox="1"/>
          <p:nvPr/>
        </p:nvSpPr>
        <p:spPr>
          <a:xfrm>
            <a:off x="3774940" y="2997525"/>
            <a:ext cx="1632857" cy="2554545"/>
          </a:xfrm>
          <a:prstGeom prst="rect">
            <a:avLst/>
          </a:prstGeom>
          <a:noFill/>
        </p:spPr>
        <p:txBody>
          <a:bodyPr wrap="square" rtlCol="0">
            <a:spAutoFit/>
          </a:bodyPr>
          <a:lstStyle/>
          <a:p>
            <a:r>
              <a:rPr lang="en-US" sz="2000" dirty="0" smtClean="0"/>
              <a:t>Navarre Elementary testing the water from the Maumee River at </a:t>
            </a:r>
            <a:r>
              <a:rPr lang="en-US" sz="2000" dirty="0" err="1" smtClean="0"/>
              <a:t>Sidecut</a:t>
            </a:r>
            <a:r>
              <a:rPr lang="en-US" sz="2000" dirty="0" smtClean="0"/>
              <a:t> </a:t>
            </a:r>
            <a:r>
              <a:rPr lang="en-US" sz="2000" dirty="0" err="1" smtClean="0"/>
              <a:t>Metropark</a:t>
            </a:r>
            <a:endParaRPr lang="en-US" sz="2000" dirty="0"/>
          </a:p>
        </p:txBody>
      </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77310" y="3574456"/>
            <a:ext cx="1484469" cy="1975444"/>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15016" y="3574456"/>
            <a:ext cx="3258638" cy="1975444"/>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20069" y="1174869"/>
            <a:ext cx="2782748" cy="2087061"/>
          </a:xfrm>
          <a:prstGeom prst="rect">
            <a:avLst/>
          </a:prstGeom>
        </p:spPr>
      </p:pic>
      <p:sp>
        <p:nvSpPr>
          <p:cNvPr id="12" name="TextBox 11"/>
          <p:cNvSpPr txBox="1"/>
          <p:nvPr/>
        </p:nvSpPr>
        <p:spPr>
          <a:xfrm>
            <a:off x="9718990" y="1325563"/>
            <a:ext cx="1774510" cy="1631216"/>
          </a:xfrm>
          <a:prstGeom prst="rect">
            <a:avLst/>
          </a:prstGeom>
          <a:noFill/>
        </p:spPr>
        <p:txBody>
          <a:bodyPr wrap="square" rtlCol="0">
            <a:spAutoFit/>
          </a:bodyPr>
          <a:lstStyle/>
          <a:p>
            <a:r>
              <a:rPr lang="en-US" sz="2000" dirty="0" smtClean="0"/>
              <a:t>High School Students doing soil tests at </a:t>
            </a:r>
            <a:r>
              <a:rPr lang="en-US" sz="2000" dirty="0" err="1" smtClean="0"/>
              <a:t>MetSacramento</a:t>
            </a:r>
            <a:endParaRPr lang="en-US" sz="2000" dirty="0" smtClean="0"/>
          </a:p>
          <a:p>
            <a:r>
              <a:rPr lang="en-US" sz="2000" dirty="0" smtClean="0"/>
              <a:t>High School</a:t>
            </a:r>
            <a:endParaRPr lang="en-US" sz="2000" dirty="0"/>
          </a:p>
        </p:txBody>
      </p:sp>
    </p:spTree>
    <p:extLst>
      <p:ext uri="{BB962C8B-B14F-4D97-AF65-F5344CB8AC3E}">
        <p14:creationId xmlns:p14="http://schemas.microsoft.com/office/powerpoint/2010/main" val="115510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9900" y="885334"/>
            <a:ext cx="3492501" cy="2335818"/>
          </a:xfrm>
          <a:prstGeom prst="rect">
            <a:avLst/>
          </a:prstGeom>
        </p:spPr>
      </p:pic>
      <p:sp>
        <p:nvSpPr>
          <p:cNvPr id="2" name="Title 1"/>
          <p:cNvSpPr>
            <a:spLocks noGrp="1"/>
          </p:cNvSpPr>
          <p:nvPr>
            <p:ph type="title"/>
          </p:nvPr>
        </p:nvSpPr>
        <p:spPr>
          <a:xfrm>
            <a:off x="0" y="0"/>
            <a:ext cx="12192000" cy="1325563"/>
          </a:xfrm>
        </p:spPr>
        <p:txBody>
          <a:bodyPr>
            <a:normAutofit/>
          </a:bodyPr>
          <a:lstStyle/>
          <a:p>
            <a:pPr algn="ctr"/>
            <a:r>
              <a:rPr lang="en-US" sz="4000" b="1" dirty="0" smtClean="0">
                <a:solidFill>
                  <a:srgbClr val="002060"/>
                </a:solidFill>
              </a:rPr>
              <a:t>Connecting Teachers and Students to GLOBE and NASA</a:t>
            </a:r>
            <a:endParaRPr lang="en-US" sz="4000" b="1" dirty="0">
              <a:solidFill>
                <a:srgbClr val="002060"/>
              </a:solidFill>
            </a:endParaRPr>
          </a:p>
        </p:txBody>
      </p:sp>
      <p:pic>
        <p:nvPicPr>
          <p:cNvPr id="13" name="Picture 12" descr="Stratford Surface Temperature Ex - 10-13-16 2 cr.jpg"/>
          <p:cNvPicPr/>
          <p:nvPr/>
        </p:nvPicPr>
        <p:blipFill>
          <a:blip r:embed="rId4" cstate="screen">
            <a:extLst>
              <a:ext uri="{28A0092B-C50C-407E-A947-70E740481C1C}">
                <a14:useLocalDpi xmlns:a14="http://schemas.microsoft.com/office/drawing/2010/main"/>
              </a:ext>
            </a:extLst>
          </a:blip>
          <a:stretch>
            <a:fillRect/>
          </a:stretch>
        </p:blipFill>
        <p:spPr>
          <a:xfrm>
            <a:off x="6818874" y="3109003"/>
            <a:ext cx="2144936" cy="2027089"/>
          </a:xfrm>
          <a:prstGeom prst="rect">
            <a:avLst/>
          </a:prstGeom>
          <a:ln>
            <a:noFill/>
          </a:ln>
        </p:spPr>
      </p:pic>
      <p:pic>
        <p:nvPicPr>
          <p:cNvPr id="14" name="Picture 13" descr="Stratford Surface Temperature Ex - 10-13-16 1 cr.jpg"/>
          <p:cNvPicPr/>
          <p:nvPr/>
        </p:nvPicPr>
        <p:blipFill>
          <a:blip r:embed="rId5" cstate="screen">
            <a:extLst>
              <a:ext uri="{28A0092B-C50C-407E-A947-70E740481C1C}">
                <a14:useLocalDpi xmlns:a14="http://schemas.microsoft.com/office/drawing/2010/main"/>
              </a:ext>
            </a:extLst>
          </a:blip>
          <a:stretch>
            <a:fillRect/>
          </a:stretch>
        </p:blipFill>
        <p:spPr>
          <a:xfrm>
            <a:off x="9087373" y="3073328"/>
            <a:ext cx="2495028" cy="1781676"/>
          </a:xfrm>
          <a:prstGeom prst="rect">
            <a:avLst/>
          </a:prstGeom>
          <a:ln>
            <a:noFill/>
          </a:ln>
        </p:spPr>
      </p:pic>
      <p:sp>
        <p:nvSpPr>
          <p:cNvPr id="15" name="TextBox 14"/>
          <p:cNvSpPr txBox="1"/>
          <p:nvPr/>
        </p:nvSpPr>
        <p:spPr>
          <a:xfrm>
            <a:off x="9130556" y="4968917"/>
            <a:ext cx="2857500" cy="1754326"/>
          </a:xfrm>
          <a:prstGeom prst="rect">
            <a:avLst/>
          </a:prstGeom>
          <a:noFill/>
        </p:spPr>
        <p:txBody>
          <a:bodyPr wrap="square" rtlCol="0">
            <a:spAutoFit/>
          </a:bodyPr>
          <a:lstStyle/>
          <a:p>
            <a:r>
              <a:rPr lang="en-US" dirty="0" smtClean="0"/>
              <a:t>TSU undergraduate </a:t>
            </a:r>
            <a:r>
              <a:rPr lang="en-US" dirty="0"/>
              <a:t>pre-service teachers lead 9</a:t>
            </a:r>
            <a:r>
              <a:rPr lang="en-US" baseline="30000" dirty="0"/>
              <a:t>th</a:t>
            </a:r>
            <a:r>
              <a:rPr lang="en-US" dirty="0"/>
              <a:t> grade students at Stratford STEM Magnet High School in an outdoor surface temperature data </a:t>
            </a:r>
            <a:r>
              <a:rPr lang="en-US" dirty="0" smtClean="0"/>
              <a:t>collection. </a:t>
            </a:r>
            <a:endParaRPr lang="en-US" dirty="0"/>
          </a:p>
        </p:txBody>
      </p:sp>
      <p:sp>
        <p:nvSpPr>
          <p:cNvPr id="16" name="Title 1"/>
          <p:cNvSpPr txBox="1">
            <a:spLocks/>
          </p:cNvSpPr>
          <p:nvPr/>
        </p:nvSpPr>
        <p:spPr>
          <a:xfrm>
            <a:off x="300943" y="4150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000" b="1" dirty="0"/>
          </a:p>
        </p:txBody>
      </p:sp>
      <p:sp>
        <p:nvSpPr>
          <p:cNvPr id="17" name="Text Placeholder 4"/>
          <p:cNvSpPr txBox="1">
            <a:spLocks/>
          </p:cNvSpPr>
          <p:nvPr/>
        </p:nvSpPr>
        <p:spPr>
          <a:xfrm>
            <a:off x="746846" y="1021476"/>
            <a:ext cx="4168699" cy="988258"/>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0"/>
              </a:spcBef>
              <a:buNone/>
            </a:pPr>
            <a:r>
              <a:rPr lang="en-US" sz="7200" b="1" dirty="0"/>
              <a:t>Elementary </a:t>
            </a:r>
            <a:r>
              <a:rPr lang="en-US" sz="7200" b="1" dirty="0" smtClean="0"/>
              <a:t>GLOBE: Plant </a:t>
            </a:r>
            <a:r>
              <a:rPr lang="en-US" sz="7200" b="1" dirty="0"/>
              <a:t>Life Cycles &amp; Bud Burst!</a:t>
            </a:r>
          </a:p>
          <a:p>
            <a:pPr>
              <a:lnSpc>
                <a:spcPct val="110000"/>
              </a:lnSpc>
              <a:spcBef>
                <a:spcPts val="0"/>
              </a:spcBef>
            </a:pPr>
            <a:r>
              <a:rPr lang="en-US" sz="7200" dirty="0" smtClean="0"/>
              <a:t>3</a:t>
            </a:r>
            <a:r>
              <a:rPr lang="en-US" sz="7200" baseline="30000" dirty="0" smtClean="0"/>
              <a:t>rd</a:t>
            </a:r>
            <a:r>
              <a:rPr lang="en-US" sz="7200" dirty="0" smtClean="0"/>
              <a:t> Grade - Earth System in a Bottle </a:t>
            </a:r>
          </a:p>
          <a:p>
            <a:pPr>
              <a:lnSpc>
                <a:spcPct val="110000"/>
              </a:lnSpc>
              <a:spcBef>
                <a:spcPts val="0"/>
              </a:spcBef>
            </a:pPr>
            <a:r>
              <a:rPr lang="en-US" sz="7200" dirty="0" smtClean="0"/>
              <a:t>GLOBE </a:t>
            </a:r>
            <a:r>
              <a:rPr lang="en-US" sz="7200" dirty="0"/>
              <a:t>Bud Burst Activities</a:t>
            </a:r>
          </a:p>
          <a:p>
            <a:pPr>
              <a:lnSpc>
                <a:spcPct val="110000"/>
              </a:lnSpc>
              <a:spcBef>
                <a:spcPts val="0"/>
              </a:spcBef>
            </a:pPr>
            <a:r>
              <a:rPr lang="en-US" sz="7200" dirty="0"/>
              <a:t>Science Notebooks</a:t>
            </a:r>
          </a:p>
          <a:p>
            <a:pPr>
              <a:lnSpc>
                <a:spcPct val="110000"/>
              </a:lnSpc>
              <a:spcBef>
                <a:spcPts val="0"/>
              </a:spcBef>
            </a:pPr>
            <a:r>
              <a:rPr lang="en-US" sz="7200" dirty="0"/>
              <a:t>Using </a:t>
            </a:r>
            <a:r>
              <a:rPr lang="en-US" sz="7200" dirty="0" smtClean="0"/>
              <a:t>Diagrams and </a:t>
            </a:r>
            <a:r>
              <a:rPr lang="en-US" sz="7200" dirty="0"/>
              <a:t>Science Vocabulary </a:t>
            </a:r>
          </a:p>
          <a:p>
            <a:pPr>
              <a:lnSpc>
                <a:spcPct val="110000"/>
              </a:lnSpc>
              <a:spcBef>
                <a:spcPts val="0"/>
              </a:spcBef>
            </a:pPr>
            <a:r>
              <a:rPr lang="en-US" sz="7200" dirty="0"/>
              <a:t>Bottle Biology</a:t>
            </a:r>
          </a:p>
          <a:p>
            <a:endParaRPr lang="en-US" dirty="0"/>
          </a:p>
        </p:txBody>
      </p:sp>
      <p:pic>
        <p:nvPicPr>
          <p:cNvPr id="18" name="Content Placeholder 5"/>
          <p:cNvPicPr>
            <a:picLocks noGrp="1" noChangeAspect="1"/>
          </p:cNvPicPr>
          <p:nvPr>
            <p:ph sz="quarter" idx="4294967295"/>
          </p:nvPr>
        </p:nvPicPr>
        <p:blipFill>
          <a:blip r:embed="rId6" cstate="screen">
            <a:extLst>
              <a:ext uri="{28A0092B-C50C-407E-A947-70E740481C1C}">
                <a14:useLocalDpi xmlns:a14="http://schemas.microsoft.com/office/drawing/2010/main"/>
              </a:ext>
            </a:extLst>
          </a:blip>
          <a:stretch>
            <a:fillRect/>
          </a:stretch>
        </p:blipFill>
        <p:spPr>
          <a:xfrm>
            <a:off x="2655871" y="4582851"/>
            <a:ext cx="3339831" cy="1878655"/>
          </a:xfrm>
          <a:prstGeom prst="rect">
            <a:avLst/>
          </a:prstGeom>
        </p:spPr>
      </p:pic>
      <p:pic>
        <p:nvPicPr>
          <p:cNvPr id="19" name="Content Placeholder 8"/>
          <p:cNvPicPr>
            <a:picLocks noGrp="1" noChangeAspect="1"/>
          </p:cNvPicPr>
          <p:nvPr>
            <p:ph sz="half" idx="4294967295"/>
          </p:nvPr>
        </p:nvPicPr>
        <p:blipFill>
          <a:blip r:embed="rId7" cstate="screen">
            <a:extLst>
              <a:ext uri="{28A0092B-C50C-407E-A947-70E740481C1C}">
                <a14:useLocalDpi xmlns:a14="http://schemas.microsoft.com/office/drawing/2010/main"/>
              </a:ext>
            </a:extLst>
          </a:blip>
          <a:stretch>
            <a:fillRect/>
          </a:stretch>
        </p:blipFill>
        <p:spPr>
          <a:xfrm>
            <a:off x="835583" y="3109003"/>
            <a:ext cx="1661510" cy="2953797"/>
          </a:xfrm>
          <a:prstGeom prst="rect">
            <a:avLst/>
          </a:prstGeom>
        </p:spPr>
      </p:pic>
      <p:pic>
        <p:nvPicPr>
          <p:cNvPr id="20" name="Picture Placeholder 19" descr="IMG_20170317_132237076.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674955" y="2755266"/>
            <a:ext cx="3320747" cy="1732937"/>
          </a:xfrm>
          <a:prstGeom prst="rect">
            <a:avLst/>
          </a:prstGeom>
        </p:spPr>
      </p:pic>
    </p:spTree>
    <p:extLst>
      <p:ext uri="{BB962C8B-B14F-4D97-AF65-F5344CB8AC3E}">
        <p14:creationId xmlns:p14="http://schemas.microsoft.com/office/powerpoint/2010/main" val="1893526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300"/>
            <a:ext cx="10515600" cy="1325563"/>
          </a:xfrm>
        </p:spPr>
        <p:txBody>
          <a:bodyPr/>
          <a:lstStyle/>
          <a:p>
            <a:r>
              <a:rPr lang="en-US" b="1" dirty="0">
                <a:solidFill>
                  <a:srgbClr val="002060"/>
                </a:solidFill>
              </a:rPr>
              <a:t>GLOBE</a:t>
            </a:r>
            <a:r>
              <a:rPr lang="en-US" dirty="0">
                <a:solidFill>
                  <a:srgbClr val="002060"/>
                </a:solidFill>
              </a:rPr>
              <a:t> (</a:t>
            </a:r>
            <a:r>
              <a:rPr lang="en-US" dirty="0">
                <a:hlinkClick r:id="rId5"/>
              </a:rPr>
              <a:t>http://</a:t>
            </a:r>
            <a:r>
              <a:rPr lang="en-US" dirty="0" err="1" smtClean="0">
                <a:hlinkClick r:id="rId5"/>
              </a:rPr>
              <a:t>www.globe.gov</a:t>
            </a:r>
            <a:r>
              <a:rPr lang="en-US" dirty="0" smtClean="0">
                <a:solidFill>
                  <a:srgbClr val="002060"/>
                </a:solidFill>
              </a:rPr>
              <a:t>)</a:t>
            </a:r>
            <a:endParaRPr lang="en-US" dirty="0">
              <a:solidFill>
                <a:srgbClr val="002060"/>
              </a:solidFill>
            </a:endParaRPr>
          </a:p>
        </p:txBody>
      </p:sp>
      <p:pic>
        <p:nvPicPr>
          <p:cNvPr id="3" name="home-trail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41039" y="1121337"/>
            <a:ext cx="8997750" cy="5047519"/>
          </a:xfrm>
          <a:prstGeom prst="rect">
            <a:avLst/>
          </a:prstGeom>
        </p:spPr>
      </p:pic>
      <p:sp>
        <p:nvSpPr>
          <p:cNvPr id="5" name="Rectangle 4"/>
          <p:cNvSpPr/>
          <p:nvPr/>
        </p:nvSpPr>
        <p:spPr>
          <a:xfrm>
            <a:off x="375138" y="1859984"/>
            <a:ext cx="2264153" cy="4308872"/>
          </a:xfrm>
          <a:prstGeom prst="rect">
            <a:avLst/>
          </a:prstGeom>
        </p:spPr>
        <p:txBody>
          <a:bodyPr wrap="square">
            <a:spAutoFit/>
          </a:bodyPr>
          <a:lstStyle/>
          <a:p>
            <a:pPr marL="285750" indent="-285750">
              <a:spcBef>
                <a:spcPts val="600"/>
              </a:spcBef>
              <a:spcAft>
                <a:spcPts val="600"/>
              </a:spcAft>
              <a:buFont typeface="Arial" charset="0"/>
              <a:buChar char="•"/>
            </a:pPr>
            <a:r>
              <a:rPr lang="en-US" sz="2400" dirty="0" smtClean="0"/>
              <a:t>People </a:t>
            </a:r>
            <a:r>
              <a:rPr lang="en-US" sz="2400" dirty="0"/>
              <a:t>all over the world collect data and submit </a:t>
            </a:r>
            <a:r>
              <a:rPr lang="en-US" sz="2400" dirty="0" smtClean="0"/>
              <a:t>data to GLOBE </a:t>
            </a:r>
            <a:r>
              <a:rPr lang="en-US" sz="2400" dirty="0"/>
              <a:t>website</a:t>
            </a:r>
          </a:p>
          <a:p>
            <a:pPr marL="285750" indent="-285750">
              <a:spcBef>
                <a:spcPts val="600"/>
              </a:spcBef>
              <a:spcAft>
                <a:spcPts val="600"/>
              </a:spcAft>
              <a:buFont typeface="Arial" charset="0"/>
              <a:buChar char="•"/>
            </a:pPr>
            <a:r>
              <a:rPr lang="en-US" sz="2400" dirty="0" smtClean="0"/>
              <a:t>Studying </a:t>
            </a:r>
            <a:r>
              <a:rPr lang="en-US" sz="2400" dirty="0"/>
              <a:t>what is happening all around the </a:t>
            </a:r>
            <a:r>
              <a:rPr lang="en-US" sz="2400" dirty="0" smtClean="0"/>
              <a:t>earth</a:t>
            </a:r>
            <a:endParaRPr lang="en-US" sz="2400" dirty="0"/>
          </a:p>
        </p:txBody>
      </p:sp>
    </p:spTree>
    <p:extLst>
      <p:ext uri="{BB962C8B-B14F-4D97-AF65-F5344CB8AC3E}">
        <p14:creationId xmlns:p14="http://schemas.microsoft.com/office/powerpoint/2010/main" val="15826949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267"/>
            <a:ext cx="12192000" cy="1108586"/>
          </a:xfrm>
        </p:spPr>
        <p:txBody>
          <a:bodyPr/>
          <a:lstStyle/>
          <a:p>
            <a:pPr algn="ctr"/>
            <a:r>
              <a:rPr lang="en-US" b="1" dirty="0" smtClean="0">
                <a:solidFill>
                  <a:srgbClr val="002060"/>
                </a:solidFill>
              </a:rPr>
              <a:t>How does GLOBE fit into your curriculum?</a:t>
            </a:r>
            <a:endParaRPr lang="en-US" b="1" dirty="0">
              <a:solidFill>
                <a:srgbClr val="002060"/>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1114" y="4103749"/>
            <a:ext cx="4148772" cy="22955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22077" y="4115008"/>
            <a:ext cx="2844356" cy="2411520"/>
          </a:xfrm>
          <a:prstGeom prst="rect">
            <a:avLst/>
          </a:prstGeom>
        </p:spPr>
      </p:pic>
      <p:sp>
        <p:nvSpPr>
          <p:cNvPr id="7" name="Rectangle 6"/>
          <p:cNvSpPr/>
          <p:nvPr/>
        </p:nvSpPr>
        <p:spPr>
          <a:xfrm>
            <a:off x="3111500" y="6307244"/>
            <a:ext cx="5390963" cy="369332"/>
          </a:xfrm>
          <a:prstGeom prst="rect">
            <a:avLst/>
          </a:prstGeom>
          <a:solidFill>
            <a:schemeClr val="bg1"/>
          </a:solidFill>
        </p:spPr>
        <p:txBody>
          <a:bodyPr wrap="none">
            <a:spAutoFit/>
          </a:bodyPr>
          <a:lstStyle/>
          <a:p>
            <a:r>
              <a:rPr lang="en-US" dirty="0" smtClean="0">
                <a:hlinkClick r:id="rId5"/>
              </a:rPr>
              <a:t>https://www.globe.gov/do-globe/globe-teachers-guide</a:t>
            </a:r>
            <a:endParaRPr lang="en-US" dirty="0"/>
          </a:p>
        </p:txBody>
      </p:sp>
      <p:sp>
        <p:nvSpPr>
          <p:cNvPr id="2" name="TextBox 1"/>
          <p:cNvSpPr txBox="1"/>
          <p:nvPr/>
        </p:nvSpPr>
        <p:spPr>
          <a:xfrm>
            <a:off x="441834" y="3535464"/>
            <a:ext cx="4876800" cy="579544"/>
          </a:xfrm>
          <a:prstGeom prst="rect">
            <a:avLst/>
          </a:prstGeom>
          <a:noFill/>
        </p:spPr>
        <p:txBody>
          <a:bodyPr wrap="square" rtlCol="0">
            <a:spAutoFit/>
          </a:bodyPr>
          <a:lstStyle/>
          <a:p>
            <a:r>
              <a:rPr lang="en-US" sz="1600" dirty="0">
                <a:hlinkClick r:id="rId6"/>
              </a:rPr>
              <a:t>https://</a:t>
            </a:r>
            <a:r>
              <a:rPr lang="en-US" sz="1600" dirty="0" err="1">
                <a:hlinkClick r:id="rId6"/>
              </a:rPr>
              <a:t>www.globe.gov</a:t>
            </a:r>
            <a:r>
              <a:rPr lang="en-US" sz="1600" dirty="0">
                <a:hlinkClick r:id="rId6"/>
              </a:rPr>
              <a:t>/do-globe/for-teachers/teaching-standards/</a:t>
            </a:r>
            <a:r>
              <a:rPr lang="en-US" sz="1600" dirty="0" err="1">
                <a:hlinkClick r:id="rId6"/>
              </a:rPr>
              <a:t>ngss</a:t>
            </a:r>
            <a:endParaRPr lang="en-US" sz="1600" dirty="0"/>
          </a:p>
        </p:txBody>
      </p:sp>
      <p:pic>
        <p:nvPicPr>
          <p:cNvPr id="3" name="Picture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5200" y="921080"/>
            <a:ext cx="3830068" cy="2660742"/>
          </a:xfrm>
          <a:prstGeom prst="rect">
            <a:avLst/>
          </a:prstGeom>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03050" y="819480"/>
            <a:ext cx="3906949" cy="2730663"/>
          </a:xfrm>
          <a:prstGeom prst="rect">
            <a:avLst/>
          </a:prstGeom>
        </p:spPr>
      </p:pic>
      <p:sp>
        <p:nvSpPr>
          <p:cNvPr id="9" name="TextBox 8"/>
          <p:cNvSpPr txBox="1"/>
          <p:nvPr/>
        </p:nvSpPr>
        <p:spPr>
          <a:xfrm>
            <a:off x="6503050" y="3496792"/>
            <a:ext cx="5105741" cy="584775"/>
          </a:xfrm>
          <a:prstGeom prst="rect">
            <a:avLst/>
          </a:prstGeom>
          <a:noFill/>
        </p:spPr>
        <p:txBody>
          <a:bodyPr wrap="square" rtlCol="0">
            <a:spAutoFit/>
          </a:bodyPr>
          <a:lstStyle/>
          <a:p>
            <a:r>
              <a:rPr lang="en-US" sz="1600" dirty="0">
                <a:hlinkClick r:id="rId9"/>
              </a:rPr>
              <a:t>https://</a:t>
            </a:r>
            <a:r>
              <a:rPr lang="en-US" sz="1600" dirty="0" err="1">
                <a:hlinkClick r:id="rId9"/>
              </a:rPr>
              <a:t>www.globe.gov</a:t>
            </a:r>
            <a:r>
              <a:rPr lang="en-US" sz="1600" dirty="0">
                <a:hlinkClick r:id="rId9"/>
              </a:rPr>
              <a:t>/do-globe/for-teachers/teaching-standards/us-state-resources</a:t>
            </a:r>
            <a:endParaRPr lang="en-US" sz="1600" dirty="0"/>
          </a:p>
        </p:txBody>
      </p:sp>
    </p:spTree>
    <p:extLst>
      <p:ext uri="{BB962C8B-B14F-4D97-AF65-F5344CB8AC3E}">
        <p14:creationId xmlns:p14="http://schemas.microsoft.com/office/powerpoint/2010/main" val="5178447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267"/>
            <a:ext cx="6223000" cy="1108586"/>
          </a:xfrm>
        </p:spPr>
        <p:txBody>
          <a:bodyPr/>
          <a:lstStyle/>
          <a:p>
            <a:pPr algn="ctr"/>
            <a:r>
              <a:rPr lang="en-US" b="1" dirty="0" smtClean="0">
                <a:solidFill>
                  <a:srgbClr val="002060"/>
                </a:solidFill>
              </a:rPr>
              <a:t>GLOBE </a:t>
            </a:r>
            <a:r>
              <a:rPr lang="en-US" b="1" smtClean="0">
                <a:solidFill>
                  <a:srgbClr val="002060"/>
                </a:solidFill>
              </a:rPr>
              <a:t>Teacher Resources</a:t>
            </a:r>
            <a:endParaRPr lang="en-US" b="1" dirty="0">
              <a:solidFill>
                <a:srgbClr val="002060"/>
              </a:solidFill>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224" y="1110853"/>
            <a:ext cx="5302552" cy="3657600"/>
          </a:xfrm>
          <a:prstGeom prst="rect">
            <a:avLst/>
          </a:prstGeom>
        </p:spPr>
      </p:pic>
      <p:sp>
        <p:nvSpPr>
          <p:cNvPr id="12" name="TextBox 11"/>
          <p:cNvSpPr txBox="1"/>
          <p:nvPr/>
        </p:nvSpPr>
        <p:spPr>
          <a:xfrm>
            <a:off x="127000" y="5016500"/>
            <a:ext cx="6223000" cy="338554"/>
          </a:xfrm>
          <a:prstGeom prst="rect">
            <a:avLst/>
          </a:prstGeom>
          <a:noFill/>
        </p:spPr>
        <p:txBody>
          <a:bodyPr wrap="square" rtlCol="0">
            <a:spAutoFit/>
          </a:bodyPr>
          <a:lstStyle/>
          <a:p>
            <a:r>
              <a:rPr lang="en-US" sz="1600" dirty="0">
                <a:hlinkClick r:id="rId4"/>
              </a:rPr>
              <a:t>https://</a:t>
            </a:r>
            <a:r>
              <a:rPr lang="en-US" sz="1600" dirty="0" err="1">
                <a:hlinkClick r:id="rId4"/>
              </a:rPr>
              <a:t>www.globe.gov</a:t>
            </a:r>
            <a:r>
              <a:rPr lang="en-US" sz="1600" dirty="0">
                <a:hlinkClick r:id="rId4"/>
              </a:rPr>
              <a:t>/do-globe/for-teachers/resources/teaching-boxes</a:t>
            </a:r>
            <a:endParaRPr lang="en-US" sz="1600" dirty="0"/>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6117" y="167367"/>
            <a:ext cx="4875483" cy="5865133"/>
          </a:xfrm>
          <a:prstGeom prst="rect">
            <a:avLst/>
          </a:prstGeom>
        </p:spPr>
      </p:pic>
    </p:spTree>
    <p:extLst>
      <p:ext uri="{BB962C8B-B14F-4D97-AF65-F5344CB8AC3E}">
        <p14:creationId xmlns:p14="http://schemas.microsoft.com/office/powerpoint/2010/main" val="17297768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34578367"/>
              </p:ext>
            </p:extLst>
          </p:nvPr>
        </p:nvGraphicFramePr>
        <p:xfrm>
          <a:off x="244928" y="0"/>
          <a:ext cx="6935360" cy="7074231"/>
        </p:xfrm>
        <a:graphic>
          <a:graphicData uri="http://schemas.openxmlformats.org/presentationml/2006/ole">
            <mc:AlternateContent xmlns:mc="http://schemas.openxmlformats.org/markup-compatibility/2006">
              <mc:Choice xmlns:v="urn:schemas-microsoft-com:vml" Requires="v">
                <p:oleObj spid="_x0000_s1049" name="Document" r:id="rId4" imgW="6997700" imgH="7137400" progId="Word.Document.12">
                  <p:embed/>
                </p:oleObj>
              </mc:Choice>
              <mc:Fallback>
                <p:oleObj name="Document" r:id="rId4" imgW="6997700" imgH="7137400" progId="Word.Document.12">
                  <p:embed/>
                  <p:pic>
                    <p:nvPicPr>
                      <p:cNvPr id="0" name=""/>
                      <p:cNvPicPr/>
                      <p:nvPr/>
                    </p:nvPicPr>
                    <p:blipFill>
                      <a:blip r:embed="rId5"/>
                      <a:stretch>
                        <a:fillRect/>
                      </a:stretch>
                    </p:blipFill>
                    <p:spPr>
                      <a:xfrm>
                        <a:off x="244928" y="0"/>
                        <a:ext cx="6935360" cy="7074231"/>
                      </a:xfrm>
                      <a:prstGeom prst="rect">
                        <a:avLst/>
                      </a:prstGeom>
                    </p:spPr>
                  </p:pic>
                </p:oleObj>
              </mc:Fallback>
            </mc:AlternateContent>
          </a:graphicData>
        </a:graphic>
      </p:graphicFrame>
      <p:sp>
        <p:nvSpPr>
          <p:cNvPr id="6" name="Rectangle 5"/>
          <p:cNvSpPr/>
          <p:nvPr/>
        </p:nvSpPr>
        <p:spPr>
          <a:xfrm>
            <a:off x="7347857" y="290741"/>
            <a:ext cx="4628755" cy="5386090"/>
          </a:xfrm>
          <a:prstGeom prst="rect">
            <a:avLst/>
          </a:prstGeom>
        </p:spPr>
        <p:txBody>
          <a:bodyPr wrap="square">
            <a:spAutoFit/>
          </a:bodyPr>
          <a:lstStyle/>
          <a:p>
            <a:pPr>
              <a:spcBef>
                <a:spcPts val="600"/>
              </a:spcBef>
              <a:spcAft>
                <a:spcPts val="600"/>
              </a:spcAft>
            </a:pPr>
            <a:r>
              <a:rPr lang="en-US" sz="2400" b="1" dirty="0"/>
              <a:t>*Science and Engineering Practices</a:t>
            </a:r>
          </a:p>
          <a:p>
            <a:pPr lvl="0">
              <a:spcBef>
                <a:spcPts val="600"/>
              </a:spcBef>
              <a:spcAft>
                <a:spcPts val="600"/>
              </a:spcAft>
            </a:pPr>
            <a:r>
              <a:rPr lang="en-US" sz="2000" dirty="0" smtClean="0"/>
              <a:t>1. Asking </a:t>
            </a:r>
            <a:r>
              <a:rPr lang="en-US" sz="2000" dirty="0"/>
              <a:t>questions and defining problems</a:t>
            </a:r>
          </a:p>
          <a:p>
            <a:pPr lvl="0">
              <a:spcBef>
                <a:spcPts val="600"/>
              </a:spcBef>
              <a:spcAft>
                <a:spcPts val="600"/>
              </a:spcAft>
            </a:pPr>
            <a:r>
              <a:rPr lang="en-US" sz="2000" dirty="0" smtClean="0"/>
              <a:t>2. Planning </a:t>
            </a:r>
            <a:r>
              <a:rPr lang="en-US" sz="2000" dirty="0"/>
              <a:t>and carrying out investigations</a:t>
            </a:r>
          </a:p>
          <a:p>
            <a:pPr marL="242888" lvl="0" indent="-242888">
              <a:spcBef>
                <a:spcPts val="600"/>
              </a:spcBef>
              <a:spcAft>
                <a:spcPts val="600"/>
              </a:spcAft>
            </a:pPr>
            <a:r>
              <a:rPr lang="en-US" sz="2000" dirty="0" smtClean="0"/>
              <a:t>3. Gathering</a:t>
            </a:r>
            <a:r>
              <a:rPr lang="en-US" sz="2000" dirty="0"/>
              <a:t>, analyzing and interpreting data</a:t>
            </a:r>
          </a:p>
          <a:p>
            <a:pPr marL="279400" lvl="0" indent="-279400">
              <a:spcBef>
                <a:spcPts val="600"/>
              </a:spcBef>
              <a:spcAft>
                <a:spcPts val="600"/>
              </a:spcAft>
            </a:pPr>
            <a:r>
              <a:rPr lang="en-US" sz="2000" dirty="0" smtClean="0"/>
              <a:t>4. Using </a:t>
            </a:r>
            <a:r>
              <a:rPr lang="en-US" sz="2000" dirty="0"/>
              <a:t>mathematics and computational thinking</a:t>
            </a:r>
          </a:p>
          <a:p>
            <a:pPr marL="228600" lvl="0" indent="-228600">
              <a:spcBef>
                <a:spcPts val="600"/>
              </a:spcBef>
              <a:spcAft>
                <a:spcPts val="600"/>
              </a:spcAft>
            </a:pPr>
            <a:r>
              <a:rPr lang="en-US" sz="2000" dirty="0" smtClean="0"/>
              <a:t>5.Constructing </a:t>
            </a:r>
            <a:r>
              <a:rPr lang="en-US" sz="2000" dirty="0"/>
              <a:t>explanations and designing solutions</a:t>
            </a:r>
          </a:p>
          <a:p>
            <a:pPr lvl="0">
              <a:spcBef>
                <a:spcPts val="600"/>
              </a:spcBef>
              <a:spcAft>
                <a:spcPts val="600"/>
              </a:spcAft>
            </a:pPr>
            <a:r>
              <a:rPr lang="en-US" sz="2000" dirty="0" smtClean="0"/>
              <a:t>6. Developing </a:t>
            </a:r>
            <a:r>
              <a:rPr lang="en-US" sz="2000" dirty="0"/>
              <a:t>and using models</a:t>
            </a:r>
          </a:p>
          <a:p>
            <a:pPr marL="279400" lvl="0" indent="-279400">
              <a:spcBef>
                <a:spcPts val="600"/>
              </a:spcBef>
              <a:spcAft>
                <a:spcPts val="600"/>
              </a:spcAft>
            </a:pPr>
            <a:r>
              <a:rPr lang="en-US" sz="2000" dirty="0" smtClean="0"/>
              <a:t>7. Obtaining</a:t>
            </a:r>
            <a:r>
              <a:rPr lang="en-US" sz="2000" dirty="0"/>
              <a:t>, evaluating and communicating information</a:t>
            </a:r>
          </a:p>
          <a:p>
            <a:pPr lvl="0">
              <a:spcBef>
                <a:spcPts val="600"/>
              </a:spcBef>
              <a:spcAft>
                <a:spcPts val="600"/>
              </a:spcAft>
            </a:pPr>
            <a:r>
              <a:rPr lang="en-US" sz="2000" dirty="0" smtClean="0"/>
              <a:t>8. Engaging </a:t>
            </a:r>
            <a:r>
              <a:rPr lang="en-US" sz="2000" dirty="0"/>
              <a:t>in argument from </a:t>
            </a:r>
            <a:r>
              <a:rPr lang="en-US" sz="2000" dirty="0" smtClean="0"/>
              <a:t>evidence</a:t>
            </a:r>
            <a:endParaRPr lang="en-US" sz="2000" dirty="0"/>
          </a:p>
        </p:txBody>
      </p:sp>
    </p:spTree>
    <p:extLst>
      <p:ext uri="{BB962C8B-B14F-4D97-AF65-F5344CB8AC3E}">
        <p14:creationId xmlns:p14="http://schemas.microsoft.com/office/powerpoint/2010/main" val="8494485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4776</TotalTime>
  <Words>1143</Words>
  <Application>Microsoft Macintosh PowerPoint</Application>
  <PresentationFormat>Custom</PresentationFormat>
  <Paragraphs>153</Paragraphs>
  <Slides>22</Slides>
  <Notes>10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Document</vt:lpstr>
      <vt:lpstr>While you are waiting---  Download the GLOBE Observer App  For iOS via the App Store For Android via Google Play  </vt:lpstr>
      <vt:lpstr>MISSION EARTH:  Students working as scientists</vt:lpstr>
      <vt:lpstr>What is GLOBE Mission EARTH?</vt:lpstr>
      <vt:lpstr>Connecting Teachers and Students to GLOBE and NASA</vt:lpstr>
      <vt:lpstr>Connecting Teachers and Students to GLOBE and NASA</vt:lpstr>
      <vt:lpstr>GLOBE (http://www.globe.gov)</vt:lpstr>
      <vt:lpstr>How does GLOBE fit into your curriculum?</vt:lpstr>
      <vt:lpstr>GLOBE Teacher Resources</vt:lpstr>
      <vt:lpstr>PowerPoint Presentation</vt:lpstr>
      <vt:lpstr>GLOBE Modules</vt:lpstr>
      <vt:lpstr>Face to Face Teacher Training</vt:lpstr>
      <vt:lpstr>GLOBE eTraining</vt:lpstr>
      <vt:lpstr>Observing Clouds-Collecting Data</vt:lpstr>
      <vt:lpstr>GLOBE U.S. Air Quality  Student Research Campaign</vt:lpstr>
      <vt:lpstr>PowerPoint Presentation</vt:lpstr>
      <vt:lpstr>WE DO SCIENCE!</vt:lpstr>
      <vt:lpstr>Keep the End in Mind</vt:lpstr>
      <vt:lpstr>Connecting GLOBE to Engineering Practices</vt:lpstr>
      <vt:lpstr>Connecting GLOBE to Careers</vt:lpstr>
      <vt:lpstr>GLOBE Apps (https://www.globe.gov/do-globe/apps)</vt:lpstr>
      <vt:lpstr>GLOBE Observer App</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GLOBE Mission EARTH</dc:title>
  <dc:creator>Microsoft Office User</dc:creator>
  <cp:lastModifiedBy>Tracy Ostrom</cp:lastModifiedBy>
  <cp:revision>160</cp:revision>
  <cp:lastPrinted>2017-02-24T20:52:40Z</cp:lastPrinted>
  <dcterms:created xsi:type="dcterms:W3CDTF">2016-09-12T22:15:36Z</dcterms:created>
  <dcterms:modified xsi:type="dcterms:W3CDTF">2017-04-12T18:24:18Z</dcterms:modified>
</cp:coreProperties>
</file>