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332" r:id="rId5"/>
    <p:sldId id="397" r:id="rId6"/>
    <p:sldId id="360" r:id="rId7"/>
    <p:sldId id="338" r:id="rId8"/>
    <p:sldId id="340" r:id="rId9"/>
    <p:sldId id="341" r:id="rId10"/>
    <p:sldId id="317" r:id="rId11"/>
    <p:sldId id="343" r:id="rId12"/>
    <p:sldId id="352" r:id="rId13"/>
    <p:sldId id="353" r:id="rId14"/>
    <p:sldId id="316" r:id="rId15"/>
    <p:sldId id="351" r:id="rId16"/>
    <p:sldId id="354" r:id="rId17"/>
    <p:sldId id="347" r:id="rId18"/>
    <p:sldId id="346" r:id="rId19"/>
    <p:sldId id="344" r:id="rId20"/>
    <p:sldId id="379" r:id="rId21"/>
    <p:sldId id="380" r:id="rId22"/>
    <p:sldId id="392" r:id="rId23"/>
    <p:sldId id="393" r:id="rId24"/>
    <p:sldId id="355" r:id="rId25"/>
    <p:sldId id="382" r:id="rId26"/>
    <p:sldId id="345" r:id="rId27"/>
    <p:sldId id="348" r:id="rId28"/>
    <p:sldId id="357" r:id="rId29"/>
    <p:sldId id="358" r:id="rId30"/>
    <p:sldId id="362" r:id="rId31"/>
    <p:sldId id="363" r:id="rId32"/>
    <p:sldId id="383" r:id="rId33"/>
    <p:sldId id="349" r:id="rId34"/>
    <p:sldId id="365" r:id="rId35"/>
    <p:sldId id="366" r:id="rId36"/>
    <p:sldId id="384" r:id="rId37"/>
    <p:sldId id="367" r:id="rId38"/>
    <p:sldId id="368" r:id="rId39"/>
    <p:sldId id="391" r:id="rId40"/>
    <p:sldId id="390" r:id="rId41"/>
    <p:sldId id="372" r:id="rId42"/>
    <p:sldId id="389" r:id="rId43"/>
    <p:sldId id="369" r:id="rId44"/>
    <p:sldId id="370" r:id="rId45"/>
    <p:sldId id="371" r:id="rId46"/>
    <p:sldId id="388" r:id="rId47"/>
    <p:sldId id="396" r:id="rId48"/>
    <p:sldId id="373" r:id="rId49"/>
    <p:sldId id="374" r:id="rId50"/>
    <p:sldId id="375" r:id="rId51"/>
    <p:sldId id="376" r:id="rId52"/>
    <p:sldId id="377" r:id="rId53"/>
    <p:sldId id="394" r:id="rId54"/>
    <p:sldId id="395" r:id="rId55"/>
    <p:sldId id="386" r:id="rId56"/>
    <p:sldId id="387" r:id="rId57"/>
    <p:sldId id="378" r:id="rId58"/>
    <p:sldId id="350"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Templates" id="{B3F7566E-00B7-4ABB-B2D1-99619D55B8A3}">
          <p14:sldIdLst>
            <p14:sldId id="332"/>
            <p14:sldId id="397"/>
            <p14:sldId id="360"/>
          </p14:sldIdLst>
        </p14:section>
        <p14:section name="Section Break Templates" id="{D8233F01-DA1C-4507-A8E4-D62CBF38A57F}">
          <p14:sldIdLst>
            <p14:sldId id="338"/>
          </p14:sldIdLst>
        </p14:section>
        <p14:section name="Content Slide Templates" id="{98F0F2A9-8D91-45E2-A264-57496B946019}">
          <p14:sldIdLst>
            <p14:sldId id="340"/>
            <p14:sldId id="341"/>
          </p14:sldIdLst>
        </p14:section>
        <p14:section name="Available Stats &amp; Messaging" id="{41E39602-B92F-4A97-BE16-6814C550E039}">
          <p14:sldIdLst>
            <p14:sldId id="317"/>
            <p14:sldId id="343"/>
            <p14:sldId id="352"/>
          </p14:sldIdLst>
        </p14:section>
        <p14:section name="Instructions" id="{5425BB2E-575E-469A-834D-4A4B775D92DC}">
          <p14:sldIdLst>
            <p14:sldId id="353"/>
            <p14:sldId id="316"/>
            <p14:sldId id="351"/>
            <p14:sldId id="354"/>
            <p14:sldId id="347"/>
            <p14:sldId id="346"/>
            <p14:sldId id="344"/>
            <p14:sldId id="379"/>
            <p14:sldId id="380"/>
            <p14:sldId id="392"/>
            <p14:sldId id="393"/>
            <p14:sldId id="355"/>
            <p14:sldId id="382"/>
            <p14:sldId id="345"/>
            <p14:sldId id="348"/>
            <p14:sldId id="357"/>
            <p14:sldId id="358"/>
            <p14:sldId id="362"/>
            <p14:sldId id="363"/>
            <p14:sldId id="383"/>
            <p14:sldId id="349"/>
            <p14:sldId id="365"/>
            <p14:sldId id="366"/>
            <p14:sldId id="384"/>
            <p14:sldId id="367"/>
            <p14:sldId id="368"/>
            <p14:sldId id="391"/>
            <p14:sldId id="390"/>
            <p14:sldId id="372"/>
            <p14:sldId id="389"/>
            <p14:sldId id="369"/>
            <p14:sldId id="370"/>
            <p14:sldId id="371"/>
            <p14:sldId id="388"/>
            <p14:sldId id="396"/>
            <p14:sldId id="373"/>
            <p14:sldId id="374"/>
            <p14:sldId id="375"/>
            <p14:sldId id="376"/>
            <p14:sldId id="377"/>
            <p14:sldId id="394"/>
            <p14:sldId id="395"/>
            <p14:sldId id="386"/>
            <p14:sldId id="387"/>
            <p14:sldId id="378"/>
            <p14:sldId id="350"/>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Winkleman" initials="k" lastIdx="7" clrIdx="0"/>
  <p:cmAuthor id="1" name="Production" initials="SR"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0647" autoAdjust="0"/>
  </p:normalViewPr>
  <p:slideViewPr>
    <p:cSldViewPr snapToGrid="0" snapToObjects="1" showGuides="1">
      <p:cViewPr>
        <p:scale>
          <a:sx n="80" d="100"/>
          <a:sy n="80" d="100"/>
        </p:scale>
        <p:origin x="-408" y="-256"/>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sorterViewPr>
    <p:cViewPr>
      <p:scale>
        <a:sx n="98" d="100"/>
        <a:sy n="98" d="100"/>
      </p:scale>
      <p:origin x="0" y="4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commentAuthors" Target="commentAuthor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00460685897675124"/>
          <c:y val="0.109712357820011"/>
          <c:w val="0.999539277191077"/>
          <c:h val="0.884609971237389"/>
        </c:manualLayout>
      </c:layout>
      <c:barChart>
        <c:barDir val="col"/>
        <c:grouping val="clustered"/>
        <c:varyColors val="0"/>
        <c:ser>
          <c:idx val="0"/>
          <c:order val="0"/>
          <c:tx>
            <c:strRef>
              <c:f>Sheet1!$B$1</c:f>
              <c:strCache>
                <c:ptCount val="1"/>
                <c:pt idx="0">
                  <c:v>Series 1</c:v>
                </c:pt>
              </c:strCache>
            </c:strRef>
          </c:tx>
          <c:spPr>
            <a:solidFill>
              <a:schemeClr val="accent1"/>
            </a:solidFill>
          </c:spPr>
          <c:invertIfNegative val="0"/>
          <c:dLbls>
            <c:dLbl>
              <c:idx val="0"/>
              <c:layout/>
              <c:tx>
                <c:rich>
                  <a:bodyPr/>
                  <a:lstStyle/>
                  <a:p>
                    <a:r>
                      <a:rPr lang="en-US" sz="3600" dirty="0" smtClean="0"/>
                      <a:t>36%</a:t>
                    </a:r>
                  </a:p>
                  <a:p>
                    <a:r>
                      <a:rPr lang="en-US" sz="1600" dirty="0" smtClean="0"/>
                      <a:t>State Average</a:t>
                    </a:r>
                    <a:endParaRPr lang="en-US" sz="1600" dirty="0"/>
                  </a:p>
                </c:rich>
              </c:tx>
              <c:dLblPos val="ctr"/>
              <c:showLegendKey val="0"/>
              <c:showVal val="1"/>
              <c:showCatName val="1"/>
              <c:showSerName val="0"/>
              <c:showPercent val="0"/>
              <c:showBubbleSize val="0"/>
            </c:dLbl>
            <c:dLbl>
              <c:idx val="1"/>
              <c:layout/>
              <c:tx>
                <c:rich>
                  <a:bodyPr/>
                  <a:lstStyle/>
                  <a:p>
                    <a:r>
                      <a:rPr lang="en-US" sz="3600" dirty="0" smtClean="0"/>
                      <a:t>57%</a:t>
                    </a:r>
                  </a:p>
                  <a:p>
                    <a:r>
                      <a:rPr lang="en-US" sz="1600" dirty="0" smtClean="0"/>
                      <a:t>Linked </a:t>
                    </a:r>
                    <a:r>
                      <a:rPr lang="en-US" sz="1600" dirty="0"/>
                      <a:t>Learning </a:t>
                    </a:r>
                    <a:r>
                      <a:rPr lang="en-US" sz="1600" dirty="0" smtClean="0"/>
                      <a:t>CPA</a:t>
                    </a:r>
                    <a:endParaRPr lang="en-US" sz="1600" dirty="0"/>
                  </a:p>
                </c:rich>
              </c:tx>
              <c:dLblPos val="ctr"/>
              <c:showLegendKey val="0"/>
              <c:showVal val="1"/>
              <c:showCatName val="1"/>
              <c:showSerName val="0"/>
              <c:showPercent val="0"/>
              <c:showBubbleSize val="0"/>
            </c:dLbl>
            <c:txPr>
              <a:bodyPr anchor="ctr" anchorCtr="1"/>
              <a:lstStyle/>
              <a:p>
                <a:pPr>
                  <a:defRPr>
                    <a:solidFill>
                      <a:schemeClr val="bg2"/>
                    </a:solidFill>
                  </a:defRPr>
                </a:pPr>
                <a:endParaRPr lang="en-US"/>
              </a:p>
            </c:txPr>
            <c:dLblPos val="ctr"/>
            <c:showLegendKey val="0"/>
            <c:showVal val="1"/>
            <c:showCatName val="1"/>
            <c:showSerName val="0"/>
            <c:showPercent val="0"/>
            <c:showBubbleSize val="0"/>
            <c:showLeaderLines val="0"/>
          </c:dLbls>
          <c:cat>
            <c:strRef>
              <c:f>Sheet1!$A$2:$A$3</c:f>
              <c:strCache>
                <c:ptCount val="2"/>
                <c:pt idx="0">
                  <c:v>State Average</c:v>
                </c:pt>
                <c:pt idx="1">
                  <c:v>Linked Learning CPA</c:v>
                </c:pt>
              </c:strCache>
            </c:strRef>
          </c:cat>
          <c:val>
            <c:numRef>
              <c:f>Sheet1!$B$2:$B$3</c:f>
              <c:numCache>
                <c:formatCode>General</c:formatCode>
                <c:ptCount val="2"/>
                <c:pt idx="0">
                  <c:v>36.0</c:v>
                </c:pt>
                <c:pt idx="1">
                  <c:v>57.0</c:v>
                </c:pt>
              </c:numCache>
            </c:numRef>
          </c:val>
        </c:ser>
        <c:dLbls>
          <c:showLegendKey val="0"/>
          <c:showVal val="0"/>
          <c:showCatName val="0"/>
          <c:showSerName val="0"/>
          <c:showPercent val="0"/>
          <c:showBubbleSize val="0"/>
        </c:dLbls>
        <c:gapWidth val="10"/>
        <c:axId val="2131866008"/>
        <c:axId val="2131868968"/>
      </c:barChart>
      <c:catAx>
        <c:axId val="2131866008"/>
        <c:scaling>
          <c:orientation val="minMax"/>
        </c:scaling>
        <c:delete val="1"/>
        <c:axPos val="b"/>
        <c:majorTickMark val="out"/>
        <c:minorTickMark val="none"/>
        <c:tickLblPos val="nextTo"/>
        <c:crossAx val="2131868968"/>
        <c:crosses val="autoZero"/>
        <c:auto val="1"/>
        <c:lblAlgn val="ctr"/>
        <c:lblOffset val="100"/>
        <c:noMultiLvlLbl val="0"/>
      </c:catAx>
      <c:valAx>
        <c:axId val="2131868968"/>
        <c:scaling>
          <c:orientation val="minMax"/>
        </c:scaling>
        <c:delete val="1"/>
        <c:axPos val="l"/>
        <c:majorGridlines>
          <c:spPr>
            <a:ln>
              <a:noFill/>
            </a:ln>
          </c:spPr>
        </c:majorGridlines>
        <c:numFmt formatCode="General" sourceLinked="1"/>
        <c:majorTickMark val="out"/>
        <c:minorTickMark val="none"/>
        <c:tickLblPos val="nextTo"/>
        <c:crossAx val="2131866008"/>
        <c:crosses val="autoZero"/>
        <c:crossBetween val="between"/>
      </c:valAx>
      <c:spPr>
        <a:noFill/>
        <a:ln>
          <a:noFill/>
        </a:ln>
      </c:spPr>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ABC161-2D39-49AB-B335-1706102EF047}" type="doc">
      <dgm:prSet loTypeId="urn:microsoft.com/office/officeart/2005/8/layout/venn1" loCatId="relationship" qsTypeId="urn:microsoft.com/office/officeart/2005/8/quickstyle/simple1" qsCatId="simple" csTypeId="urn:microsoft.com/office/officeart/2005/8/colors/colorful2" csCatId="colorful" phldr="1"/>
      <dgm:spPr/>
    </dgm:pt>
    <dgm:pt modelId="{F8980832-817E-41A8-A366-18435F7696E9}">
      <dgm:prSet/>
      <dgm:spPr>
        <a:solidFill>
          <a:srgbClr val="C00000">
            <a:alpha val="50000"/>
          </a:srgbClr>
        </a:solidFill>
      </dgm:spPr>
      <dgm:t>
        <a:bodyPr/>
        <a:lstStyle/>
        <a:p>
          <a:endParaRPr lang="en-US" dirty="0"/>
        </a:p>
      </dgm:t>
    </dgm:pt>
    <dgm:pt modelId="{1C211BB5-D853-41D4-8005-7989F2EA7424}" type="parTrans" cxnId="{EEE1925B-2A83-4902-9FD1-71979350164E}">
      <dgm:prSet/>
      <dgm:spPr/>
      <dgm:t>
        <a:bodyPr/>
        <a:lstStyle/>
        <a:p>
          <a:endParaRPr lang="en-US"/>
        </a:p>
      </dgm:t>
    </dgm:pt>
    <dgm:pt modelId="{9F42B462-A1E9-4718-8FC5-7CE7A45FA212}" type="sibTrans" cxnId="{EEE1925B-2A83-4902-9FD1-71979350164E}">
      <dgm:prSet/>
      <dgm:spPr/>
      <dgm:t>
        <a:bodyPr/>
        <a:lstStyle/>
        <a:p>
          <a:endParaRPr lang="en-US"/>
        </a:p>
      </dgm:t>
    </dgm:pt>
    <dgm:pt modelId="{31534678-8DE6-4924-928E-E0244E021B6A}">
      <dgm:prSet/>
      <dgm:spPr>
        <a:solidFill>
          <a:schemeClr val="accent1">
            <a:alpha val="50000"/>
          </a:schemeClr>
        </a:solidFill>
      </dgm:spPr>
      <dgm:t>
        <a:bodyPr/>
        <a:lstStyle/>
        <a:p>
          <a:endParaRPr lang="en-US" dirty="0"/>
        </a:p>
      </dgm:t>
    </dgm:pt>
    <dgm:pt modelId="{0EF024B3-68DC-4368-8771-49CBBD30186C}" type="parTrans" cxnId="{3D72E0B8-3685-4DF6-8B2F-34C47383DD94}">
      <dgm:prSet/>
      <dgm:spPr/>
      <dgm:t>
        <a:bodyPr/>
        <a:lstStyle/>
        <a:p>
          <a:endParaRPr lang="en-US"/>
        </a:p>
      </dgm:t>
    </dgm:pt>
    <dgm:pt modelId="{2EDB5ED9-D0B3-46F3-ABD5-D034990B50A1}" type="sibTrans" cxnId="{3D72E0B8-3685-4DF6-8B2F-34C47383DD94}">
      <dgm:prSet/>
      <dgm:spPr/>
      <dgm:t>
        <a:bodyPr/>
        <a:lstStyle/>
        <a:p>
          <a:endParaRPr lang="en-US"/>
        </a:p>
      </dgm:t>
    </dgm:pt>
    <dgm:pt modelId="{D82AC3E1-670F-4226-93B0-2F5D3BE20C94}">
      <dgm:prSet/>
      <dgm:spPr/>
      <dgm:t>
        <a:bodyPr/>
        <a:lstStyle/>
        <a:p>
          <a:endParaRPr lang="en-US" dirty="0"/>
        </a:p>
      </dgm:t>
    </dgm:pt>
    <dgm:pt modelId="{479C4EDA-0827-4F86-9B4B-1BEAF12F8E10}" type="parTrans" cxnId="{49F0F85A-867A-473A-A72B-ED60815DF217}">
      <dgm:prSet/>
      <dgm:spPr/>
      <dgm:t>
        <a:bodyPr/>
        <a:lstStyle/>
        <a:p>
          <a:endParaRPr lang="en-US"/>
        </a:p>
      </dgm:t>
    </dgm:pt>
    <dgm:pt modelId="{F7E13AC1-9792-4453-BCDE-2DFD7E9DC202}" type="sibTrans" cxnId="{49F0F85A-867A-473A-A72B-ED60815DF217}">
      <dgm:prSet/>
      <dgm:spPr/>
      <dgm:t>
        <a:bodyPr/>
        <a:lstStyle/>
        <a:p>
          <a:endParaRPr lang="en-US"/>
        </a:p>
      </dgm:t>
    </dgm:pt>
    <dgm:pt modelId="{F7ABA8ED-0941-4048-8123-3ABC72300E67}" type="pres">
      <dgm:prSet presAssocID="{A0ABC161-2D39-49AB-B335-1706102EF047}" presName="compositeShape" presStyleCnt="0">
        <dgm:presLayoutVars>
          <dgm:chMax val="7"/>
          <dgm:dir/>
          <dgm:resizeHandles val="exact"/>
        </dgm:presLayoutVars>
      </dgm:prSet>
      <dgm:spPr/>
    </dgm:pt>
    <dgm:pt modelId="{0F2727E6-028D-41A9-917D-550A509C65A1}" type="pres">
      <dgm:prSet presAssocID="{F8980832-817E-41A8-A366-18435F7696E9}" presName="circ1" presStyleLbl="vennNode1" presStyleIdx="0" presStyleCnt="3"/>
      <dgm:spPr/>
      <dgm:t>
        <a:bodyPr/>
        <a:lstStyle/>
        <a:p>
          <a:endParaRPr lang="en-US"/>
        </a:p>
      </dgm:t>
    </dgm:pt>
    <dgm:pt modelId="{69417244-D03E-419D-A494-F1442A8CCF2C}" type="pres">
      <dgm:prSet presAssocID="{F8980832-817E-41A8-A366-18435F7696E9}" presName="circ1Tx" presStyleLbl="revTx" presStyleIdx="0" presStyleCnt="0">
        <dgm:presLayoutVars>
          <dgm:chMax val="0"/>
          <dgm:chPref val="0"/>
          <dgm:bulletEnabled val="1"/>
        </dgm:presLayoutVars>
      </dgm:prSet>
      <dgm:spPr/>
      <dgm:t>
        <a:bodyPr/>
        <a:lstStyle/>
        <a:p>
          <a:endParaRPr lang="en-US"/>
        </a:p>
      </dgm:t>
    </dgm:pt>
    <dgm:pt modelId="{0B6B2141-1337-44DF-A0F7-CB4430B52637}" type="pres">
      <dgm:prSet presAssocID="{31534678-8DE6-4924-928E-E0244E021B6A}" presName="circ2" presStyleLbl="vennNode1" presStyleIdx="1" presStyleCnt="3"/>
      <dgm:spPr/>
      <dgm:t>
        <a:bodyPr/>
        <a:lstStyle/>
        <a:p>
          <a:endParaRPr lang="en-US"/>
        </a:p>
      </dgm:t>
    </dgm:pt>
    <dgm:pt modelId="{1F609786-A3D7-4B37-A7EA-B8D4EED1890C}" type="pres">
      <dgm:prSet presAssocID="{31534678-8DE6-4924-928E-E0244E021B6A}" presName="circ2Tx" presStyleLbl="revTx" presStyleIdx="0" presStyleCnt="0">
        <dgm:presLayoutVars>
          <dgm:chMax val="0"/>
          <dgm:chPref val="0"/>
          <dgm:bulletEnabled val="1"/>
        </dgm:presLayoutVars>
      </dgm:prSet>
      <dgm:spPr/>
      <dgm:t>
        <a:bodyPr/>
        <a:lstStyle/>
        <a:p>
          <a:endParaRPr lang="en-US"/>
        </a:p>
      </dgm:t>
    </dgm:pt>
    <dgm:pt modelId="{A9F029D2-689F-43DA-924F-BD46DEE4DECC}" type="pres">
      <dgm:prSet presAssocID="{D82AC3E1-670F-4226-93B0-2F5D3BE20C94}" presName="circ3" presStyleLbl="vennNode1" presStyleIdx="2" presStyleCnt="3"/>
      <dgm:spPr/>
      <dgm:t>
        <a:bodyPr/>
        <a:lstStyle/>
        <a:p>
          <a:endParaRPr lang="en-US"/>
        </a:p>
      </dgm:t>
    </dgm:pt>
    <dgm:pt modelId="{061D4706-7974-4292-B7C2-C70038A53119}" type="pres">
      <dgm:prSet presAssocID="{D82AC3E1-670F-4226-93B0-2F5D3BE20C94}" presName="circ3Tx" presStyleLbl="revTx" presStyleIdx="0" presStyleCnt="0">
        <dgm:presLayoutVars>
          <dgm:chMax val="0"/>
          <dgm:chPref val="0"/>
          <dgm:bulletEnabled val="1"/>
        </dgm:presLayoutVars>
      </dgm:prSet>
      <dgm:spPr/>
      <dgm:t>
        <a:bodyPr/>
        <a:lstStyle/>
        <a:p>
          <a:endParaRPr lang="en-US"/>
        </a:p>
      </dgm:t>
    </dgm:pt>
  </dgm:ptLst>
  <dgm:cxnLst>
    <dgm:cxn modelId="{3D72E0B8-3685-4DF6-8B2F-34C47383DD94}" srcId="{A0ABC161-2D39-49AB-B335-1706102EF047}" destId="{31534678-8DE6-4924-928E-E0244E021B6A}" srcOrd="1" destOrd="0" parTransId="{0EF024B3-68DC-4368-8771-49CBBD30186C}" sibTransId="{2EDB5ED9-D0B3-46F3-ABD5-D034990B50A1}"/>
    <dgm:cxn modelId="{EEE1925B-2A83-4902-9FD1-71979350164E}" srcId="{A0ABC161-2D39-49AB-B335-1706102EF047}" destId="{F8980832-817E-41A8-A366-18435F7696E9}" srcOrd="0" destOrd="0" parTransId="{1C211BB5-D853-41D4-8005-7989F2EA7424}" sibTransId="{9F42B462-A1E9-4718-8FC5-7CE7A45FA212}"/>
    <dgm:cxn modelId="{1B84571C-586A-324A-B090-BD4C854139E5}" type="presOf" srcId="{F8980832-817E-41A8-A366-18435F7696E9}" destId="{69417244-D03E-419D-A494-F1442A8CCF2C}" srcOrd="1" destOrd="0" presId="urn:microsoft.com/office/officeart/2005/8/layout/venn1"/>
    <dgm:cxn modelId="{AFB278CD-CF42-EA44-A49E-E7FF74487271}" type="presOf" srcId="{31534678-8DE6-4924-928E-E0244E021B6A}" destId="{0B6B2141-1337-44DF-A0F7-CB4430B52637}" srcOrd="0" destOrd="0" presId="urn:microsoft.com/office/officeart/2005/8/layout/venn1"/>
    <dgm:cxn modelId="{49F0F85A-867A-473A-A72B-ED60815DF217}" srcId="{A0ABC161-2D39-49AB-B335-1706102EF047}" destId="{D82AC3E1-670F-4226-93B0-2F5D3BE20C94}" srcOrd="2" destOrd="0" parTransId="{479C4EDA-0827-4F86-9B4B-1BEAF12F8E10}" sibTransId="{F7E13AC1-9792-4453-BCDE-2DFD7E9DC202}"/>
    <dgm:cxn modelId="{965E4021-E279-9542-92A5-88C965CE81F3}" type="presOf" srcId="{A0ABC161-2D39-49AB-B335-1706102EF047}" destId="{F7ABA8ED-0941-4048-8123-3ABC72300E67}" srcOrd="0" destOrd="0" presId="urn:microsoft.com/office/officeart/2005/8/layout/venn1"/>
    <dgm:cxn modelId="{D66C2390-5E1C-8D40-B99E-C6BB9E6CC5C7}" type="presOf" srcId="{D82AC3E1-670F-4226-93B0-2F5D3BE20C94}" destId="{A9F029D2-689F-43DA-924F-BD46DEE4DECC}" srcOrd="0" destOrd="0" presId="urn:microsoft.com/office/officeart/2005/8/layout/venn1"/>
    <dgm:cxn modelId="{D9A3D9CA-F07B-854C-A46B-28843F4189BE}" type="presOf" srcId="{D82AC3E1-670F-4226-93B0-2F5D3BE20C94}" destId="{061D4706-7974-4292-B7C2-C70038A53119}" srcOrd="1" destOrd="0" presId="urn:microsoft.com/office/officeart/2005/8/layout/venn1"/>
    <dgm:cxn modelId="{B1196E1F-7486-0047-A519-FBE2E6118148}" type="presOf" srcId="{F8980832-817E-41A8-A366-18435F7696E9}" destId="{0F2727E6-028D-41A9-917D-550A509C65A1}" srcOrd="0" destOrd="0" presId="urn:microsoft.com/office/officeart/2005/8/layout/venn1"/>
    <dgm:cxn modelId="{77A342FE-4260-EC4A-8F3F-89DF3151AF08}" type="presOf" srcId="{31534678-8DE6-4924-928E-E0244E021B6A}" destId="{1F609786-A3D7-4B37-A7EA-B8D4EED1890C}" srcOrd="1" destOrd="0" presId="urn:microsoft.com/office/officeart/2005/8/layout/venn1"/>
    <dgm:cxn modelId="{1D0D0705-7943-2149-9746-23C818DBFF23}" type="presParOf" srcId="{F7ABA8ED-0941-4048-8123-3ABC72300E67}" destId="{0F2727E6-028D-41A9-917D-550A509C65A1}" srcOrd="0" destOrd="0" presId="urn:microsoft.com/office/officeart/2005/8/layout/venn1"/>
    <dgm:cxn modelId="{13814A91-97F5-454C-A015-668692C153A7}" type="presParOf" srcId="{F7ABA8ED-0941-4048-8123-3ABC72300E67}" destId="{69417244-D03E-419D-A494-F1442A8CCF2C}" srcOrd="1" destOrd="0" presId="urn:microsoft.com/office/officeart/2005/8/layout/venn1"/>
    <dgm:cxn modelId="{46A34022-FA5D-EA4F-8E7E-1380B46C8D35}" type="presParOf" srcId="{F7ABA8ED-0941-4048-8123-3ABC72300E67}" destId="{0B6B2141-1337-44DF-A0F7-CB4430B52637}" srcOrd="2" destOrd="0" presId="urn:microsoft.com/office/officeart/2005/8/layout/venn1"/>
    <dgm:cxn modelId="{DE87CC9E-5E72-8A46-85A0-14003B69E618}" type="presParOf" srcId="{F7ABA8ED-0941-4048-8123-3ABC72300E67}" destId="{1F609786-A3D7-4B37-A7EA-B8D4EED1890C}" srcOrd="3" destOrd="0" presId="urn:microsoft.com/office/officeart/2005/8/layout/venn1"/>
    <dgm:cxn modelId="{4A3446BD-6FE3-564B-8BB1-B889D87A4465}" type="presParOf" srcId="{F7ABA8ED-0941-4048-8123-3ABC72300E67}" destId="{A9F029D2-689F-43DA-924F-BD46DEE4DECC}" srcOrd="4" destOrd="0" presId="urn:microsoft.com/office/officeart/2005/8/layout/venn1"/>
    <dgm:cxn modelId="{34D65C52-A1F7-194E-AF39-BF76B8C85C38}" type="presParOf" srcId="{F7ABA8ED-0941-4048-8123-3ABC72300E67}" destId="{061D4706-7974-4292-B7C2-C70038A5311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91BE6-38F3-4F67-9A4B-D3CC86E2AEB3}" type="doc">
      <dgm:prSet loTypeId="urn:microsoft.com/office/officeart/2005/8/layout/venn1" loCatId="relationship" qsTypeId="urn:microsoft.com/office/officeart/2005/8/quickstyle/simple1" qsCatId="simple" csTypeId="urn:microsoft.com/office/officeart/2005/8/colors/colorful2" csCatId="colorful" phldr="1"/>
      <dgm:spPr/>
    </dgm:pt>
    <dgm:pt modelId="{E66F08B1-49AB-48A2-A4C4-BFE111F19CC6}">
      <dgm:prSet/>
      <dgm:spPr>
        <a:solidFill>
          <a:srgbClr val="C00000">
            <a:alpha val="50000"/>
          </a:srgbClr>
        </a:solidFill>
      </dgm:spPr>
      <dgm:t>
        <a:bodyPr/>
        <a:lstStyle/>
        <a:p>
          <a:endParaRPr lang="en-US" dirty="0"/>
        </a:p>
      </dgm:t>
    </dgm:pt>
    <dgm:pt modelId="{AD438C5E-EC92-47BC-99EB-210507C5BCEE}" type="parTrans" cxnId="{D15D057D-35D6-4FC2-B742-008EF284B441}">
      <dgm:prSet/>
      <dgm:spPr/>
      <dgm:t>
        <a:bodyPr/>
        <a:lstStyle/>
        <a:p>
          <a:endParaRPr lang="en-US"/>
        </a:p>
      </dgm:t>
    </dgm:pt>
    <dgm:pt modelId="{5B6E6E34-6878-4F3F-9018-4ACB78CDFC85}" type="sibTrans" cxnId="{D15D057D-35D6-4FC2-B742-008EF284B441}">
      <dgm:prSet/>
      <dgm:spPr/>
      <dgm:t>
        <a:bodyPr/>
        <a:lstStyle/>
        <a:p>
          <a:endParaRPr lang="en-US"/>
        </a:p>
      </dgm:t>
    </dgm:pt>
    <dgm:pt modelId="{4CDDA0B9-7D3B-4475-BE83-1EAEBE5B0041}">
      <dgm:prSet/>
      <dgm:spPr/>
      <dgm:t>
        <a:bodyPr/>
        <a:lstStyle/>
        <a:p>
          <a:endParaRPr lang="en-US" dirty="0"/>
        </a:p>
      </dgm:t>
    </dgm:pt>
    <dgm:pt modelId="{1828ED80-D90E-4BD2-9799-65BBF78C6556}" type="parTrans" cxnId="{C4E980B8-C262-49F0-A641-2FE9408E8167}">
      <dgm:prSet/>
      <dgm:spPr/>
      <dgm:t>
        <a:bodyPr/>
        <a:lstStyle/>
        <a:p>
          <a:endParaRPr lang="en-US"/>
        </a:p>
      </dgm:t>
    </dgm:pt>
    <dgm:pt modelId="{B487B545-1F69-447D-88D5-4301BF175069}" type="sibTrans" cxnId="{C4E980B8-C262-49F0-A641-2FE9408E8167}">
      <dgm:prSet/>
      <dgm:spPr/>
      <dgm:t>
        <a:bodyPr/>
        <a:lstStyle/>
        <a:p>
          <a:endParaRPr lang="en-US"/>
        </a:p>
      </dgm:t>
    </dgm:pt>
    <dgm:pt modelId="{8F60444C-5817-48B1-830A-FDB7B38F553F}" type="pres">
      <dgm:prSet presAssocID="{F3991BE6-38F3-4F67-9A4B-D3CC86E2AEB3}" presName="compositeShape" presStyleCnt="0">
        <dgm:presLayoutVars>
          <dgm:chMax val="7"/>
          <dgm:dir/>
          <dgm:resizeHandles val="exact"/>
        </dgm:presLayoutVars>
      </dgm:prSet>
      <dgm:spPr/>
    </dgm:pt>
    <dgm:pt modelId="{D1E88AC2-74D3-4A4E-8473-EB449A1FFB22}" type="pres">
      <dgm:prSet presAssocID="{E66F08B1-49AB-48A2-A4C4-BFE111F19CC6}" presName="circ1" presStyleLbl="vennNode1" presStyleIdx="0" presStyleCnt="2"/>
      <dgm:spPr/>
      <dgm:t>
        <a:bodyPr/>
        <a:lstStyle/>
        <a:p>
          <a:endParaRPr lang="en-US"/>
        </a:p>
      </dgm:t>
    </dgm:pt>
    <dgm:pt modelId="{0A118ABD-AA05-4D44-B31A-8B789D41C206}" type="pres">
      <dgm:prSet presAssocID="{E66F08B1-49AB-48A2-A4C4-BFE111F19CC6}" presName="circ1Tx" presStyleLbl="revTx" presStyleIdx="0" presStyleCnt="0">
        <dgm:presLayoutVars>
          <dgm:chMax val="0"/>
          <dgm:chPref val="0"/>
          <dgm:bulletEnabled val="1"/>
        </dgm:presLayoutVars>
      </dgm:prSet>
      <dgm:spPr/>
      <dgm:t>
        <a:bodyPr/>
        <a:lstStyle/>
        <a:p>
          <a:endParaRPr lang="en-US"/>
        </a:p>
      </dgm:t>
    </dgm:pt>
    <dgm:pt modelId="{ED6F11B2-3ED4-4282-925B-3CF02D2501C4}" type="pres">
      <dgm:prSet presAssocID="{4CDDA0B9-7D3B-4475-BE83-1EAEBE5B0041}" presName="circ2" presStyleLbl="vennNode1" presStyleIdx="1" presStyleCnt="2"/>
      <dgm:spPr/>
      <dgm:t>
        <a:bodyPr/>
        <a:lstStyle/>
        <a:p>
          <a:endParaRPr lang="en-US"/>
        </a:p>
      </dgm:t>
    </dgm:pt>
    <dgm:pt modelId="{A8B867EF-4D70-4BC5-8BF7-FBEA3C7EE879}" type="pres">
      <dgm:prSet presAssocID="{4CDDA0B9-7D3B-4475-BE83-1EAEBE5B0041}" presName="circ2Tx" presStyleLbl="revTx" presStyleIdx="0" presStyleCnt="0">
        <dgm:presLayoutVars>
          <dgm:chMax val="0"/>
          <dgm:chPref val="0"/>
          <dgm:bulletEnabled val="1"/>
        </dgm:presLayoutVars>
      </dgm:prSet>
      <dgm:spPr/>
      <dgm:t>
        <a:bodyPr/>
        <a:lstStyle/>
        <a:p>
          <a:endParaRPr lang="en-US"/>
        </a:p>
      </dgm:t>
    </dgm:pt>
  </dgm:ptLst>
  <dgm:cxnLst>
    <dgm:cxn modelId="{C4E980B8-C262-49F0-A641-2FE9408E8167}" srcId="{F3991BE6-38F3-4F67-9A4B-D3CC86E2AEB3}" destId="{4CDDA0B9-7D3B-4475-BE83-1EAEBE5B0041}" srcOrd="1" destOrd="0" parTransId="{1828ED80-D90E-4BD2-9799-65BBF78C6556}" sibTransId="{B487B545-1F69-447D-88D5-4301BF175069}"/>
    <dgm:cxn modelId="{D15D057D-35D6-4FC2-B742-008EF284B441}" srcId="{F3991BE6-38F3-4F67-9A4B-D3CC86E2AEB3}" destId="{E66F08B1-49AB-48A2-A4C4-BFE111F19CC6}" srcOrd="0" destOrd="0" parTransId="{AD438C5E-EC92-47BC-99EB-210507C5BCEE}" sibTransId="{5B6E6E34-6878-4F3F-9018-4ACB78CDFC85}"/>
    <dgm:cxn modelId="{B8B54DE2-1105-D046-90A2-FA9C08EA6686}" type="presOf" srcId="{F3991BE6-38F3-4F67-9A4B-D3CC86E2AEB3}" destId="{8F60444C-5817-48B1-830A-FDB7B38F553F}" srcOrd="0" destOrd="0" presId="urn:microsoft.com/office/officeart/2005/8/layout/venn1"/>
    <dgm:cxn modelId="{CE9A5BD3-4848-204A-B37D-78F36A3B8029}" type="presOf" srcId="{E66F08B1-49AB-48A2-A4C4-BFE111F19CC6}" destId="{D1E88AC2-74D3-4A4E-8473-EB449A1FFB22}" srcOrd="0" destOrd="0" presId="urn:microsoft.com/office/officeart/2005/8/layout/venn1"/>
    <dgm:cxn modelId="{2579F488-F844-0243-B86D-56B63E5083BA}" type="presOf" srcId="{E66F08B1-49AB-48A2-A4C4-BFE111F19CC6}" destId="{0A118ABD-AA05-4D44-B31A-8B789D41C206}" srcOrd="1" destOrd="0" presId="urn:microsoft.com/office/officeart/2005/8/layout/venn1"/>
    <dgm:cxn modelId="{EE0E8F63-AA40-4E47-B808-E11DD4A4B0CC}" type="presOf" srcId="{4CDDA0B9-7D3B-4475-BE83-1EAEBE5B0041}" destId="{A8B867EF-4D70-4BC5-8BF7-FBEA3C7EE879}" srcOrd="1" destOrd="0" presId="urn:microsoft.com/office/officeart/2005/8/layout/venn1"/>
    <dgm:cxn modelId="{C95B35C3-7EA4-B148-A3CA-931C83DEBD2C}" type="presOf" srcId="{4CDDA0B9-7D3B-4475-BE83-1EAEBE5B0041}" destId="{ED6F11B2-3ED4-4282-925B-3CF02D2501C4}" srcOrd="0" destOrd="0" presId="urn:microsoft.com/office/officeart/2005/8/layout/venn1"/>
    <dgm:cxn modelId="{E1E684AE-3F42-FC43-92D9-A5119839BE6B}" type="presParOf" srcId="{8F60444C-5817-48B1-830A-FDB7B38F553F}" destId="{D1E88AC2-74D3-4A4E-8473-EB449A1FFB22}" srcOrd="0" destOrd="0" presId="urn:microsoft.com/office/officeart/2005/8/layout/venn1"/>
    <dgm:cxn modelId="{4CC5E167-3978-9A43-BB6F-28CB41AA0E9C}" type="presParOf" srcId="{8F60444C-5817-48B1-830A-FDB7B38F553F}" destId="{0A118ABD-AA05-4D44-B31A-8B789D41C206}" srcOrd="1" destOrd="0" presId="urn:microsoft.com/office/officeart/2005/8/layout/venn1"/>
    <dgm:cxn modelId="{B776E120-73B0-3644-8B57-A1204751889C}" type="presParOf" srcId="{8F60444C-5817-48B1-830A-FDB7B38F553F}" destId="{ED6F11B2-3ED4-4282-925B-3CF02D2501C4}" srcOrd="2" destOrd="0" presId="urn:microsoft.com/office/officeart/2005/8/layout/venn1"/>
    <dgm:cxn modelId="{CDE298B4-75F8-6A43-8D6C-8718AA6352C7}" type="presParOf" srcId="{8F60444C-5817-48B1-830A-FDB7B38F553F}" destId="{A8B867EF-4D70-4BC5-8BF7-FBEA3C7EE879}" srcOrd="3"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6E5219-4E9B-4368-88ED-DA251E5A892D}" type="doc">
      <dgm:prSet loTypeId="urn:microsoft.com/office/officeart/2005/8/layout/venn1" loCatId="relationship" qsTypeId="urn:microsoft.com/office/officeart/2005/8/quickstyle/simple1" qsCatId="simple" csTypeId="urn:microsoft.com/office/officeart/2005/8/colors/accent2_2" csCatId="accent2" phldr="1"/>
      <dgm:spPr/>
    </dgm:pt>
    <dgm:pt modelId="{772192CE-B026-4F7C-A2EF-B746315756D1}">
      <dgm:prSet/>
      <dgm:spPr>
        <a:solidFill>
          <a:srgbClr val="C00000">
            <a:alpha val="50000"/>
          </a:srgbClr>
        </a:solidFill>
      </dgm:spPr>
      <dgm:t>
        <a:bodyPr/>
        <a:lstStyle/>
        <a:p>
          <a:endParaRPr lang="en-US" dirty="0"/>
        </a:p>
      </dgm:t>
    </dgm:pt>
    <dgm:pt modelId="{56FD93D1-F404-46E5-8FA7-EC218951AD36}" type="parTrans" cxnId="{39EDE027-B567-4C8A-B48A-637BB9D75800}">
      <dgm:prSet/>
      <dgm:spPr/>
      <dgm:t>
        <a:bodyPr/>
        <a:lstStyle/>
        <a:p>
          <a:endParaRPr lang="en-US"/>
        </a:p>
      </dgm:t>
    </dgm:pt>
    <dgm:pt modelId="{EDE37496-D6C8-4497-B4D4-3B167DEFCA24}" type="sibTrans" cxnId="{39EDE027-B567-4C8A-B48A-637BB9D75800}">
      <dgm:prSet/>
      <dgm:spPr/>
      <dgm:t>
        <a:bodyPr/>
        <a:lstStyle/>
        <a:p>
          <a:endParaRPr lang="en-US"/>
        </a:p>
      </dgm:t>
    </dgm:pt>
    <dgm:pt modelId="{8856A597-F6C3-407D-B385-F8A192FAB420}" type="pres">
      <dgm:prSet presAssocID="{176E5219-4E9B-4368-88ED-DA251E5A892D}" presName="compositeShape" presStyleCnt="0">
        <dgm:presLayoutVars>
          <dgm:chMax val="7"/>
          <dgm:dir/>
          <dgm:resizeHandles val="exact"/>
        </dgm:presLayoutVars>
      </dgm:prSet>
      <dgm:spPr/>
    </dgm:pt>
    <dgm:pt modelId="{F8950D57-4E13-49C2-BC90-4CE88FD91A59}" type="pres">
      <dgm:prSet presAssocID="{772192CE-B026-4F7C-A2EF-B746315756D1}" presName="circ1TxSh" presStyleLbl="vennNode1" presStyleIdx="0" presStyleCnt="1"/>
      <dgm:spPr/>
      <dgm:t>
        <a:bodyPr/>
        <a:lstStyle/>
        <a:p>
          <a:endParaRPr lang="en-US"/>
        </a:p>
      </dgm:t>
    </dgm:pt>
  </dgm:ptLst>
  <dgm:cxnLst>
    <dgm:cxn modelId="{E1D5675C-CE43-B946-9E46-698BF8C4C374}" type="presOf" srcId="{772192CE-B026-4F7C-A2EF-B746315756D1}" destId="{F8950D57-4E13-49C2-BC90-4CE88FD91A59}" srcOrd="0" destOrd="0" presId="urn:microsoft.com/office/officeart/2005/8/layout/venn1"/>
    <dgm:cxn modelId="{39EDE027-B567-4C8A-B48A-637BB9D75800}" srcId="{176E5219-4E9B-4368-88ED-DA251E5A892D}" destId="{772192CE-B026-4F7C-A2EF-B746315756D1}" srcOrd="0" destOrd="0" parTransId="{56FD93D1-F404-46E5-8FA7-EC218951AD36}" sibTransId="{EDE37496-D6C8-4497-B4D4-3B167DEFCA24}"/>
    <dgm:cxn modelId="{20625F60-81EA-4342-ACE4-1D741CBE4B26}" type="presOf" srcId="{176E5219-4E9B-4368-88ED-DA251E5A892D}" destId="{8856A597-F6C3-407D-B385-F8A192FAB420}" srcOrd="0" destOrd="0" presId="urn:microsoft.com/office/officeart/2005/8/layout/venn1"/>
    <dgm:cxn modelId="{7CD02970-D136-9242-B802-5701F8113334}" type="presParOf" srcId="{8856A597-F6C3-407D-B385-F8A192FAB420}" destId="{F8950D57-4E13-49C2-BC90-4CE88FD91A59}" srcOrd="0" destOrd="0" presId="urn:microsoft.com/office/officeart/2005/8/layout/ven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A801AD-70C2-4526-91BB-362E486D9D3A}" type="doc">
      <dgm:prSet loTypeId="urn:microsoft.com/office/officeart/2005/8/layout/radial1" loCatId="relationship" qsTypeId="urn:microsoft.com/office/officeart/2005/8/quickstyle/simple1" qsCatId="simple" csTypeId="urn:microsoft.com/office/officeart/2005/8/colors/accent1_2" csCatId="accent1"/>
      <dgm:spPr/>
    </dgm:pt>
    <dgm:pt modelId="{4D2C7A95-A796-4306-8553-7A8DEAEA494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ヒラギノ角ゴ Pro W3" pitchFamily="-112" charset="-128"/>
          </a:endParaRPr>
        </a:p>
      </dgm:t>
    </dgm:pt>
    <dgm:pt modelId="{0FD83B17-A2F2-451A-B500-011E4D7715D2}" type="parTrans" cxnId="{2F2432C2-4051-43CC-A79D-54235BEEBCC0}">
      <dgm:prSet/>
      <dgm:spPr/>
      <dgm:t>
        <a:bodyPr/>
        <a:lstStyle/>
        <a:p>
          <a:endParaRPr lang="en-US"/>
        </a:p>
      </dgm:t>
    </dgm:pt>
    <dgm:pt modelId="{73EAC1C1-DBDF-4BA6-A84D-701DD4160FC5}" type="sibTrans" cxnId="{2F2432C2-4051-43CC-A79D-54235BEEBCC0}">
      <dgm:prSet/>
      <dgm:spPr/>
      <dgm:t>
        <a:bodyPr/>
        <a:lstStyle/>
        <a:p>
          <a:endParaRPr lang="en-US"/>
        </a:p>
      </dgm:t>
    </dgm:pt>
    <dgm:pt modelId="{11BA7307-ED6A-4342-B0BF-8BDB4FE7454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ヒラギノ角ゴ Pro W3" pitchFamily="-112" charset="-128"/>
          </a:endParaRPr>
        </a:p>
      </dgm:t>
    </dgm:pt>
    <dgm:pt modelId="{D38BA6CF-321C-47F1-9A6F-ACA8B5360889}" type="parTrans" cxnId="{2B136012-F505-4416-8837-3B36F414E6F6}">
      <dgm:prSet/>
      <dgm:spPr/>
      <dgm:t>
        <a:bodyPr/>
        <a:lstStyle/>
        <a:p>
          <a:endParaRPr lang="en-US"/>
        </a:p>
      </dgm:t>
    </dgm:pt>
    <dgm:pt modelId="{BB2AACE0-35ED-42D1-8D9B-7BDBF0F884AD}" type="sibTrans" cxnId="{2B136012-F505-4416-8837-3B36F414E6F6}">
      <dgm:prSet/>
      <dgm:spPr/>
      <dgm:t>
        <a:bodyPr/>
        <a:lstStyle/>
        <a:p>
          <a:endParaRPr lang="en-US"/>
        </a:p>
      </dgm:t>
    </dgm:pt>
    <dgm:pt modelId="{37B2545D-6531-4F0C-8BA2-538093BA8DD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ヒラギノ角ゴ Pro W3" pitchFamily="-112" charset="-128"/>
          </a:endParaRPr>
        </a:p>
      </dgm:t>
    </dgm:pt>
    <dgm:pt modelId="{D6683A4E-116B-4BC8-82BB-687BB25CD730}" type="parTrans" cxnId="{0C44D6BD-28F6-4727-A904-A5A7BF667214}">
      <dgm:prSet/>
      <dgm:spPr/>
      <dgm:t>
        <a:bodyPr/>
        <a:lstStyle/>
        <a:p>
          <a:endParaRPr lang="en-US"/>
        </a:p>
      </dgm:t>
    </dgm:pt>
    <dgm:pt modelId="{131D2359-CA60-4596-B88D-448E5586D771}" type="sibTrans" cxnId="{0C44D6BD-28F6-4727-A904-A5A7BF667214}">
      <dgm:prSet/>
      <dgm:spPr/>
      <dgm:t>
        <a:bodyPr/>
        <a:lstStyle/>
        <a:p>
          <a:endParaRPr lang="en-US"/>
        </a:p>
      </dgm:t>
    </dgm:pt>
    <dgm:pt modelId="{15E9167F-72B7-4208-A3EA-844F3CB1CD9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ヒラギノ角ゴ Pro W3" pitchFamily="-112" charset="-128"/>
          </a:endParaRPr>
        </a:p>
      </dgm:t>
    </dgm:pt>
    <dgm:pt modelId="{DF02D885-7837-47D5-9AFB-9BFEFA172FC1}" type="parTrans" cxnId="{D4E587B6-E06C-455B-A7BB-B4FE620AF198}">
      <dgm:prSet/>
      <dgm:spPr/>
      <dgm:t>
        <a:bodyPr/>
        <a:lstStyle/>
        <a:p>
          <a:endParaRPr lang="en-US"/>
        </a:p>
      </dgm:t>
    </dgm:pt>
    <dgm:pt modelId="{C6993898-E9F3-4BE9-9CE5-BA236E64CCEC}" type="sibTrans" cxnId="{D4E587B6-E06C-455B-A7BB-B4FE620AF198}">
      <dgm:prSet/>
      <dgm:spPr/>
      <dgm:t>
        <a:bodyPr/>
        <a:lstStyle/>
        <a:p>
          <a:endParaRPr lang="en-US"/>
        </a:p>
      </dgm:t>
    </dgm:pt>
    <dgm:pt modelId="{2D5D87B3-DA27-4103-9C76-B3D64E97AE6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ヒラギノ角ゴ Pro W3" pitchFamily="-112" charset="-128"/>
          </a:endParaRPr>
        </a:p>
      </dgm:t>
    </dgm:pt>
    <dgm:pt modelId="{3B3B7A41-6EFB-4F2D-924F-0C0E1952CBF9}" type="parTrans" cxnId="{8E339979-A152-4A1A-8E9B-4CC3170CBCA3}">
      <dgm:prSet/>
      <dgm:spPr/>
      <dgm:t>
        <a:bodyPr/>
        <a:lstStyle/>
        <a:p>
          <a:endParaRPr lang="en-US"/>
        </a:p>
      </dgm:t>
    </dgm:pt>
    <dgm:pt modelId="{88A9EB9E-D347-41F4-AAB0-B5F6542D566D}" type="sibTrans" cxnId="{8E339979-A152-4A1A-8E9B-4CC3170CBCA3}">
      <dgm:prSet/>
      <dgm:spPr/>
      <dgm:t>
        <a:bodyPr/>
        <a:lstStyle/>
        <a:p>
          <a:endParaRPr lang="en-US"/>
        </a:p>
      </dgm:t>
    </dgm:pt>
    <dgm:pt modelId="{DC66AC20-D73B-46D4-A9B9-2176D91A42D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ヒラギノ角ゴ Pro W3" pitchFamily="-112" charset="-128"/>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ヒラギノ角ゴ Pro W3" pitchFamily="-112" charset="-128"/>
          </a:endParaRPr>
        </a:p>
      </dgm:t>
    </dgm:pt>
    <dgm:pt modelId="{32653E54-D580-4451-9A50-41E6C8C3D7FF}" type="parTrans" cxnId="{B46DE65F-B0C1-4BB5-A7C4-0EE0DB5B26AF}">
      <dgm:prSet/>
      <dgm:spPr/>
      <dgm:t>
        <a:bodyPr/>
        <a:lstStyle/>
        <a:p>
          <a:endParaRPr lang="en-US"/>
        </a:p>
      </dgm:t>
    </dgm:pt>
    <dgm:pt modelId="{E10B1EEA-9255-43F8-A54F-7E0433833CBB}" type="sibTrans" cxnId="{B46DE65F-B0C1-4BB5-A7C4-0EE0DB5B26AF}">
      <dgm:prSet/>
      <dgm:spPr/>
      <dgm:t>
        <a:bodyPr/>
        <a:lstStyle/>
        <a:p>
          <a:endParaRPr lang="en-US"/>
        </a:p>
      </dgm:t>
    </dgm:pt>
    <dgm:pt modelId="{A9FCC7DE-211B-438D-961C-B175A3DEF58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ヒラギノ角ゴ Pro W3" pitchFamily="-112" charset="-128"/>
          </a:endParaRPr>
        </a:p>
      </dgm:t>
    </dgm:pt>
    <dgm:pt modelId="{F8EE95D0-4AD3-4929-ABB6-F6F5CDCF90E5}" type="parTrans" cxnId="{381756E3-4B9F-47A7-8AE8-56F5E60F92A8}">
      <dgm:prSet/>
      <dgm:spPr/>
      <dgm:t>
        <a:bodyPr/>
        <a:lstStyle/>
        <a:p>
          <a:endParaRPr lang="en-US"/>
        </a:p>
      </dgm:t>
    </dgm:pt>
    <dgm:pt modelId="{577FCE0A-B40E-4B78-AE4F-EB715C0ACF97}" type="sibTrans" cxnId="{381756E3-4B9F-47A7-8AE8-56F5E60F92A8}">
      <dgm:prSet/>
      <dgm:spPr/>
      <dgm:t>
        <a:bodyPr/>
        <a:lstStyle/>
        <a:p>
          <a:endParaRPr lang="en-US"/>
        </a:p>
      </dgm:t>
    </dgm:pt>
    <dgm:pt modelId="{C97961B1-3024-4FEA-A4D9-EE3580872A08}" type="pres">
      <dgm:prSet presAssocID="{13A801AD-70C2-4526-91BB-362E486D9D3A}" presName="cycle" presStyleCnt="0">
        <dgm:presLayoutVars>
          <dgm:chMax val="1"/>
          <dgm:dir/>
          <dgm:animLvl val="ctr"/>
          <dgm:resizeHandles val="exact"/>
        </dgm:presLayoutVars>
      </dgm:prSet>
      <dgm:spPr/>
    </dgm:pt>
    <dgm:pt modelId="{91C04F1C-6016-49C1-BF41-8431459C0582}" type="pres">
      <dgm:prSet presAssocID="{4D2C7A95-A796-4306-8553-7A8DEAEA4946}" presName="centerShape" presStyleLbl="node0" presStyleIdx="0" presStyleCnt="1"/>
      <dgm:spPr/>
      <dgm:t>
        <a:bodyPr/>
        <a:lstStyle/>
        <a:p>
          <a:endParaRPr lang="en-US"/>
        </a:p>
      </dgm:t>
    </dgm:pt>
    <dgm:pt modelId="{60C1678C-F144-4E31-842D-A0C6DCA451CC}" type="pres">
      <dgm:prSet presAssocID="{D38BA6CF-321C-47F1-9A6F-ACA8B5360889}" presName="Name9" presStyleLbl="parChTrans1D2" presStyleIdx="0" presStyleCnt="6"/>
      <dgm:spPr/>
      <dgm:t>
        <a:bodyPr/>
        <a:lstStyle/>
        <a:p>
          <a:endParaRPr lang="en-US"/>
        </a:p>
      </dgm:t>
    </dgm:pt>
    <dgm:pt modelId="{F3533EC8-5E54-4E9F-B597-B64D802B799E}" type="pres">
      <dgm:prSet presAssocID="{D38BA6CF-321C-47F1-9A6F-ACA8B5360889}" presName="connTx" presStyleLbl="parChTrans1D2" presStyleIdx="0" presStyleCnt="6"/>
      <dgm:spPr/>
      <dgm:t>
        <a:bodyPr/>
        <a:lstStyle/>
        <a:p>
          <a:endParaRPr lang="en-US"/>
        </a:p>
      </dgm:t>
    </dgm:pt>
    <dgm:pt modelId="{25F1A0C1-5047-4AD0-BBFA-181BF2434447}" type="pres">
      <dgm:prSet presAssocID="{11BA7307-ED6A-4342-B0BF-8BDB4FE74546}" presName="node" presStyleLbl="node1" presStyleIdx="0" presStyleCnt="6">
        <dgm:presLayoutVars>
          <dgm:bulletEnabled val="1"/>
        </dgm:presLayoutVars>
      </dgm:prSet>
      <dgm:spPr/>
      <dgm:t>
        <a:bodyPr/>
        <a:lstStyle/>
        <a:p>
          <a:endParaRPr lang="en-US"/>
        </a:p>
      </dgm:t>
    </dgm:pt>
    <dgm:pt modelId="{B2DA7E47-5B5B-411B-AAC8-9F88C45F0054}" type="pres">
      <dgm:prSet presAssocID="{D6683A4E-116B-4BC8-82BB-687BB25CD730}" presName="Name9" presStyleLbl="parChTrans1D2" presStyleIdx="1" presStyleCnt="6"/>
      <dgm:spPr/>
      <dgm:t>
        <a:bodyPr/>
        <a:lstStyle/>
        <a:p>
          <a:endParaRPr lang="en-US"/>
        </a:p>
      </dgm:t>
    </dgm:pt>
    <dgm:pt modelId="{19DAE705-2291-4ED1-A856-D795035A5035}" type="pres">
      <dgm:prSet presAssocID="{D6683A4E-116B-4BC8-82BB-687BB25CD730}" presName="connTx" presStyleLbl="parChTrans1D2" presStyleIdx="1" presStyleCnt="6"/>
      <dgm:spPr/>
      <dgm:t>
        <a:bodyPr/>
        <a:lstStyle/>
        <a:p>
          <a:endParaRPr lang="en-US"/>
        </a:p>
      </dgm:t>
    </dgm:pt>
    <dgm:pt modelId="{9C96A051-1C88-4A2C-A2BC-6E4B7D2EBC5B}" type="pres">
      <dgm:prSet presAssocID="{37B2545D-6531-4F0C-8BA2-538093BA8DD6}" presName="node" presStyleLbl="node1" presStyleIdx="1" presStyleCnt="6">
        <dgm:presLayoutVars>
          <dgm:bulletEnabled val="1"/>
        </dgm:presLayoutVars>
      </dgm:prSet>
      <dgm:spPr/>
      <dgm:t>
        <a:bodyPr/>
        <a:lstStyle/>
        <a:p>
          <a:endParaRPr lang="en-US"/>
        </a:p>
      </dgm:t>
    </dgm:pt>
    <dgm:pt modelId="{941B4D1F-CA11-4AD8-9206-AD0624A622C3}" type="pres">
      <dgm:prSet presAssocID="{DF02D885-7837-47D5-9AFB-9BFEFA172FC1}" presName="Name9" presStyleLbl="parChTrans1D2" presStyleIdx="2" presStyleCnt="6"/>
      <dgm:spPr/>
      <dgm:t>
        <a:bodyPr/>
        <a:lstStyle/>
        <a:p>
          <a:endParaRPr lang="en-US"/>
        </a:p>
      </dgm:t>
    </dgm:pt>
    <dgm:pt modelId="{95BD6A3D-E6B7-4C7B-BDFC-358B67C09B75}" type="pres">
      <dgm:prSet presAssocID="{DF02D885-7837-47D5-9AFB-9BFEFA172FC1}" presName="connTx" presStyleLbl="parChTrans1D2" presStyleIdx="2" presStyleCnt="6"/>
      <dgm:spPr/>
      <dgm:t>
        <a:bodyPr/>
        <a:lstStyle/>
        <a:p>
          <a:endParaRPr lang="en-US"/>
        </a:p>
      </dgm:t>
    </dgm:pt>
    <dgm:pt modelId="{5399BAA2-B21D-4947-9793-90013D532A60}" type="pres">
      <dgm:prSet presAssocID="{15E9167F-72B7-4208-A3EA-844F3CB1CD97}" presName="node" presStyleLbl="node1" presStyleIdx="2" presStyleCnt="6">
        <dgm:presLayoutVars>
          <dgm:bulletEnabled val="1"/>
        </dgm:presLayoutVars>
      </dgm:prSet>
      <dgm:spPr/>
      <dgm:t>
        <a:bodyPr/>
        <a:lstStyle/>
        <a:p>
          <a:endParaRPr lang="en-US"/>
        </a:p>
      </dgm:t>
    </dgm:pt>
    <dgm:pt modelId="{A230292F-D074-4962-9E90-75F93B1ECD63}" type="pres">
      <dgm:prSet presAssocID="{3B3B7A41-6EFB-4F2D-924F-0C0E1952CBF9}" presName="Name9" presStyleLbl="parChTrans1D2" presStyleIdx="3" presStyleCnt="6"/>
      <dgm:spPr/>
      <dgm:t>
        <a:bodyPr/>
        <a:lstStyle/>
        <a:p>
          <a:endParaRPr lang="en-US"/>
        </a:p>
      </dgm:t>
    </dgm:pt>
    <dgm:pt modelId="{4A959BA9-0922-4F95-A4CF-DDB4915D23D5}" type="pres">
      <dgm:prSet presAssocID="{3B3B7A41-6EFB-4F2D-924F-0C0E1952CBF9}" presName="connTx" presStyleLbl="parChTrans1D2" presStyleIdx="3" presStyleCnt="6"/>
      <dgm:spPr/>
      <dgm:t>
        <a:bodyPr/>
        <a:lstStyle/>
        <a:p>
          <a:endParaRPr lang="en-US"/>
        </a:p>
      </dgm:t>
    </dgm:pt>
    <dgm:pt modelId="{A1F5AFE4-A0EF-4789-A284-BCE4E5532054}" type="pres">
      <dgm:prSet presAssocID="{2D5D87B3-DA27-4103-9C76-B3D64E97AE64}" presName="node" presStyleLbl="node1" presStyleIdx="3" presStyleCnt="6">
        <dgm:presLayoutVars>
          <dgm:bulletEnabled val="1"/>
        </dgm:presLayoutVars>
      </dgm:prSet>
      <dgm:spPr/>
      <dgm:t>
        <a:bodyPr/>
        <a:lstStyle/>
        <a:p>
          <a:endParaRPr lang="en-US"/>
        </a:p>
      </dgm:t>
    </dgm:pt>
    <dgm:pt modelId="{DCCB1DCA-ADFA-4D4B-BCC2-7D0578A75E74}" type="pres">
      <dgm:prSet presAssocID="{32653E54-D580-4451-9A50-41E6C8C3D7FF}" presName="Name9" presStyleLbl="parChTrans1D2" presStyleIdx="4" presStyleCnt="6"/>
      <dgm:spPr/>
      <dgm:t>
        <a:bodyPr/>
        <a:lstStyle/>
        <a:p>
          <a:endParaRPr lang="en-US"/>
        </a:p>
      </dgm:t>
    </dgm:pt>
    <dgm:pt modelId="{91FDABD1-857C-4F6A-961C-DEE2EA826E7D}" type="pres">
      <dgm:prSet presAssocID="{32653E54-D580-4451-9A50-41E6C8C3D7FF}" presName="connTx" presStyleLbl="parChTrans1D2" presStyleIdx="4" presStyleCnt="6"/>
      <dgm:spPr/>
      <dgm:t>
        <a:bodyPr/>
        <a:lstStyle/>
        <a:p>
          <a:endParaRPr lang="en-US"/>
        </a:p>
      </dgm:t>
    </dgm:pt>
    <dgm:pt modelId="{AF0FDA47-946D-4107-B372-17448C5E9EE8}" type="pres">
      <dgm:prSet presAssocID="{DC66AC20-D73B-46D4-A9B9-2176D91A42DD}" presName="node" presStyleLbl="node1" presStyleIdx="4" presStyleCnt="6">
        <dgm:presLayoutVars>
          <dgm:bulletEnabled val="1"/>
        </dgm:presLayoutVars>
      </dgm:prSet>
      <dgm:spPr/>
      <dgm:t>
        <a:bodyPr/>
        <a:lstStyle/>
        <a:p>
          <a:endParaRPr lang="en-US"/>
        </a:p>
      </dgm:t>
    </dgm:pt>
    <dgm:pt modelId="{92479C09-9D56-4859-8577-0DA189478007}" type="pres">
      <dgm:prSet presAssocID="{F8EE95D0-4AD3-4929-ABB6-F6F5CDCF90E5}" presName="Name9" presStyleLbl="parChTrans1D2" presStyleIdx="5" presStyleCnt="6"/>
      <dgm:spPr/>
      <dgm:t>
        <a:bodyPr/>
        <a:lstStyle/>
        <a:p>
          <a:endParaRPr lang="en-US"/>
        </a:p>
      </dgm:t>
    </dgm:pt>
    <dgm:pt modelId="{1B02FF1C-3E0A-4CBC-8A1D-3689F2CC364A}" type="pres">
      <dgm:prSet presAssocID="{F8EE95D0-4AD3-4929-ABB6-F6F5CDCF90E5}" presName="connTx" presStyleLbl="parChTrans1D2" presStyleIdx="5" presStyleCnt="6"/>
      <dgm:spPr/>
      <dgm:t>
        <a:bodyPr/>
        <a:lstStyle/>
        <a:p>
          <a:endParaRPr lang="en-US"/>
        </a:p>
      </dgm:t>
    </dgm:pt>
    <dgm:pt modelId="{05D28207-42E8-4368-93AC-F5BCC95D51F5}" type="pres">
      <dgm:prSet presAssocID="{A9FCC7DE-211B-438D-961C-B175A3DEF580}" presName="node" presStyleLbl="node1" presStyleIdx="5" presStyleCnt="6">
        <dgm:presLayoutVars>
          <dgm:bulletEnabled val="1"/>
        </dgm:presLayoutVars>
      </dgm:prSet>
      <dgm:spPr/>
      <dgm:t>
        <a:bodyPr/>
        <a:lstStyle/>
        <a:p>
          <a:endParaRPr lang="en-US"/>
        </a:p>
      </dgm:t>
    </dgm:pt>
  </dgm:ptLst>
  <dgm:cxnLst>
    <dgm:cxn modelId="{381756E3-4B9F-47A7-8AE8-56F5E60F92A8}" srcId="{4D2C7A95-A796-4306-8553-7A8DEAEA4946}" destId="{A9FCC7DE-211B-438D-961C-B175A3DEF580}" srcOrd="5" destOrd="0" parTransId="{F8EE95D0-4AD3-4929-ABB6-F6F5CDCF90E5}" sibTransId="{577FCE0A-B40E-4B78-AE4F-EB715C0ACF97}"/>
    <dgm:cxn modelId="{B48433FA-8400-3E40-AAC3-F904D48D5E4F}" type="presOf" srcId="{11BA7307-ED6A-4342-B0BF-8BDB4FE74546}" destId="{25F1A0C1-5047-4AD0-BBFA-181BF2434447}" srcOrd="0" destOrd="0" presId="urn:microsoft.com/office/officeart/2005/8/layout/radial1"/>
    <dgm:cxn modelId="{8E778ED9-74E7-684B-9C30-AB8ED771D12F}" type="presOf" srcId="{37B2545D-6531-4F0C-8BA2-538093BA8DD6}" destId="{9C96A051-1C88-4A2C-A2BC-6E4B7D2EBC5B}" srcOrd="0" destOrd="0" presId="urn:microsoft.com/office/officeart/2005/8/layout/radial1"/>
    <dgm:cxn modelId="{CC34EC17-99FB-A64A-86FB-C29E5B494D4B}" type="presOf" srcId="{32653E54-D580-4451-9A50-41E6C8C3D7FF}" destId="{91FDABD1-857C-4F6A-961C-DEE2EA826E7D}" srcOrd="1" destOrd="0" presId="urn:microsoft.com/office/officeart/2005/8/layout/radial1"/>
    <dgm:cxn modelId="{DC728F8E-B9FD-E147-BE48-65C803DA6B4A}" type="presOf" srcId="{F8EE95D0-4AD3-4929-ABB6-F6F5CDCF90E5}" destId="{1B02FF1C-3E0A-4CBC-8A1D-3689F2CC364A}" srcOrd="1" destOrd="0" presId="urn:microsoft.com/office/officeart/2005/8/layout/radial1"/>
    <dgm:cxn modelId="{086AE63C-465A-004D-A45A-000927707DCC}" type="presOf" srcId="{15E9167F-72B7-4208-A3EA-844F3CB1CD97}" destId="{5399BAA2-B21D-4947-9793-90013D532A60}" srcOrd="0" destOrd="0" presId="urn:microsoft.com/office/officeart/2005/8/layout/radial1"/>
    <dgm:cxn modelId="{F01E1740-6B95-5944-AC26-1AEC2A87EEA0}" type="presOf" srcId="{DF02D885-7837-47D5-9AFB-9BFEFA172FC1}" destId="{95BD6A3D-E6B7-4C7B-BDFC-358B67C09B75}" srcOrd="1" destOrd="0" presId="urn:microsoft.com/office/officeart/2005/8/layout/radial1"/>
    <dgm:cxn modelId="{D4E587B6-E06C-455B-A7BB-B4FE620AF198}" srcId="{4D2C7A95-A796-4306-8553-7A8DEAEA4946}" destId="{15E9167F-72B7-4208-A3EA-844F3CB1CD97}" srcOrd="2" destOrd="0" parTransId="{DF02D885-7837-47D5-9AFB-9BFEFA172FC1}" sibTransId="{C6993898-E9F3-4BE9-9CE5-BA236E64CCEC}"/>
    <dgm:cxn modelId="{C029BE27-FC95-2347-9440-60B26AB77F1F}" type="presOf" srcId="{13A801AD-70C2-4526-91BB-362E486D9D3A}" destId="{C97961B1-3024-4FEA-A4D9-EE3580872A08}" srcOrd="0" destOrd="0" presId="urn:microsoft.com/office/officeart/2005/8/layout/radial1"/>
    <dgm:cxn modelId="{C2B168E8-D989-0543-91D5-FE10A98BAC0C}" type="presOf" srcId="{DC66AC20-D73B-46D4-A9B9-2176D91A42DD}" destId="{AF0FDA47-946D-4107-B372-17448C5E9EE8}" srcOrd="0" destOrd="0" presId="urn:microsoft.com/office/officeart/2005/8/layout/radial1"/>
    <dgm:cxn modelId="{B35B300A-AEEF-B949-89FB-FCC5849D238A}" type="presOf" srcId="{D6683A4E-116B-4BC8-82BB-687BB25CD730}" destId="{19DAE705-2291-4ED1-A856-D795035A5035}" srcOrd="1" destOrd="0" presId="urn:microsoft.com/office/officeart/2005/8/layout/radial1"/>
    <dgm:cxn modelId="{B46DE65F-B0C1-4BB5-A7C4-0EE0DB5B26AF}" srcId="{4D2C7A95-A796-4306-8553-7A8DEAEA4946}" destId="{DC66AC20-D73B-46D4-A9B9-2176D91A42DD}" srcOrd="4" destOrd="0" parTransId="{32653E54-D580-4451-9A50-41E6C8C3D7FF}" sibTransId="{E10B1EEA-9255-43F8-A54F-7E0433833CBB}"/>
    <dgm:cxn modelId="{2B136012-F505-4416-8837-3B36F414E6F6}" srcId="{4D2C7A95-A796-4306-8553-7A8DEAEA4946}" destId="{11BA7307-ED6A-4342-B0BF-8BDB4FE74546}" srcOrd="0" destOrd="0" parTransId="{D38BA6CF-321C-47F1-9A6F-ACA8B5360889}" sibTransId="{BB2AACE0-35ED-42D1-8D9B-7BDBF0F884AD}"/>
    <dgm:cxn modelId="{EDC1D90E-97F9-A744-90C0-9ABB5FB28119}" type="presOf" srcId="{D38BA6CF-321C-47F1-9A6F-ACA8B5360889}" destId="{F3533EC8-5E54-4E9F-B597-B64D802B799E}" srcOrd="1" destOrd="0" presId="urn:microsoft.com/office/officeart/2005/8/layout/radial1"/>
    <dgm:cxn modelId="{52B2CFFD-CBBD-E848-BAE2-7290AB7A0FF5}" type="presOf" srcId="{32653E54-D580-4451-9A50-41E6C8C3D7FF}" destId="{DCCB1DCA-ADFA-4D4B-BCC2-7D0578A75E74}" srcOrd="0" destOrd="0" presId="urn:microsoft.com/office/officeart/2005/8/layout/radial1"/>
    <dgm:cxn modelId="{8E339979-A152-4A1A-8E9B-4CC3170CBCA3}" srcId="{4D2C7A95-A796-4306-8553-7A8DEAEA4946}" destId="{2D5D87B3-DA27-4103-9C76-B3D64E97AE64}" srcOrd="3" destOrd="0" parTransId="{3B3B7A41-6EFB-4F2D-924F-0C0E1952CBF9}" sibTransId="{88A9EB9E-D347-41F4-AAB0-B5F6542D566D}"/>
    <dgm:cxn modelId="{556B8A48-21DE-A04A-8548-3C902A5F1D9D}" type="presOf" srcId="{2D5D87B3-DA27-4103-9C76-B3D64E97AE64}" destId="{A1F5AFE4-A0EF-4789-A284-BCE4E5532054}" srcOrd="0" destOrd="0" presId="urn:microsoft.com/office/officeart/2005/8/layout/radial1"/>
    <dgm:cxn modelId="{7AA4F7F0-8B29-914F-B6A0-94272DDA5E38}" type="presOf" srcId="{3B3B7A41-6EFB-4F2D-924F-0C0E1952CBF9}" destId="{A230292F-D074-4962-9E90-75F93B1ECD63}" srcOrd="0" destOrd="0" presId="urn:microsoft.com/office/officeart/2005/8/layout/radial1"/>
    <dgm:cxn modelId="{C3C4DA03-D10E-9B42-B0B7-80BDDE192BC3}" type="presOf" srcId="{D38BA6CF-321C-47F1-9A6F-ACA8B5360889}" destId="{60C1678C-F144-4E31-842D-A0C6DCA451CC}" srcOrd="0" destOrd="0" presId="urn:microsoft.com/office/officeart/2005/8/layout/radial1"/>
    <dgm:cxn modelId="{EBD8D52B-98AA-1D45-996C-A1D9639BBF35}" type="presOf" srcId="{F8EE95D0-4AD3-4929-ABB6-F6F5CDCF90E5}" destId="{92479C09-9D56-4859-8577-0DA189478007}" srcOrd="0" destOrd="0" presId="urn:microsoft.com/office/officeart/2005/8/layout/radial1"/>
    <dgm:cxn modelId="{C5664CF6-078E-5F4E-99FC-10065867792B}" type="presOf" srcId="{A9FCC7DE-211B-438D-961C-B175A3DEF580}" destId="{05D28207-42E8-4368-93AC-F5BCC95D51F5}" srcOrd="0" destOrd="0" presId="urn:microsoft.com/office/officeart/2005/8/layout/radial1"/>
    <dgm:cxn modelId="{CEF3EE97-2E16-3A4C-BE51-CC1C3BA304AF}" type="presOf" srcId="{DF02D885-7837-47D5-9AFB-9BFEFA172FC1}" destId="{941B4D1F-CA11-4AD8-9206-AD0624A622C3}" srcOrd="0" destOrd="0" presId="urn:microsoft.com/office/officeart/2005/8/layout/radial1"/>
    <dgm:cxn modelId="{5F193628-B3A8-6946-B008-F61BCEAF301D}" type="presOf" srcId="{D6683A4E-116B-4BC8-82BB-687BB25CD730}" destId="{B2DA7E47-5B5B-411B-AAC8-9F88C45F0054}" srcOrd="0" destOrd="0" presId="urn:microsoft.com/office/officeart/2005/8/layout/radial1"/>
    <dgm:cxn modelId="{2F2432C2-4051-43CC-A79D-54235BEEBCC0}" srcId="{13A801AD-70C2-4526-91BB-362E486D9D3A}" destId="{4D2C7A95-A796-4306-8553-7A8DEAEA4946}" srcOrd="0" destOrd="0" parTransId="{0FD83B17-A2F2-451A-B500-011E4D7715D2}" sibTransId="{73EAC1C1-DBDF-4BA6-A84D-701DD4160FC5}"/>
    <dgm:cxn modelId="{0C44D6BD-28F6-4727-A904-A5A7BF667214}" srcId="{4D2C7A95-A796-4306-8553-7A8DEAEA4946}" destId="{37B2545D-6531-4F0C-8BA2-538093BA8DD6}" srcOrd="1" destOrd="0" parTransId="{D6683A4E-116B-4BC8-82BB-687BB25CD730}" sibTransId="{131D2359-CA60-4596-B88D-448E5586D771}"/>
    <dgm:cxn modelId="{7C92F35F-D47C-2744-A21C-D67CBECC4732}" type="presOf" srcId="{3B3B7A41-6EFB-4F2D-924F-0C0E1952CBF9}" destId="{4A959BA9-0922-4F95-A4CF-DDB4915D23D5}" srcOrd="1" destOrd="0" presId="urn:microsoft.com/office/officeart/2005/8/layout/radial1"/>
    <dgm:cxn modelId="{7871A8AD-C35A-884D-9532-85D751501F2D}" type="presOf" srcId="{4D2C7A95-A796-4306-8553-7A8DEAEA4946}" destId="{91C04F1C-6016-49C1-BF41-8431459C0582}" srcOrd="0" destOrd="0" presId="urn:microsoft.com/office/officeart/2005/8/layout/radial1"/>
    <dgm:cxn modelId="{C39264E9-4090-0844-8085-4DAA14A4DBF6}" type="presParOf" srcId="{C97961B1-3024-4FEA-A4D9-EE3580872A08}" destId="{91C04F1C-6016-49C1-BF41-8431459C0582}" srcOrd="0" destOrd="0" presId="urn:microsoft.com/office/officeart/2005/8/layout/radial1"/>
    <dgm:cxn modelId="{7171C856-05CF-0D4E-8363-99D42F3C4089}" type="presParOf" srcId="{C97961B1-3024-4FEA-A4D9-EE3580872A08}" destId="{60C1678C-F144-4E31-842D-A0C6DCA451CC}" srcOrd="1" destOrd="0" presId="urn:microsoft.com/office/officeart/2005/8/layout/radial1"/>
    <dgm:cxn modelId="{CD19F33B-9C96-E248-A690-902F1F603B53}" type="presParOf" srcId="{60C1678C-F144-4E31-842D-A0C6DCA451CC}" destId="{F3533EC8-5E54-4E9F-B597-B64D802B799E}" srcOrd="0" destOrd="0" presId="urn:microsoft.com/office/officeart/2005/8/layout/radial1"/>
    <dgm:cxn modelId="{66A189C2-2E7D-EF49-8CC3-D6325CDD5B37}" type="presParOf" srcId="{C97961B1-3024-4FEA-A4D9-EE3580872A08}" destId="{25F1A0C1-5047-4AD0-BBFA-181BF2434447}" srcOrd="2" destOrd="0" presId="urn:microsoft.com/office/officeart/2005/8/layout/radial1"/>
    <dgm:cxn modelId="{889A98FC-070E-B242-803B-9C80506BD529}" type="presParOf" srcId="{C97961B1-3024-4FEA-A4D9-EE3580872A08}" destId="{B2DA7E47-5B5B-411B-AAC8-9F88C45F0054}" srcOrd="3" destOrd="0" presId="urn:microsoft.com/office/officeart/2005/8/layout/radial1"/>
    <dgm:cxn modelId="{CEBF8DB1-7DD7-0C40-9775-843EC3E6214F}" type="presParOf" srcId="{B2DA7E47-5B5B-411B-AAC8-9F88C45F0054}" destId="{19DAE705-2291-4ED1-A856-D795035A5035}" srcOrd="0" destOrd="0" presId="urn:microsoft.com/office/officeart/2005/8/layout/radial1"/>
    <dgm:cxn modelId="{8D6C70EF-52CE-1A42-9668-4CFA627F0EE0}" type="presParOf" srcId="{C97961B1-3024-4FEA-A4D9-EE3580872A08}" destId="{9C96A051-1C88-4A2C-A2BC-6E4B7D2EBC5B}" srcOrd="4" destOrd="0" presId="urn:microsoft.com/office/officeart/2005/8/layout/radial1"/>
    <dgm:cxn modelId="{DAD6A357-F4C9-6A42-B94B-C5F2B4426D3F}" type="presParOf" srcId="{C97961B1-3024-4FEA-A4D9-EE3580872A08}" destId="{941B4D1F-CA11-4AD8-9206-AD0624A622C3}" srcOrd="5" destOrd="0" presId="urn:microsoft.com/office/officeart/2005/8/layout/radial1"/>
    <dgm:cxn modelId="{68F6B3A2-7D7A-6748-B868-F7C25556689F}" type="presParOf" srcId="{941B4D1F-CA11-4AD8-9206-AD0624A622C3}" destId="{95BD6A3D-E6B7-4C7B-BDFC-358B67C09B75}" srcOrd="0" destOrd="0" presId="urn:microsoft.com/office/officeart/2005/8/layout/radial1"/>
    <dgm:cxn modelId="{D5199BF4-BC6B-2340-B6D7-C3788D5B3355}" type="presParOf" srcId="{C97961B1-3024-4FEA-A4D9-EE3580872A08}" destId="{5399BAA2-B21D-4947-9793-90013D532A60}" srcOrd="6" destOrd="0" presId="urn:microsoft.com/office/officeart/2005/8/layout/radial1"/>
    <dgm:cxn modelId="{84030312-4188-6C43-99F1-9B5564AD6F40}" type="presParOf" srcId="{C97961B1-3024-4FEA-A4D9-EE3580872A08}" destId="{A230292F-D074-4962-9E90-75F93B1ECD63}" srcOrd="7" destOrd="0" presId="urn:microsoft.com/office/officeart/2005/8/layout/radial1"/>
    <dgm:cxn modelId="{D8467C3C-AE3B-E74B-BE1C-C1489C9939EE}" type="presParOf" srcId="{A230292F-D074-4962-9E90-75F93B1ECD63}" destId="{4A959BA9-0922-4F95-A4CF-DDB4915D23D5}" srcOrd="0" destOrd="0" presId="urn:microsoft.com/office/officeart/2005/8/layout/radial1"/>
    <dgm:cxn modelId="{B2BB42A9-3337-404C-A21A-1A2C15DDD643}" type="presParOf" srcId="{C97961B1-3024-4FEA-A4D9-EE3580872A08}" destId="{A1F5AFE4-A0EF-4789-A284-BCE4E5532054}" srcOrd="8" destOrd="0" presId="urn:microsoft.com/office/officeart/2005/8/layout/radial1"/>
    <dgm:cxn modelId="{F86263B3-D5F8-8148-A4FB-D396553F92AF}" type="presParOf" srcId="{C97961B1-3024-4FEA-A4D9-EE3580872A08}" destId="{DCCB1DCA-ADFA-4D4B-BCC2-7D0578A75E74}" srcOrd="9" destOrd="0" presId="urn:microsoft.com/office/officeart/2005/8/layout/radial1"/>
    <dgm:cxn modelId="{67CDFD0F-A9F1-774A-B44D-20B36C5E8A61}" type="presParOf" srcId="{DCCB1DCA-ADFA-4D4B-BCC2-7D0578A75E74}" destId="{91FDABD1-857C-4F6A-961C-DEE2EA826E7D}" srcOrd="0" destOrd="0" presId="urn:microsoft.com/office/officeart/2005/8/layout/radial1"/>
    <dgm:cxn modelId="{CEBD0BA1-2EC0-A848-8009-11888ED166EE}" type="presParOf" srcId="{C97961B1-3024-4FEA-A4D9-EE3580872A08}" destId="{AF0FDA47-946D-4107-B372-17448C5E9EE8}" srcOrd="10" destOrd="0" presId="urn:microsoft.com/office/officeart/2005/8/layout/radial1"/>
    <dgm:cxn modelId="{CFD0082A-186A-244C-A902-58D67C941C85}" type="presParOf" srcId="{C97961B1-3024-4FEA-A4D9-EE3580872A08}" destId="{92479C09-9D56-4859-8577-0DA189478007}" srcOrd="11" destOrd="0" presId="urn:microsoft.com/office/officeart/2005/8/layout/radial1"/>
    <dgm:cxn modelId="{41D38DE1-F2AD-A34D-9844-2DC62F677E28}" type="presParOf" srcId="{92479C09-9D56-4859-8577-0DA189478007}" destId="{1B02FF1C-3E0A-4CBC-8A1D-3689F2CC364A}" srcOrd="0" destOrd="0" presId="urn:microsoft.com/office/officeart/2005/8/layout/radial1"/>
    <dgm:cxn modelId="{D2AD22D6-CE3C-2346-90B1-20A36D6F1CBE}" type="presParOf" srcId="{C97961B1-3024-4FEA-A4D9-EE3580872A08}" destId="{05D28207-42E8-4368-93AC-F5BCC95D51F5}" srcOrd="12" destOrd="0" presId="urn:microsoft.com/office/officeart/2005/8/layout/radial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727E6-028D-41A9-917D-550A509C65A1}">
      <dsp:nvSpPr>
        <dsp:cNvPr id="0" name=""/>
        <dsp:cNvSpPr/>
      </dsp:nvSpPr>
      <dsp:spPr>
        <a:xfrm>
          <a:off x="545464" y="16430"/>
          <a:ext cx="788670" cy="788670"/>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n-US" sz="2500" kern="1200" dirty="0"/>
        </a:p>
      </dsp:txBody>
      <dsp:txXfrm>
        <a:off x="650620" y="154447"/>
        <a:ext cx="578358" cy="354901"/>
      </dsp:txXfrm>
    </dsp:sp>
    <dsp:sp modelId="{0B6B2141-1337-44DF-A0F7-CB4430B52637}">
      <dsp:nvSpPr>
        <dsp:cNvPr id="0" name=""/>
        <dsp:cNvSpPr/>
      </dsp:nvSpPr>
      <dsp:spPr>
        <a:xfrm>
          <a:off x="830042" y="509349"/>
          <a:ext cx="788670" cy="788670"/>
        </a:xfrm>
        <a:prstGeom prst="ellipse">
          <a:avLst/>
        </a:prstGeom>
        <a:solidFill>
          <a:schemeClr val="accent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n-US" sz="3100" kern="1200" dirty="0"/>
        </a:p>
      </dsp:txBody>
      <dsp:txXfrm>
        <a:off x="1071244" y="713089"/>
        <a:ext cx="473202" cy="433768"/>
      </dsp:txXfrm>
    </dsp:sp>
    <dsp:sp modelId="{A9F029D2-689F-43DA-924F-BD46DEE4DECC}">
      <dsp:nvSpPr>
        <dsp:cNvPr id="0" name=""/>
        <dsp:cNvSpPr/>
      </dsp:nvSpPr>
      <dsp:spPr>
        <a:xfrm>
          <a:off x="260886" y="509349"/>
          <a:ext cx="788670" cy="788670"/>
        </a:xfrm>
        <a:prstGeom prst="ellipse">
          <a:avLst/>
        </a:prstGeom>
        <a:solidFill>
          <a:schemeClr val="accent2">
            <a:alpha val="50000"/>
            <a:hueOff val="8040382"/>
            <a:satOff val="14706"/>
            <a:lumOff val="-333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n-US" sz="3100" kern="1200" dirty="0"/>
        </a:p>
      </dsp:txBody>
      <dsp:txXfrm>
        <a:off x="335152" y="713089"/>
        <a:ext cx="473202" cy="433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88AC2-74D3-4A4E-8473-EB449A1FFB22}">
      <dsp:nvSpPr>
        <dsp:cNvPr id="0" name=""/>
        <dsp:cNvSpPr/>
      </dsp:nvSpPr>
      <dsp:spPr>
        <a:xfrm>
          <a:off x="204369" y="2176"/>
          <a:ext cx="795747" cy="795747"/>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n-US" sz="4300" kern="1200" dirty="0"/>
        </a:p>
      </dsp:txBody>
      <dsp:txXfrm>
        <a:off x="315487" y="96012"/>
        <a:ext cx="458809" cy="608076"/>
      </dsp:txXfrm>
    </dsp:sp>
    <dsp:sp modelId="{ED6F11B2-3ED4-4282-925B-3CF02D2501C4}">
      <dsp:nvSpPr>
        <dsp:cNvPr id="0" name=""/>
        <dsp:cNvSpPr/>
      </dsp:nvSpPr>
      <dsp:spPr>
        <a:xfrm>
          <a:off x="777881" y="2176"/>
          <a:ext cx="795747" cy="795747"/>
        </a:xfrm>
        <a:prstGeom prst="ellipse">
          <a:avLst/>
        </a:prstGeom>
        <a:solidFill>
          <a:schemeClr val="accent2">
            <a:alpha val="50000"/>
            <a:hueOff val="8040382"/>
            <a:satOff val="14706"/>
            <a:lumOff val="-333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911350">
            <a:lnSpc>
              <a:spcPct val="90000"/>
            </a:lnSpc>
            <a:spcBef>
              <a:spcPct val="0"/>
            </a:spcBef>
            <a:spcAft>
              <a:spcPct val="35000"/>
            </a:spcAft>
          </a:pPr>
          <a:endParaRPr lang="en-US" sz="4300" kern="1200" dirty="0"/>
        </a:p>
      </dsp:txBody>
      <dsp:txXfrm>
        <a:off x="1003701" y="96012"/>
        <a:ext cx="458809" cy="608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50D57-4E13-49C2-BC90-4CE88FD91A59}">
      <dsp:nvSpPr>
        <dsp:cNvPr id="0" name=""/>
        <dsp:cNvSpPr/>
      </dsp:nvSpPr>
      <dsp:spPr>
        <a:xfrm>
          <a:off x="561975" y="0"/>
          <a:ext cx="800100" cy="800100"/>
        </a:xfrm>
        <a:prstGeom prst="ellipse">
          <a:avLst/>
        </a:prstGeom>
        <a:solidFill>
          <a:srgbClr val="C0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dirty="0"/>
        </a:p>
      </dsp:txBody>
      <dsp:txXfrm>
        <a:off x="679147" y="117172"/>
        <a:ext cx="565756" cy="565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04F1C-6016-49C1-BF41-8431459C0582}">
      <dsp:nvSpPr>
        <dsp:cNvPr id="0" name=""/>
        <dsp:cNvSpPr/>
      </dsp:nvSpPr>
      <dsp:spPr>
        <a:xfrm>
          <a:off x="1560909" y="698102"/>
          <a:ext cx="535781" cy="5357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kern="1200" cap="none" normalizeH="0" baseline="0" dirty="0" smtClean="0">
            <a:ln>
              <a:noFill/>
            </a:ln>
            <a:solidFill>
              <a:schemeClr val="tx1"/>
            </a:solidFill>
            <a:effectLst/>
            <a:latin typeface="Arial" pitchFamily="34" charset="0"/>
            <a:ea typeface="ヒラギノ角ゴ Pro W3" pitchFamily="-112" charset="-128"/>
          </a:endParaRPr>
        </a:p>
      </dsp:txBody>
      <dsp:txXfrm>
        <a:off x="1639372" y="776565"/>
        <a:ext cx="378855" cy="378855"/>
      </dsp:txXfrm>
    </dsp:sp>
    <dsp:sp modelId="{60C1678C-F144-4E31-842D-A0C6DCA451CC}">
      <dsp:nvSpPr>
        <dsp:cNvPr id="0" name=""/>
        <dsp:cNvSpPr/>
      </dsp:nvSpPr>
      <dsp:spPr>
        <a:xfrm rot="16200000">
          <a:off x="1748200" y="604319"/>
          <a:ext cx="161199" cy="26367"/>
        </a:xfrm>
        <a:custGeom>
          <a:avLst/>
          <a:gdLst/>
          <a:ahLst/>
          <a:cxnLst/>
          <a:rect l="0" t="0" r="0" b="0"/>
          <a:pathLst>
            <a:path>
              <a:moveTo>
                <a:pt x="0" y="13183"/>
              </a:moveTo>
              <a:lnTo>
                <a:pt x="161199" y="13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824770" y="613472"/>
        <a:ext cx="8059" cy="8059"/>
      </dsp:txXfrm>
    </dsp:sp>
    <dsp:sp modelId="{25F1A0C1-5047-4AD0-BBFA-181BF2434447}">
      <dsp:nvSpPr>
        <dsp:cNvPr id="0" name=""/>
        <dsp:cNvSpPr/>
      </dsp:nvSpPr>
      <dsp:spPr>
        <a:xfrm>
          <a:off x="1560909" y="1121"/>
          <a:ext cx="535781" cy="5357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Arial" pitchFamily="34" charset="0"/>
            <a:ea typeface="ヒラギノ角ゴ Pro W3" pitchFamily="-112" charset="-128"/>
          </a:endParaRPr>
        </a:p>
      </dsp:txBody>
      <dsp:txXfrm>
        <a:off x="1639372" y="79584"/>
        <a:ext cx="378855" cy="378855"/>
      </dsp:txXfrm>
    </dsp:sp>
    <dsp:sp modelId="{B2DA7E47-5B5B-411B-AAC8-9F88C45F0054}">
      <dsp:nvSpPr>
        <dsp:cNvPr id="0" name=""/>
        <dsp:cNvSpPr/>
      </dsp:nvSpPr>
      <dsp:spPr>
        <a:xfrm rot="19800000">
          <a:off x="2050001" y="778564"/>
          <a:ext cx="161199" cy="26367"/>
        </a:xfrm>
        <a:custGeom>
          <a:avLst/>
          <a:gdLst/>
          <a:ahLst/>
          <a:cxnLst/>
          <a:rect l="0" t="0" r="0" b="0"/>
          <a:pathLst>
            <a:path>
              <a:moveTo>
                <a:pt x="0" y="13183"/>
              </a:moveTo>
              <a:lnTo>
                <a:pt x="161199" y="13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26571" y="787718"/>
        <a:ext cx="8059" cy="8059"/>
      </dsp:txXfrm>
    </dsp:sp>
    <dsp:sp modelId="{9C96A051-1C88-4A2C-A2BC-6E4B7D2EBC5B}">
      <dsp:nvSpPr>
        <dsp:cNvPr id="0" name=""/>
        <dsp:cNvSpPr/>
      </dsp:nvSpPr>
      <dsp:spPr>
        <a:xfrm>
          <a:off x="2164512" y="349612"/>
          <a:ext cx="535781" cy="5357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Arial" pitchFamily="34" charset="0"/>
            <a:ea typeface="ヒラギノ角ゴ Pro W3" pitchFamily="-112" charset="-128"/>
          </a:endParaRPr>
        </a:p>
      </dsp:txBody>
      <dsp:txXfrm>
        <a:off x="2242975" y="428075"/>
        <a:ext cx="378855" cy="378855"/>
      </dsp:txXfrm>
    </dsp:sp>
    <dsp:sp modelId="{941B4D1F-CA11-4AD8-9206-AD0624A622C3}">
      <dsp:nvSpPr>
        <dsp:cNvPr id="0" name=""/>
        <dsp:cNvSpPr/>
      </dsp:nvSpPr>
      <dsp:spPr>
        <a:xfrm rot="1800000">
          <a:off x="2050001" y="1127055"/>
          <a:ext cx="161199" cy="26367"/>
        </a:xfrm>
        <a:custGeom>
          <a:avLst/>
          <a:gdLst/>
          <a:ahLst/>
          <a:cxnLst/>
          <a:rect l="0" t="0" r="0" b="0"/>
          <a:pathLst>
            <a:path>
              <a:moveTo>
                <a:pt x="0" y="13183"/>
              </a:moveTo>
              <a:lnTo>
                <a:pt x="161199" y="13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126571" y="1136208"/>
        <a:ext cx="8059" cy="8059"/>
      </dsp:txXfrm>
    </dsp:sp>
    <dsp:sp modelId="{5399BAA2-B21D-4947-9793-90013D532A60}">
      <dsp:nvSpPr>
        <dsp:cNvPr id="0" name=""/>
        <dsp:cNvSpPr/>
      </dsp:nvSpPr>
      <dsp:spPr>
        <a:xfrm>
          <a:off x="2164512" y="1046593"/>
          <a:ext cx="535781" cy="5357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Arial" pitchFamily="34" charset="0"/>
            <a:ea typeface="ヒラギノ角ゴ Pro W3" pitchFamily="-112" charset="-128"/>
          </a:endParaRPr>
        </a:p>
      </dsp:txBody>
      <dsp:txXfrm>
        <a:off x="2242975" y="1125056"/>
        <a:ext cx="378855" cy="378855"/>
      </dsp:txXfrm>
    </dsp:sp>
    <dsp:sp modelId="{A230292F-D074-4962-9E90-75F93B1ECD63}">
      <dsp:nvSpPr>
        <dsp:cNvPr id="0" name=""/>
        <dsp:cNvSpPr/>
      </dsp:nvSpPr>
      <dsp:spPr>
        <a:xfrm rot="5400000">
          <a:off x="1748200" y="1301300"/>
          <a:ext cx="161199" cy="26367"/>
        </a:xfrm>
        <a:custGeom>
          <a:avLst/>
          <a:gdLst/>
          <a:ahLst/>
          <a:cxnLst/>
          <a:rect l="0" t="0" r="0" b="0"/>
          <a:pathLst>
            <a:path>
              <a:moveTo>
                <a:pt x="0" y="13183"/>
              </a:moveTo>
              <a:lnTo>
                <a:pt x="161199" y="13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824770" y="1310454"/>
        <a:ext cx="8059" cy="8059"/>
      </dsp:txXfrm>
    </dsp:sp>
    <dsp:sp modelId="{A1F5AFE4-A0EF-4789-A284-BCE4E5532054}">
      <dsp:nvSpPr>
        <dsp:cNvPr id="0" name=""/>
        <dsp:cNvSpPr/>
      </dsp:nvSpPr>
      <dsp:spPr>
        <a:xfrm>
          <a:off x="1560909" y="1395083"/>
          <a:ext cx="535781" cy="5357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Arial" pitchFamily="34" charset="0"/>
            <a:ea typeface="ヒラギノ角ゴ Pro W3" pitchFamily="-112" charset="-128"/>
          </a:endParaRPr>
        </a:p>
      </dsp:txBody>
      <dsp:txXfrm>
        <a:off x="1639372" y="1473546"/>
        <a:ext cx="378855" cy="378855"/>
      </dsp:txXfrm>
    </dsp:sp>
    <dsp:sp modelId="{DCCB1DCA-ADFA-4D4B-BCC2-7D0578A75E74}">
      <dsp:nvSpPr>
        <dsp:cNvPr id="0" name=""/>
        <dsp:cNvSpPr/>
      </dsp:nvSpPr>
      <dsp:spPr>
        <a:xfrm rot="9000000">
          <a:off x="1446398" y="1127055"/>
          <a:ext cx="161199" cy="26367"/>
        </a:xfrm>
        <a:custGeom>
          <a:avLst/>
          <a:gdLst/>
          <a:ahLst/>
          <a:cxnLst/>
          <a:rect l="0" t="0" r="0" b="0"/>
          <a:pathLst>
            <a:path>
              <a:moveTo>
                <a:pt x="0" y="13183"/>
              </a:moveTo>
              <a:lnTo>
                <a:pt x="161199" y="13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522968" y="1136208"/>
        <a:ext cx="8059" cy="8059"/>
      </dsp:txXfrm>
    </dsp:sp>
    <dsp:sp modelId="{AF0FDA47-946D-4107-B372-17448C5E9EE8}">
      <dsp:nvSpPr>
        <dsp:cNvPr id="0" name=""/>
        <dsp:cNvSpPr/>
      </dsp:nvSpPr>
      <dsp:spPr>
        <a:xfrm>
          <a:off x="957306" y="1046593"/>
          <a:ext cx="535781" cy="5357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Arial" pitchFamily="34" charset="0"/>
            <a:ea typeface="ヒラギノ角ゴ Pro W3" pitchFamily="-112" charset="-128"/>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Arial" pitchFamily="34" charset="0"/>
            <a:ea typeface="ヒラギノ角ゴ Pro W3" pitchFamily="-112" charset="-128"/>
          </a:endParaRPr>
        </a:p>
      </dsp:txBody>
      <dsp:txXfrm>
        <a:off x="1035769" y="1125056"/>
        <a:ext cx="378855" cy="378855"/>
      </dsp:txXfrm>
    </dsp:sp>
    <dsp:sp modelId="{92479C09-9D56-4859-8577-0DA189478007}">
      <dsp:nvSpPr>
        <dsp:cNvPr id="0" name=""/>
        <dsp:cNvSpPr/>
      </dsp:nvSpPr>
      <dsp:spPr>
        <a:xfrm rot="12600000">
          <a:off x="1446398" y="778564"/>
          <a:ext cx="161199" cy="26367"/>
        </a:xfrm>
        <a:custGeom>
          <a:avLst/>
          <a:gdLst/>
          <a:ahLst/>
          <a:cxnLst/>
          <a:rect l="0" t="0" r="0" b="0"/>
          <a:pathLst>
            <a:path>
              <a:moveTo>
                <a:pt x="0" y="13183"/>
              </a:moveTo>
              <a:lnTo>
                <a:pt x="161199" y="131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522968" y="787718"/>
        <a:ext cx="8059" cy="8059"/>
      </dsp:txXfrm>
    </dsp:sp>
    <dsp:sp modelId="{05D28207-42E8-4368-93AC-F5BCC95D51F5}">
      <dsp:nvSpPr>
        <dsp:cNvPr id="0" name=""/>
        <dsp:cNvSpPr/>
      </dsp:nvSpPr>
      <dsp:spPr>
        <a:xfrm>
          <a:off x="957306" y="349612"/>
          <a:ext cx="535781" cy="5357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smtClean="0">
            <a:ln>
              <a:noFill/>
            </a:ln>
            <a:solidFill>
              <a:schemeClr val="tx1"/>
            </a:solidFill>
            <a:effectLst/>
            <a:latin typeface="Arial" pitchFamily="34" charset="0"/>
            <a:ea typeface="ヒラギノ角ゴ Pro W3" pitchFamily="-112" charset="-128"/>
          </a:endParaRPr>
        </a:p>
      </dsp:txBody>
      <dsp:txXfrm>
        <a:off x="1035769" y="428075"/>
        <a:ext cx="378855" cy="37885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67298B-88B6-AF4B-B5C4-7F8A462DAC17}" type="datetimeFigureOut">
              <a:rPr lang="en-US" smtClean="0"/>
              <a:pPr/>
              <a:t>1/13/15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D1D48E-32F5-D747-97A0-5C09E68E2227}" type="slidenum">
              <a:rPr lang="en-US" smtClean="0"/>
              <a:pPr/>
              <a:t>‹#›</a:t>
            </a:fld>
            <a:endParaRPr lang="en-US"/>
          </a:p>
        </p:txBody>
      </p:sp>
    </p:spTree>
    <p:extLst>
      <p:ext uri="{BB962C8B-B14F-4D97-AF65-F5344CB8AC3E}">
        <p14:creationId xmlns:p14="http://schemas.microsoft.com/office/powerpoint/2010/main" val="741557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 Hand raise:  level of experience with Linked Learning</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11</a:t>
            </a:fld>
            <a:endParaRPr lang="en-US"/>
          </a:p>
        </p:txBody>
      </p:sp>
    </p:spTree>
    <p:extLst>
      <p:ext uri="{BB962C8B-B14F-4D97-AF65-F5344CB8AC3E}">
        <p14:creationId xmlns:p14="http://schemas.microsoft.com/office/powerpoint/2010/main" val="126416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 This definition is drawn from the National Career Academy Coalition’s Career Academy</a:t>
            </a:r>
            <a:r>
              <a:rPr lang="en-US" baseline="0" dirty="0" smtClean="0"/>
              <a:t> </a:t>
            </a:r>
            <a:r>
              <a:rPr lang="en-US" dirty="0" smtClean="0"/>
              <a:t>Standards of Practice.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Together,</a:t>
            </a:r>
            <a:r>
              <a:rPr lang="en-US" baseline="0" dirty="0" smtClean="0"/>
              <a:t> t</a:t>
            </a:r>
            <a:r>
              <a:rPr lang="en-US" dirty="0" smtClean="0"/>
              <a:t>hese</a:t>
            </a:r>
            <a:r>
              <a:rPr lang="en-US" baseline="0" dirty="0" smtClean="0"/>
              <a:t> multiple program components comprise the College and Career Academy.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AJ: Lead teachers orchestrate this on top of teaching.  Teacher leaders are most often respected by their peers for two reasons: because of their expertise in teaching, which requires tremendous dedication and commitment; and because of their aptitude for hard work, which leading an Academy most definitely is.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249780E-E0B8-424D-8A52-FDFF54717F2C}" type="slidenum">
              <a:rPr lang="en-US" smtClean="0"/>
              <a:pPr/>
              <a:t>12</a:t>
            </a:fld>
            <a:endParaRPr lang="en-US"/>
          </a:p>
        </p:txBody>
      </p:sp>
    </p:spTree>
    <p:extLst>
      <p:ext uri="{BB962C8B-B14F-4D97-AF65-F5344CB8AC3E}">
        <p14:creationId xmlns:p14="http://schemas.microsoft.com/office/powerpoint/2010/main" val="625663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In order to lead strong</a:t>
            </a:r>
            <a:r>
              <a:rPr lang="en-US" baseline="0" dirty="0" smtClean="0"/>
              <a:t> Academies, teacher leaders need to juggle work in three main areas, each with very specific challenges and responsibilities. More than likely, you will find my first and strongest finding, rather obvious.</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13</a:t>
            </a:fld>
            <a:endParaRPr lang="en-US"/>
          </a:p>
        </p:txBody>
      </p:sp>
    </p:spTree>
    <p:extLst>
      <p:ext uri="{BB962C8B-B14F-4D97-AF65-F5344CB8AC3E}">
        <p14:creationId xmlns:p14="http://schemas.microsoft.com/office/powerpoint/2010/main" val="625663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AJ: This is a serious </a:t>
            </a:r>
            <a:r>
              <a:rPr lang="en-US" baseline="0" dirty="0" smtClean="0"/>
              <a:t>concern for every lead teachers I’ve worked with.  Yet without teachers willing to lead teacher teams to build these programs, connect to industry and post secondary partners, and work closely with site administrators to restructure schools, college and career academies cannot grow. </a:t>
            </a:r>
            <a:r>
              <a:rPr lang="en-US" dirty="0" smtClean="0"/>
              <a:t>Of the four</a:t>
            </a:r>
            <a:r>
              <a:rPr lang="en-US" baseline="0" dirty="0" smtClean="0"/>
              <a:t> lead teachers in this particular study in 2012-2013, only one is still teaching, and she is part time, and retiring at the end of this year.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AJ: CCASN is addressing this issue in a number of ways.  In California,</a:t>
            </a:r>
            <a:r>
              <a:rPr lang="en-US" baseline="0" dirty="0" smtClean="0"/>
              <a:t> CCASN has worked to get legislative support for this model, the California Partnership Academies, including a mandated .2 release period for lead teachers, pure cohorts, and common prep times.  CCASN has worked with model academies (“Lighthouse Academies”) to provide resources and support to developing Academies. And CCASN has developed resources to address the challenges – Master Schedule Guide share best practices, available for free on our website, which I will be introducing today.</a:t>
            </a:r>
            <a:endParaRPr lang="en-US" dirty="0" smtClean="0"/>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AJ:What</a:t>
            </a:r>
            <a:r>
              <a:rPr lang="en-US" dirty="0" smtClean="0"/>
              <a:t> is meant by Overload – more work than can possibly</a:t>
            </a:r>
            <a:r>
              <a:rPr lang="en-US" baseline="0" dirty="0" smtClean="0"/>
              <a:t> be done in the time allotted.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Teachers on the team are often happier to let the lead teacher carry the load, but the load is far too heavy for one person to manage.  Supportive administrators can make things a lot easier if they understand what you are trying to do and why it is in the best interests of the students.  Rarely is adequate release time made available, but it is well worth fighting for. And if you can get more than one period of release time, consider sharing lead responsibilities.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last two items are essential to building an effective team and a professional community of practice.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Pass off to Erin</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17</a:t>
            </a:fld>
            <a:endParaRPr lang="en-US"/>
          </a:p>
        </p:txBody>
      </p:sp>
    </p:spTree>
    <p:extLst>
      <p:ext uri="{BB962C8B-B14F-4D97-AF65-F5344CB8AC3E}">
        <p14:creationId xmlns:p14="http://schemas.microsoft.com/office/powerpoint/2010/main" val="2694396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r>
              <a:rPr lang="en-US" baseline="0" dirty="0" smtClean="0"/>
              <a:t> Lead activity</a:t>
            </a:r>
          </a:p>
          <a:p>
            <a:r>
              <a:rPr lang="en-US" baseline="0" dirty="0" smtClean="0"/>
              <a:t>Annie: distribute COP document</a:t>
            </a:r>
            <a:endParaRPr lang="en-US" dirty="0" smtClean="0"/>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18</a:t>
            </a:fld>
            <a:endParaRPr lang="en-US"/>
          </a:p>
        </p:txBody>
      </p:sp>
    </p:spTree>
    <p:extLst>
      <p:ext uri="{BB962C8B-B14F-4D97-AF65-F5344CB8AC3E}">
        <p14:creationId xmlns:p14="http://schemas.microsoft.com/office/powerpoint/2010/main" val="2977783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20</a:t>
            </a:fld>
            <a:endParaRPr lang="en-US"/>
          </a:p>
        </p:txBody>
      </p:sp>
    </p:spTree>
    <p:extLst>
      <p:ext uri="{BB962C8B-B14F-4D97-AF65-F5344CB8AC3E}">
        <p14:creationId xmlns:p14="http://schemas.microsoft.com/office/powerpoint/2010/main" val="3136845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AJ: Let’s start by looking for some tools can help you implement those strategies to manage overload.</a:t>
            </a:r>
          </a:p>
          <a:p>
            <a:r>
              <a:rPr lang="en-US" baseline="0" dirty="0" smtClean="0"/>
              <a:t>Look at two samples and how they might be used to support each strategy..</a:t>
            </a:r>
          </a:p>
          <a:p>
            <a:r>
              <a:rPr lang="en-US" baseline="0" dirty="0" smtClean="0"/>
              <a:t>Note that they can preview most, and that most are also offered in .doc form so they can download and adapt.</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21</a:t>
            </a:fld>
            <a:endParaRPr lang="en-US"/>
          </a:p>
        </p:txBody>
      </p:sp>
    </p:spTree>
    <p:extLst>
      <p:ext uri="{BB962C8B-B14F-4D97-AF65-F5344CB8AC3E}">
        <p14:creationId xmlns:p14="http://schemas.microsoft.com/office/powerpoint/2010/main" val="211799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a:t>
            </a:fld>
            <a:endParaRPr lang="en-US"/>
          </a:p>
        </p:txBody>
      </p:sp>
    </p:spTree>
    <p:extLst>
      <p:ext uri="{BB962C8B-B14F-4D97-AF65-F5344CB8AC3E}">
        <p14:creationId xmlns:p14="http://schemas.microsoft.com/office/powerpoint/2010/main" val="3949205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a:t>
            </a:r>
            <a:r>
              <a:rPr lang="en-US" baseline="0" dirty="0" smtClean="0"/>
              <a:t> Building a collaborative; What is very different about this way of organizing schools.</a:t>
            </a:r>
          </a:p>
          <a:p>
            <a:r>
              <a:rPr lang="en-US" baseline="0" dirty="0" smtClean="0"/>
              <a:t>Instructional Leadership is different.  Team building key.</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23</a:t>
            </a:fld>
            <a:endParaRPr lang="en-US"/>
          </a:p>
        </p:txBody>
      </p:sp>
    </p:spTree>
    <p:extLst>
      <p:ext uri="{BB962C8B-B14F-4D97-AF65-F5344CB8AC3E}">
        <p14:creationId xmlns:p14="http://schemas.microsoft.com/office/powerpoint/2010/main" val="547352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24</a:t>
            </a:fld>
            <a:endParaRPr lang="en-US"/>
          </a:p>
        </p:txBody>
      </p:sp>
    </p:spTree>
    <p:extLst>
      <p:ext uri="{BB962C8B-B14F-4D97-AF65-F5344CB8AC3E}">
        <p14:creationId xmlns:p14="http://schemas.microsoft.com/office/powerpoint/2010/main" val="3880269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AJ: At least half of an academy’s team time should be dedicated to improving classroom practice, for which teacher collaboration is key. </a:t>
            </a:r>
            <a:r>
              <a:rPr lang="en-US" dirty="0" smtClean="0"/>
              <a:t>Share with a</a:t>
            </a:r>
            <a:r>
              <a:rPr lang="en-US" baseline="0" dirty="0" smtClean="0"/>
              <a:t> table partner – what experiences have you had with any, or any combination, of these integration models?  Share out.  The more complex the integration, the more time it takes.  Many elements must be in place to get the kind of integrated, project based, industry involved, authentic performances that represent mastery of career-specific academics and skills.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249780E-E0B8-424D-8A52-FDFF54717F2C}" type="slidenum">
              <a:rPr lang="en-US" smtClean="0"/>
              <a:pPr/>
              <a:t>25</a:t>
            </a:fld>
            <a:endParaRPr lang="en-US"/>
          </a:p>
        </p:txBody>
      </p:sp>
    </p:spTree>
    <p:extLst>
      <p:ext uri="{BB962C8B-B14F-4D97-AF65-F5344CB8AC3E}">
        <p14:creationId xmlns:p14="http://schemas.microsoft.com/office/powerpoint/2010/main" val="2344686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EF: To find material</a:t>
            </a:r>
            <a:r>
              <a:rPr lang="en-US" baseline="0" dirty="0" smtClean="0"/>
              <a:t> you can use as a foundation for integrated curriculum, organized by industry field, go to our searchable database. </a:t>
            </a:r>
            <a:r>
              <a:rPr lang="en-US" dirty="0" smtClean="0"/>
              <a:t>This</a:t>
            </a:r>
            <a:r>
              <a:rPr lang="en-US" baseline="0" dirty="0" smtClean="0"/>
              <a:t> morning I conducted a w</a:t>
            </a:r>
            <a:r>
              <a:rPr lang="en-US" dirty="0" smtClean="0"/>
              <a:t>orkshop</a:t>
            </a:r>
            <a:r>
              <a:rPr lang="en-US" baseline="0" dirty="0" smtClean="0"/>
              <a:t> on how to work with the curriculum database. A </a:t>
            </a:r>
            <a:r>
              <a:rPr lang="en-US" baseline="0" dirty="0" err="1" smtClean="0"/>
              <a:t>powerpoint</a:t>
            </a:r>
            <a:r>
              <a:rPr lang="en-US" baseline="0" dirty="0" smtClean="0"/>
              <a:t> for that workshop is on the website under Resources/Articles Guides Presentations.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249780E-E0B8-424D-8A52-FDFF54717F2C}" type="slidenum">
              <a:rPr lang="en-US" smtClean="0"/>
              <a:pPr/>
              <a:t>26</a:t>
            </a:fld>
            <a:endParaRPr lang="en-US"/>
          </a:p>
        </p:txBody>
      </p:sp>
    </p:spTree>
    <p:extLst>
      <p:ext uri="{BB962C8B-B14F-4D97-AF65-F5344CB8AC3E}">
        <p14:creationId xmlns:p14="http://schemas.microsoft.com/office/powerpoint/2010/main" val="1640433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 Note BIE</a:t>
            </a:r>
            <a:r>
              <a:rPr lang="en-US" baseline="0" dirty="0" smtClean="0"/>
              <a:t> link, </a:t>
            </a:r>
            <a:r>
              <a:rPr lang="en-US" baseline="0" dirty="0" err="1" smtClean="0"/>
              <a:t>ConnectEd</a:t>
            </a:r>
            <a:r>
              <a:rPr lang="en-US" baseline="0" dirty="0" smtClean="0"/>
              <a:t> Studios… Have them click on the link at the end of that entry.</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27</a:t>
            </a:fld>
            <a:endParaRPr lang="en-US"/>
          </a:p>
        </p:txBody>
      </p:sp>
    </p:spTree>
    <p:extLst>
      <p:ext uri="{BB962C8B-B14F-4D97-AF65-F5344CB8AC3E}">
        <p14:creationId xmlns:p14="http://schemas.microsoft.com/office/powerpoint/2010/main" val="1779591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EF: Instructional Resources is filled with How To Resources to help you design your work with the teachers on your team.</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28</a:t>
            </a:fld>
            <a:endParaRPr lang="en-US"/>
          </a:p>
        </p:txBody>
      </p:sp>
    </p:spTree>
    <p:extLst>
      <p:ext uri="{BB962C8B-B14F-4D97-AF65-F5344CB8AC3E}">
        <p14:creationId xmlns:p14="http://schemas.microsoft.com/office/powerpoint/2010/main" val="2739162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30</a:t>
            </a:fld>
            <a:endParaRPr lang="en-US"/>
          </a:p>
        </p:txBody>
      </p:sp>
    </p:spTree>
    <p:extLst>
      <p:ext uri="{BB962C8B-B14F-4D97-AF65-F5344CB8AC3E}">
        <p14:creationId xmlns:p14="http://schemas.microsoft.com/office/powerpoint/2010/main" val="30804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 Parent involvement can</a:t>
            </a:r>
            <a:r>
              <a:rPr lang="en-US" baseline="0" dirty="0" smtClean="0"/>
              <a:t> offer tremendous benefits to</a:t>
            </a:r>
            <a:r>
              <a:rPr lang="en-US" dirty="0" smtClean="0"/>
              <a:t> College and Career Academies</a:t>
            </a:r>
          </a:p>
          <a:p>
            <a:r>
              <a:rPr lang="en-US" dirty="0" smtClean="0"/>
              <a:t>Go to Resources</a:t>
            </a:r>
            <a:r>
              <a:rPr lang="en-US" baseline="0" dirty="0" smtClean="0"/>
              <a:t> Tab: Toolbox: Parent Involvement</a:t>
            </a:r>
            <a:endParaRPr lang="en-US" dirty="0" smtClean="0"/>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 The more resources</a:t>
            </a:r>
            <a:r>
              <a:rPr lang="en-US" baseline="0" dirty="0" smtClean="0"/>
              <a:t> you have for building your college and career academy program, the better you will be able to educate your administrators, whom you need as supporters and partners in transforming teaching and learning. These handbooks will also help you distribute responsibilities among your team.  Get one team member a release period to run the internship program for your juniors, get another one to sit on the Advisory Board with your industry partners. The teacher who wants to create a senior class that gets college credit needs to know about dual enrollment.</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32</a:t>
            </a:fld>
            <a:endParaRPr lang="en-US"/>
          </a:p>
        </p:txBody>
      </p:sp>
    </p:spTree>
    <p:extLst>
      <p:ext uri="{BB962C8B-B14F-4D97-AF65-F5344CB8AC3E}">
        <p14:creationId xmlns:p14="http://schemas.microsoft.com/office/powerpoint/2010/main" val="3037315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AJ: The plane is built for departments and you want time for teachers to meet across departments.  </a:t>
            </a:r>
          </a:p>
          <a:p>
            <a:r>
              <a:rPr lang="en-US" dirty="0" smtClean="0"/>
              <a:t>The plane is built to send students to college or work (or not), but you want them all to go on to some kind of post-secondary option.  </a:t>
            </a:r>
          </a:p>
          <a:p>
            <a:r>
              <a:rPr lang="en-US" dirty="0" smtClean="0"/>
              <a:t>The plane is built with assembly-line structures, in which specialized teachers pour in specific chunks of knowledge but you want the teachers to collaborate across disciplines, integrate and apply those lessons to real world situations, with the participation and involvement of community, industry and post-secondary partners. </a:t>
            </a:r>
          </a:p>
        </p:txBody>
      </p:sp>
      <p:sp>
        <p:nvSpPr>
          <p:cNvPr id="4" name="Slide Number Placeholder 3"/>
          <p:cNvSpPr>
            <a:spLocks noGrp="1"/>
          </p:cNvSpPr>
          <p:nvPr>
            <p:ph type="sldNum" sz="quarter" idx="10"/>
          </p:nvPr>
        </p:nvSpPr>
        <p:spPr/>
        <p:txBody>
          <a:bodyPr/>
          <a:lstStyle/>
          <a:p>
            <a:fld id="{5ED1D48E-32F5-D747-97A0-5C09E68E2227}"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4</a:t>
            </a:fld>
            <a:endParaRPr lang="en-US"/>
          </a:p>
        </p:txBody>
      </p:sp>
    </p:spTree>
    <p:extLst>
      <p:ext uri="{BB962C8B-B14F-4D97-AF65-F5344CB8AC3E}">
        <p14:creationId xmlns:p14="http://schemas.microsoft.com/office/powerpoint/2010/main" val="194597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SUPPORT lead teacher collaboration, provide places for them to engage with both administrators and other teacher leaders, such as </a:t>
            </a:r>
            <a:r>
              <a:rPr lang="en-US" baseline="0" dirty="0" smtClean="0"/>
              <a:t>department leads, head counselors, special education leads, ELL program leads.</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35</a:t>
            </a:fld>
            <a:endParaRPr lang="en-US"/>
          </a:p>
        </p:txBody>
      </p:sp>
    </p:spTree>
    <p:extLst>
      <p:ext uri="{BB962C8B-B14F-4D97-AF65-F5344CB8AC3E}">
        <p14:creationId xmlns:p14="http://schemas.microsoft.com/office/powerpoint/2010/main" val="1924175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36</a:t>
            </a:fld>
            <a:endParaRPr lang="en-US"/>
          </a:p>
        </p:txBody>
      </p:sp>
    </p:spTree>
    <p:extLst>
      <p:ext uri="{BB962C8B-B14F-4D97-AF65-F5344CB8AC3E}">
        <p14:creationId xmlns:p14="http://schemas.microsoft.com/office/powerpoint/2010/main" val="108122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37</a:t>
            </a:fld>
            <a:endParaRPr lang="en-US"/>
          </a:p>
        </p:txBody>
      </p:sp>
    </p:spTree>
    <p:extLst>
      <p:ext uri="{BB962C8B-B14F-4D97-AF65-F5344CB8AC3E}">
        <p14:creationId xmlns:p14="http://schemas.microsoft.com/office/powerpoint/2010/main" val="2596184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AJ: In the</a:t>
            </a:r>
            <a:r>
              <a:rPr lang="en-US" baseline="0" dirty="0" smtClean="0"/>
              <a:t> comprehensive high school, </a:t>
            </a:r>
            <a:r>
              <a:rPr lang="en-US" dirty="0" smtClean="0"/>
              <a:t>Department</a:t>
            </a:r>
            <a:r>
              <a:rPr lang="en-US" baseline="0" dirty="0" smtClean="0"/>
              <a:t> Chairs are the traditional leadership structure, and the traditional locus for school wide academic decision making.</a:t>
            </a:r>
          </a:p>
          <a:p>
            <a:r>
              <a:rPr lang="en-US" baseline="0" dirty="0" smtClean="0"/>
              <a:t>Including pathway leadership in a representative teacher leadership body is essential to facilitate the kind of dialogue necessary to make broad changes in instructional practices.</a:t>
            </a:r>
          </a:p>
          <a:p>
            <a:r>
              <a:rPr lang="en-US" baseline="0" dirty="0" smtClean="0"/>
              <a:t>Erin:  Example</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ERIN: Develop</a:t>
            </a:r>
            <a:r>
              <a:rPr lang="en-US" baseline="0" dirty="0" smtClean="0"/>
              <a:t> a collaborative approach to the master schedule.</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a:t>
            </a:r>
            <a:r>
              <a:rPr lang="en-US" baseline="0" dirty="0" smtClean="0"/>
              <a:t> is why the master schedule is so essential. It’s calendar is very different from the academic calendar teachers are familiar with.  By October, the courses that will be offered the following year must be in development.  By December, next year’s program has to be submitted to the district.  By March, all the materials are printed and being used to inform and recruit new students. In a comprehensive school, everything done in one program affects what can be offered outside that program. Career Academies often begin as a single alternative within a big school with one section per grade, but increasing to many such small programs is a disaster for the master schedule. </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40</a:t>
            </a:fld>
            <a:endParaRPr lang="en-US"/>
          </a:p>
        </p:txBody>
      </p:sp>
    </p:spTree>
    <p:extLst>
      <p:ext uri="{BB962C8B-B14F-4D97-AF65-F5344CB8AC3E}">
        <p14:creationId xmlns:p14="http://schemas.microsoft.com/office/powerpoint/2010/main" val="1388305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Open up the sections by clicking on the plus sign. See the </a:t>
            </a:r>
            <a:r>
              <a:rPr lang="en-US" dirty="0" err="1" smtClean="0">
                <a:latin typeface="Calibri" charset="0"/>
                <a:ea typeface="ＭＳ Ｐゴシック" charset="0"/>
                <a:cs typeface="ＭＳ Ｐゴシック" charset="0"/>
              </a:rPr>
              <a:t>powerpoint</a:t>
            </a:r>
            <a:r>
              <a:rPr lang="en-US" dirty="0" smtClean="0">
                <a:latin typeface="Calibri" charset="0"/>
                <a:ea typeface="ＭＳ Ｐゴシック" charset="0"/>
                <a:cs typeface="ＭＳ Ｐゴシック" charset="0"/>
              </a:rPr>
              <a:t> for an overview of the stage.</a:t>
            </a:r>
          </a:p>
          <a:p>
            <a:r>
              <a:rPr lang="en-US" dirty="0" smtClean="0">
                <a:latin typeface="Calibri" charset="0"/>
                <a:ea typeface="ＭＳ Ｐゴシック" charset="0"/>
                <a:cs typeface="ＭＳ Ｐゴシック" charset="0"/>
              </a:rPr>
              <a:t>Check out the Resources for use during each Stage on the right hand side.</a:t>
            </a:r>
          </a:p>
          <a:p>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41</a:t>
            </a:fld>
            <a:endParaRPr lang="en-US"/>
          </a:p>
        </p:txBody>
      </p:sp>
    </p:spTree>
    <p:extLst>
      <p:ext uri="{BB962C8B-B14F-4D97-AF65-F5344CB8AC3E}">
        <p14:creationId xmlns:p14="http://schemas.microsoft.com/office/powerpoint/2010/main" val="3175218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guide</a:t>
            </a:r>
            <a:r>
              <a:rPr lang="en-US" baseline="0" dirty="0" smtClean="0"/>
              <a:t> is full invaluable tools that can help you and your administrators make the changes in school structures required to support interdisciplinary teams of teachers creating college and career academies.</a:t>
            </a:r>
            <a:endParaRPr lang="en-US" dirty="0" smtClean="0"/>
          </a:p>
          <a:p>
            <a:r>
              <a:rPr lang="en-US" dirty="0" smtClean="0"/>
              <a:t>Includes Excel Tools</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42</a:t>
            </a:fld>
            <a:endParaRPr lang="en-US"/>
          </a:p>
        </p:txBody>
      </p:sp>
    </p:spTree>
    <p:extLst>
      <p:ext uri="{BB962C8B-B14F-4D97-AF65-F5344CB8AC3E}">
        <p14:creationId xmlns:p14="http://schemas.microsoft.com/office/powerpoint/2010/main" val="876757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43</a:t>
            </a:fld>
            <a:endParaRPr lang="en-US"/>
          </a:p>
        </p:txBody>
      </p:sp>
    </p:spTree>
    <p:extLst>
      <p:ext uri="{BB962C8B-B14F-4D97-AF65-F5344CB8AC3E}">
        <p14:creationId xmlns:p14="http://schemas.microsoft.com/office/powerpoint/2010/main" val="74121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AJ: Although comprehensive school site administrators</a:t>
            </a:r>
            <a:r>
              <a:rPr lang="en-US" baseline="0" dirty="0" smtClean="0"/>
              <a:t> were often</a:t>
            </a:r>
            <a:r>
              <a:rPr lang="en-US" dirty="0" smtClean="0"/>
              <a:t> unaware of these partnerships,</a:t>
            </a:r>
            <a:r>
              <a:rPr lang="en-US" baseline="0" dirty="0" smtClean="0"/>
              <a:t> and</a:t>
            </a:r>
            <a:r>
              <a:rPr lang="en-US" dirty="0" smtClean="0"/>
              <a:t> rarely included them</a:t>
            </a:r>
            <a:r>
              <a:rPr lang="en-US" baseline="0" dirty="0" smtClean="0"/>
              <a:t> in the </a:t>
            </a:r>
            <a:r>
              <a:rPr lang="en-US" dirty="0" smtClean="0"/>
              <a:t>school vision’s or program, these relationships were invaluable.  The</a:t>
            </a:r>
            <a:r>
              <a:rPr lang="en-US" baseline="0" dirty="0" smtClean="0"/>
              <a:t> district put considerable resources into building these connections, which the lead teachers found incredibly helpful.  And because the district prioritized these relationships, site administrators began to recognize their value. This made it easier to schedule classes so that students could access internships, launch school-wide events like career days, and industry partners felt more recognized and connected to the school, so they increased their involvement.</a:t>
            </a:r>
            <a:endParaRPr lang="en-US" dirty="0" smtClean="0"/>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5</a:t>
            </a:fld>
            <a:endParaRPr lang="en-US"/>
          </a:p>
        </p:txBody>
      </p:sp>
    </p:spTree>
    <p:extLst>
      <p:ext uri="{BB962C8B-B14F-4D97-AF65-F5344CB8AC3E}">
        <p14:creationId xmlns:p14="http://schemas.microsoft.com/office/powerpoint/2010/main" val="2924598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AJ: The </a:t>
            </a:r>
            <a:r>
              <a:rPr lang="en-US" dirty="0" smtClean="0"/>
              <a:t>heart of college and career academy</a:t>
            </a:r>
            <a:r>
              <a:rPr lang="en-US" baseline="0" dirty="0" smtClean="0"/>
              <a:t> programs is building in both planning for and access to post secondary education, and work-based learning experiences, which span a continuum from Career Awareness and Exploration through Career Practicums and Preparation.  </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46</a:t>
            </a:fld>
            <a:endParaRPr lang="en-US"/>
          </a:p>
        </p:txBody>
      </p:sp>
    </p:spTree>
    <p:extLst>
      <p:ext uri="{BB962C8B-B14F-4D97-AF65-F5344CB8AC3E}">
        <p14:creationId xmlns:p14="http://schemas.microsoft.com/office/powerpoint/2010/main" val="2760800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Redefining</a:t>
            </a:r>
            <a:r>
              <a:rPr lang="en-US" baseline="0" dirty="0" smtClean="0"/>
              <a:t> the term college.  Lifelong learning.  Identify a career you are interested in, learn about the options for jobs in that field, and what kind of education will be needed to access those jobs, get a solid foundation in the fundamental skills, language, ethical issues, tools, and core knowledge needed for any job in that, or related fields. Meet, job shadow professionals, learn about the performance expectations of the industry and get experience with the skills needed to meet those industry standards. Experience work in the field, both to ensure a fit between student strengths and direction, and to provide a foundation for future work in the field.  College and Career preparation are closely linked.</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47</a:t>
            </a:fld>
            <a:endParaRPr lang="en-US"/>
          </a:p>
        </p:txBody>
      </p:sp>
    </p:spTree>
    <p:extLst>
      <p:ext uri="{BB962C8B-B14F-4D97-AF65-F5344CB8AC3E}">
        <p14:creationId xmlns:p14="http://schemas.microsoft.com/office/powerpoint/2010/main" val="3748587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Under Resources, go to</a:t>
            </a:r>
            <a:r>
              <a:rPr lang="en-US" baseline="0" dirty="0" smtClean="0"/>
              <a:t> the Toolbox and Open Work-Based Learning.  </a:t>
            </a:r>
          </a:p>
          <a:p>
            <a:r>
              <a:rPr lang="en-US" baseline="0" dirty="0" smtClean="0"/>
              <a:t>Discuss at your table:  Is there anything missing here that would be useful to you?</a:t>
            </a:r>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48</a:t>
            </a:fld>
            <a:endParaRPr lang="en-US"/>
          </a:p>
        </p:txBody>
      </p:sp>
    </p:spTree>
    <p:extLst>
      <p:ext uri="{BB962C8B-B14F-4D97-AF65-F5344CB8AC3E}">
        <p14:creationId xmlns:p14="http://schemas.microsoft.com/office/powerpoint/2010/main" val="2197430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Look in the Toolbox, under Resources, and open up Partnerships section.</a:t>
            </a:r>
          </a:p>
          <a:p>
            <a:endParaRPr lang="en-US" dirty="0"/>
          </a:p>
        </p:txBody>
      </p:sp>
      <p:sp>
        <p:nvSpPr>
          <p:cNvPr id="4" name="Slide Number Placeholder 3"/>
          <p:cNvSpPr>
            <a:spLocks noGrp="1"/>
          </p:cNvSpPr>
          <p:nvPr>
            <p:ph type="sldNum" sz="quarter" idx="10"/>
          </p:nvPr>
        </p:nvSpPr>
        <p:spPr/>
        <p:txBody>
          <a:bodyPr/>
          <a:lstStyle/>
          <a:p>
            <a:fld id="{1249780E-E0B8-424D-8A52-FDFF54717F2C}" type="slidenum">
              <a:rPr lang="en-US" smtClean="0"/>
              <a:pPr/>
              <a:t>49</a:t>
            </a:fld>
            <a:endParaRPr lang="en-US"/>
          </a:p>
        </p:txBody>
      </p:sp>
    </p:spTree>
    <p:extLst>
      <p:ext uri="{BB962C8B-B14F-4D97-AF65-F5344CB8AC3E}">
        <p14:creationId xmlns:p14="http://schemas.microsoft.com/office/powerpoint/2010/main" val="2854085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AJ: Teacher leadership has to be supported and developed</a:t>
            </a:r>
            <a:r>
              <a:rPr lang="en-US" baseline="0" dirty="0" smtClean="0"/>
              <a:t> – PD to develop the capacity to build capacity to engage with industry partners, how to organize a team, facilitate a meeting.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50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AJ: Teacher leadership has to be supported and developed</a:t>
            </a:r>
            <a:r>
              <a:rPr lang="en-US" baseline="0" dirty="0" smtClean="0"/>
              <a:t> – PD to develop the capacity to build capacity to engage with industry partners, how to organize a team, facilitate a meeting.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51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52</a:t>
            </a:fld>
            <a:endParaRPr lang="en-US"/>
          </a:p>
        </p:txBody>
      </p:sp>
    </p:spTree>
    <p:extLst>
      <p:ext uri="{BB962C8B-B14F-4D97-AF65-F5344CB8AC3E}">
        <p14:creationId xmlns:p14="http://schemas.microsoft.com/office/powerpoint/2010/main" val="2590390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53</a:t>
            </a:fld>
            <a:endParaRPr lang="en-US"/>
          </a:p>
        </p:txBody>
      </p:sp>
    </p:spTree>
    <p:extLst>
      <p:ext uri="{BB962C8B-B14F-4D97-AF65-F5344CB8AC3E}">
        <p14:creationId xmlns:p14="http://schemas.microsoft.com/office/powerpoint/2010/main" val="29898337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54</a:t>
            </a:fld>
            <a:endParaRPr lang="en-US"/>
          </a:p>
        </p:txBody>
      </p:sp>
    </p:spTree>
    <p:extLst>
      <p:ext uri="{BB962C8B-B14F-4D97-AF65-F5344CB8AC3E}">
        <p14:creationId xmlns:p14="http://schemas.microsoft.com/office/powerpoint/2010/main" val="1388637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a:t>
            </a:r>
            <a:r>
              <a:rPr lang="en-US" baseline="0" dirty="0" smtClean="0"/>
              <a:t> information and resources visit LinkedLearning.org</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55</a:t>
            </a:fld>
            <a:endParaRPr lang="en-US"/>
          </a:p>
        </p:txBody>
      </p:sp>
    </p:spTree>
    <p:extLst>
      <p:ext uri="{BB962C8B-B14F-4D97-AF65-F5344CB8AC3E}">
        <p14:creationId xmlns:p14="http://schemas.microsoft.com/office/powerpoint/2010/main" val="341899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6</a:t>
            </a:fld>
            <a:endParaRPr lang="en-US"/>
          </a:p>
        </p:txBody>
      </p:sp>
    </p:spTree>
    <p:extLst>
      <p:ext uri="{BB962C8B-B14F-4D97-AF65-F5344CB8AC3E}">
        <p14:creationId xmlns:p14="http://schemas.microsoft.com/office/powerpoint/2010/main" val="88355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Source: SRI International California Linked Learning District Initiative Evaluation, 2014; executive summary, full report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7</a:t>
            </a:fld>
            <a:endParaRPr lang="en-US"/>
          </a:p>
        </p:txBody>
      </p:sp>
    </p:spTree>
    <p:extLst>
      <p:ext uri="{BB962C8B-B14F-4D97-AF65-F5344CB8AC3E}">
        <p14:creationId xmlns:p14="http://schemas.microsoft.com/office/powerpoint/2010/main" val="276950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8</a:t>
            </a:fld>
            <a:endParaRPr lang="en-US"/>
          </a:p>
        </p:txBody>
      </p:sp>
    </p:spTree>
    <p:extLst>
      <p:ext uri="{BB962C8B-B14F-4D97-AF65-F5344CB8AC3E}">
        <p14:creationId xmlns:p14="http://schemas.microsoft.com/office/powerpoint/2010/main" val="1108059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EF: Too many California high school students are</a:t>
            </a:r>
            <a:r>
              <a:rPr lang="en-US" sz="1200" b="0" i="0" u="none" strike="noStrike" kern="1200" baseline="0" dirty="0" smtClean="0">
                <a:solidFill>
                  <a:schemeClr val="tx1"/>
                </a:solidFill>
                <a:effectLst/>
                <a:latin typeface="+mn-lt"/>
                <a:ea typeface="+mn-ea"/>
                <a:cs typeface="+mn-cs"/>
              </a:rPr>
              <a:t> not prepared to enter </a:t>
            </a:r>
            <a:r>
              <a:rPr lang="en-US" sz="1200" b="0" i="0" u="none" strike="noStrike" kern="1200" dirty="0" smtClean="0">
                <a:solidFill>
                  <a:schemeClr val="tx1"/>
                </a:solidFill>
                <a:effectLst/>
                <a:latin typeface="+mn-lt"/>
                <a:ea typeface="+mn-ea"/>
                <a:cs typeface="+mn-cs"/>
              </a:rPr>
              <a:t>today’s workforce and excel. Our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economy demands workers have some sort of postsecondary or technical training.</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Today, 59 percent of jobs require a postsecondary credential. By 2018, this figure will grow to 63 percent of all jobs, a trend that is likely to continue to grow.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kern="1200" dirty="0" smtClean="0">
                <a:solidFill>
                  <a:schemeClr val="tx1"/>
                </a:solidFill>
                <a:effectLst/>
                <a:latin typeface="+mn-lt"/>
                <a:ea typeface="+mn-ea"/>
                <a:cs typeface="+mn-cs"/>
              </a:rPr>
              <a:t>EF: Research shows that Linked Learning students of all demographic profiles have higher test scores and higher graduation rates than their peers at traditional high schools. In fact, 57 percent of graduates from California Partnership Academies (CPA), one type of practiced Linked Learning pathway, fulfilled the courses required for admission to UC or CSU systems compared to the state average of 36 percent.</a:t>
            </a:r>
          </a:p>
          <a:p>
            <a:pPr marL="171450" lvl="0" indent="-171450">
              <a:buFont typeface="Arial" pitchFamily="34" charset="0"/>
              <a:buChar char="•"/>
            </a:pPr>
            <a:endParaRPr lang="en-US" sz="1200" kern="1200" dirty="0" smtClean="0">
              <a:solidFill>
                <a:schemeClr val="tx1"/>
              </a:solidFill>
              <a:effectLst/>
              <a:latin typeface="+mn-lt"/>
              <a:ea typeface="+mn-ea"/>
              <a:cs typeface="+mn-cs"/>
            </a:endParaRPr>
          </a:p>
          <a:p>
            <a:pPr marL="171450" lvl="0" indent="-171450">
              <a:buFont typeface="Arial" pitchFamily="34" charset="0"/>
              <a:buChar char="•"/>
            </a:pPr>
            <a:endParaRPr lang="en-US" sz="1200" kern="1200" dirty="0" smtClean="0">
              <a:solidFill>
                <a:schemeClr val="tx1"/>
              </a:solidFill>
              <a:effectLst/>
              <a:latin typeface="+mn-lt"/>
              <a:ea typeface="+mn-ea"/>
              <a:cs typeface="+mn-cs"/>
            </a:endParaRPr>
          </a:p>
          <a:p>
            <a:pPr marL="171450" indent="-171450">
              <a:buFont typeface="Arial"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4" name="Picture 3" descr="Original_L_Titl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descr="101197_Irvine_BusinessPPT_v1-1.png"/>
          <p:cNvPicPr>
            <a:picLocks noChangeAspect="1"/>
          </p:cNvPicPr>
          <p:nvPr userDrawn="1"/>
        </p:nvPicPr>
        <p:blipFill>
          <a:blip r:embed="rId3" cstate="email">
            <a:alphaModFix amt="82000"/>
            <a:extLst>
              <a:ext uri="{28A0092B-C50C-407E-A947-70E740481C1C}">
                <a14:useLocalDpi xmlns:a14="http://schemas.microsoft.com/office/drawing/2010/main"/>
              </a:ext>
            </a:extLst>
          </a:blip>
          <a:stretch>
            <a:fillRect/>
          </a:stretch>
        </p:blipFill>
        <p:spPr>
          <a:xfrm>
            <a:off x="-169340" y="0"/>
            <a:ext cx="9144000" cy="6858000"/>
          </a:xfrm>
          <a:prstGeom prst="rect">
            <a:avLst/>
          </a:prstGeom>
        </p:spPr>
      </p:pic>
      <p:sp>
        <p:nvSpPr>
          <p:cNvPr id="6" name="Oval 5"/>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10" name="Oval 9"/>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a:spLocks noGrp="1"/>
          </p:cNvSpPr>
          <p:nvPr userDrawn="1"/>
        </p:nvSpPr>
        <p:spPr>
          <a:xfrm>
            <a:off x="1876500" y="3952016"/>
            <a:ext cx="5475654" cy="1600482"/>
          </a:xfrm>
          <a:prstGeom prst="rect">
            <a:avLst/>
          </a:prstGeom>
          <a:noFill/>
        </p:spPr>
        <p:txBody>
          <a:bodyPr vert="horz" lIns="91440" tIns="91440" rIns="91440" bIns="137160" rtlCol="0" anchor="ctr" anchorCtr="1">
            <a:noAutofit/>
          </a:bodyPr>
          <a:lstStyle>
            <a:lvl1pPr algn="l" defTabSz="457200" rtl="0" eaLnBrk="1" latinLnBrk="0" hangingPunct="1">
              <a:spcBef>
                <a:spcPct val="0"/>
              </a:spcBef>
              <a:buNone/>
              <a:defRPr sz="4000" kern="1200">
                <a:solidFill>
                  <a:schemeClr val="tx2"/>
                </a:solidFill>
                <a:latin typeface="+mj-lt"/>
                <a:ea typeface="+mj-ea"/>
                <a:cs typeface="+mj-cs"/>
              </a:defRPr>
            </a:lvl1pPr>
          </a:lstStyle>
          <a:p>
            <a:pPr algn="ctr"/>
            <a:r>
              <a:rPr kumimoji="0" lang="en-US" sz="3600" b="0" i="0" u="none" strike="noStrike" kern="1200" cap="none" spc="0" normalizeH="0" baseline="0" noProof="0" dirty="0" smtClean="0">
                <a:ln>
                  <a:noFill/>
                </a:ln>
                <a:solidFill>
                  <a:srgbClr val="FFFFFF"/>
                </a:solidFill>
                <a:effectLst/>
                <a:uLnTx/>
                <a:uFillTx/>
                <a:latin typeface="+mj-lt"/>
                <a:ea typeface="+mj-ea"/>
                <a:cs typeface="+mj-cs"/>
              </a:rPr>
              <a:t>CLICK TO EDIT MASTER </a:t>
            </a:r>
          </a:p>
          <a:p>
            <a:pPr algn="ctr"/>
            <a:r>
              <a:rPr kumimoji="0" lang="en-US" sz="3600" b="0" i="0" u="none" strike="noStrike" kern="1200" cap="none" spc="0" normalizeH="0" baseline="0" noProof="0" dirty="0" smtClean="0">
                <a:ln>
                  <a:noFill/>
                </a:ln>
                <a:solidFill>
                  <a:srgbClr val="FFFFFF"/>
                </a:solidFill>
                <a:effectLst/>
                <a:uLnTx/>
                <a:uFillTx/>
                <a:latin typeface="+mj-lt"/>
                <a:ea typeface="+mj-ea"/>
                <a:cs typeface="+mj-cs"/>
              </a:rPr>
              <a:t>TITLE STYLE</a:t>
            </a:r>
            <a:endParaRPr lang="en-US" sz="3600" dirty="0">
              <a:solidFill>
                <a:srgbClr val="FFFFFF"/>
              </a:solidFill>
            </a:endParaRPr>
          </a:p>
        </p:txBody>
      </p:sp>
    </p:spTree>
    <p:extLst>
      <p:ext uri="{BB962C8B-B14F-4D97-AF65-F5344CB8AC3E}">
        <p14:creationId xmlns:p14="http://schemas.microsoft.com/office/powerpoint/2010/main" val="360837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Break_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Oval 4"/>
          <p:cNvSpPr/>
          <p:nvPr userDrawn="1"/>
        </p:nvSpPr>
        <p:spPr>
          <a:xfrm>
            <a:off x="698082" y="526143"/>
            <a:ext cx="812242" cy="812242"/>
          </a:xfrm>
          <a:prstGeom prst="ellipse">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6" name="Oval 5"/>
          <p:cNvSpPr/>
          <p:nvPr userDrawn="1"/>
        </p:nvSpPr>
        <p:spPr>
          <a:xfrm>
            <a:off x="7074878" y="4939321"/>
            <a:ext cx="711199" cy="711199"/>
          </a:xfrm>
          <a:prstGeom prst="ellipse">
            <a:avLst/>
          </a:prstGeom>
          <a:solidFill>
            <a:schemeClr val="tx2">
              <a:lumMod val="40000"/>
              <a:lumOff val="6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Oval 6"/>
          <p:cNvSpPr/>
          <p:nvPr userDrawn="1"/>
        </p:nvSpPr>
        <p:spPr>
          <a:xfrm>
            <a:off x="400538" y="5628053"/>
            <a:ext cx="2242039" cy="2242039"/>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0" y="3339818"/>
            <a:ext cx="9144000" cy="673100"/>
          </a:xfrm>
          <a:solidFill>
            <a:schemeClr val="accent1">
              <a:alpha val="82000"/>
            </a:schemeClr>
          </a:solidFill>
        </p:spPr>
        <p:txBody>
          <a:bodyPr lIns="0" tIns="0" rIns="0" bIns="91440" anchor="ctr" anchorCtr="1">
            <a:noAutofit/>
          </a:bodyPr>
          <a:lstStyle>
            <a:lvl1pPr algn="ctr">
              <a:defRPr sz="3600" spc="300">
                <a:solidFill>
                  <a:srgbClr val="FFFFFF"/>
                </a:solidFill>
              </a:defRPr>
            </a:lvl1pPr>
          </a:lstStyle>
          <a:p>
            <a:r>
              <a:rPr lang="en-US" dirty="0" smtClean="0"/>
              <a:t>SECTION BREAK</a:t>
            </a:r>
            <a:endParaRPr lang="en-US" dirty="0"/>
          </a:p>
        </p:txBody>
      </p:sp>
      <p:sp>
        <p:nvSpPr>
          <p:cNvPr id="8" name="Oval 7"/>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74238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
            <a:ext cx="8229600" cy="890413"/>
          </a:xfrm>
        </p:spPr>
        <p:txBody>
          <a:bodyPr>
            <a:normAutofit/>
          </a:bodyPr>
          <a:lstStyle>
            <a:lvl1pPr>
              <a:defRPr sz="3600">
                <a:solidFill>
                  <a:schemeClr val="tx2"/>
                </a:solidFill>
              </a:defRPr>
            </a:lvl1pPr>
          </a:lstStyle>
          <a:p>
            <a:r>
              <a:rPr lang="en-US" dirty="0" smtClean="0"/>
              <a:t>CLICK TO EDIT TITLE</a:t>
            </a:r>
            <a:endParaRPr lang="en-US" dirty="0"/>
          </a:p>
        </p:txBody>
      </p:sp>
      <p:sp>
        <p:nvSpPr>
          <p:cNvPr id="3" name="Content Placeholder 2"/>
          <p:cNvSpPr>
            <a:spLocks noGrp="1"/>
          </p:cNvSpPr>
          <p:nvPr>
            <p:ph idx="1"/>
          </p:nvPr>
        </p:nvSpPr>
        <p:spPr>
          <a:xfrm>
            <a:off x="457200" y="1255889"/>
            <a:ext cx="8229600" cy="52084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558800" y="1055513"/>
            <a:ext cx="85852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8" name="Picture 7" descr="PPT_gmmb_r12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
        <p:nvSpPr>
          <p:cNvPr id="4" name="Slide Number Placeholder 3"/>
          <p:cNvSpPr>
            <a:spLocks noGrp="1"/>
          </p:cNvSpPr>
          <p:nvPr>
            <p:ph type="sldNum" sz="quarter" idx="10"/>
          </p:nvPr>
        </p:nvSpPr>
        <p:spPr/>
        <p:txBody>
          <a:bodyPr/>
          <a:lstStyle/>
          <a:p>
            <a:fld id="{6BD7AAD9-8828-3E4C-B5A9-B6987FFF00F9}" type="slidenum">
              <a:rPr lang="en-US" smtClean="0"/>
              <a:pPr/>
              <a:t>‹#›</a:t>
            </a:fld>
            <a:endParaRPr lang="en-US" dirty="0"/>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rot="10800000">
            <a:off x="6932768" y="1850570"/>
            <a:ext cx="1949796" cy="333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
            <a:ext cx="8229600" cy="890413"/>
          </a:xfrm>
        </p:spPr>
        <p:txBody>
          <a:bodyPr>
            <a:normAutofit/>
          </a:bodyPr>
          <a:lstStyle>
            <a:lvl1pPr>
              <a:defRPr sz="3600">
                <a:solidFill>
                  <a:schemeClr val="tx2"/>
                </a:solidFill>
              </a:defRPr>
            </a:lvl1pPr>
          </a:lstStyle>
          <a:p>
            <a:r>
              <a:rPr lang="en-US" dirty="0" smtClean="0"/>
              <a:t>CLICK TO EDIT TITLE</a:t>
            </a:r>
            <a:endParaRPr lang="en-US" dirty="0"/>
          </a:p>
        </p:txBody>
      </p:sp>
      <p:sp>
        <p:nvSpPr>
          <p:cNvPr id="3" name="Content Placeholder 2"/>
          <p:cNvSpPr>
            <a:spLocks noGrp="1"/>
          </p:cNvSpPr>
          <p:nvPr>
            <p:ph idx="1"/>
          </p:nvPr>
        </p:nvSpPr>
        <p:spPr>
          <a:xfrm>
            <a:off x="457200" y="1600200"/>
            <a:ext cx="8229600" cy="486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5" name="Straight Connector 4"/>
          <p:cNvCxnSpPr/>
          <p:nvPr userDrawn="1"/>
        </p:nvCxnSpPr>
        <p:spPr>
          <a:xfrm>
            <a:off x="558800" y="1055513"/>
            <a:ext cx="8585200" cy="0"/>
          </a:xfrm>
          <a:prstGeom prst="line">
            <a:avLst/>
          </a:prstGeom>
          <a:ln w="38100" cap="rnd" cmpd="dbl">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0" y="6113542"/>
            <a:ext cx="8686800" cy="0"/>
          </a:xfrm>
          <a:prstGeom prst="line">
            <a:avLst/>
          </a:prstGeom>
          <a:ln w="38100" cap="rnd" cmpd="dbl">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8" name="Picture 7" descr="PPT_gmmb_r12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
        <p:nvSpPr>
          <p:cNvPr id="4" name="Slide Number Placeholder 3"/>
          <p:cNvSpPr>
            <a:spLocks noGrp="1"/>
          </p:cNvSpPr>
          <p:nvPr>
            <p:ph type="sldNum" sz="quarter" idx="10"/>
          </p:nvPr>
        </p:nvSpPr>
        <p:spPr/>
        <p:txBody>
          <a:bodyPr/>
          <a:lstStyle/>
          <a:p>
            <a:fld id="{6BD7AAD9-8828-3E4C-B5A9-B6987FFF00F9}" type="slidenum">
              <a:rPr lang="en-US" smtClean="0"/>
              <a:pPr/>
              <a:t>‹#›</a:t>
            </a:fld>
            <a:endParaRPr lang="en-US" dirty="0"/>
          </a:p>
        </p:txBody>
      </p:sp>
    </p:spTree>
    <p:extLst>
      <p:ext uri="{BB962C8B-B14F-4D97-AF65-F5344CB8AC3E}">
        <p14:creationId xmlns:p14="http://schemas.microsoft.com/office/powerpoint/2010/main" val="139525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mplate_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61429" y="2993572"/>
            <a:ext cx="4572000" cy="4572000"/>
          </a:xfrm>
          <a:prstGeom prst="rect">
            <a:avLst/>
          </a:prstGeom>
        </p:spPr>
      </p:pic>
      <p:sp>
        <p:nvSpPr>
          <p:cNvPr id="2" name="Title 1"/>
          <p:cNvSpPr>
            <a:spLocks noGrp="1"/>
          </p:cNvSpPr>
          <p:nvPr>
            <p:ph type="title" hasCustomPrompt="1"/>
          </p:nvPr>
        </p:nvSpPr>
        <p:spPr>
          <a:xfrm>
            <a:off x="419100" y="0"/>
            <a:ext cx="8216899" cy="1055514"/>
          </a:xfrm>
        </p:spPr>
        <p:txBody>
          <a:bodyPr tIns="91440" bIns="137160" anchor="b" anchorCtr="0">
            <a:normAutofit/>
          </a:bodyPr>
          <a:lstStyle>
            <a:lvl1pPr algn="l">
              <a:defRPr sz="3600" b="0" cap="none" spc="300">
                <a:solidFill>
                  <a:schemeClr val="tx2"/>
                </a:solidFill>
              </a:defRPr>
            </a:lvl1pPr>
          </a:lstStyle>
          <a:p>
            <a:r>
              <a:rPr lang="en-US" dirty="0" smtClean="0"/>
              <a:t>CLICK TO EDIT TITLE</a:t>
            </a:r>
            <a:endParaRPr lang="en-US" dirty="0"/>
          </a:p>
        </p:txBody>
      </p:sp>
      <p:cxnSp>
        <p:nvCxnSpPr>
          <p:cNvPr id="8" name="Straight Connector 7"/>
          <p:cNvCxnSpPr/>
          <p:nvPr userDrawn="1"/>
        </p:nvCxnSpPr>
        <p:spPr>
          <a:xfrm>
            <a:off x="558800" y="1055513"/>
            <a:ext cx="8585200" cy="1"/>
          </a:xfrm>
          <a:prstGeom prst="line">
            <a:avLst/>
          </a:prstGeom>
          <a:ln w="381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mplate_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2975427"/>
            <a:ext cx="4572000" cy="4572000"/>
          </a:xfrm>
          <a:prstGeom prst="rect">
            <a:avLst/>
          </a:prstGeom>
        </p:spPr>
      </p:pic>
      <p:sp>
        <p:nvSpPr>
          <p:cNvPr id="2" name="Title 1"/>
          <p:cNvSpPr>
            <a:spLocks noGrp="1"/>
          </p:cNvSpPr>
          <p:nvPr>
            <p:ph type="title" hasCustomPrompt="1"/>
          </p:nvPr>
        </p:nvSpPr>
        <p:spPr>
          <a:xfrm>
            <a:off x="419100" y="0"/>
            <a:ext cx="8216899" cy="1055514"/>
          </a:xfrm>
        </p:spPr>
        <p:txBody>
          <a:bodyPr tIns="91440" bIns="137160" anchor="b" anchorCtr="0">
            <a:normAutofit/>
          </a:bodyPr>
          <a:lstStyle>
            <a:lvl1pPr algn="l">
              <a:defRPr sz="3600" b="0" cap="none" spc="300">
                <a:solidFill>
                  <a:schemeClr val="tx2"/>
                </a:solidFill>
              </a:defRPr>
            </a:lvl1pPr>
          </a:lstStyle>
          <a:p>
            <a:r>
              <a:rPr lang="en-US" dirty="0" smtClean="0"/>
              <a:t>CLICK TO EDIT TITLE</a:t>
            </a:r>
            <a:endParaRPr lang="en-US" dirty="0"/>
          </a:p>
        </p:txBody>
      </p:sp>
      <p:cxnSp>
        <p:nvCxnSpPr>
          <p:cNvPr id="8" name="Straight Connector 7"/>
          <p:cNvCxnSpPr/>
          <p:nvPr userDrawn="1"/>
        </p:nvCxnSpPr>
        <p:spPr>
          <a:xfrm>
            <a:off x="558800" y="1055513"/>
            <a:ext cx="8585200" cy="1"/>
          </a:xfrm>
          <a:prstGeom prst="line">
            <a:avLst/>
          </a:prstGeom>
          <a:ln w="381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34111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mplate_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2975427"/>
            <a:ext cx="4572000" cy="4572000"/>
          </a:xfrm>
          <a:prstGeom prst="rect">
            <a:avLst/>
          </a:prstGeom>
        </p:spPr>
      </p:pic>
      <p:sp>
        <p:nvSpPr>
          <p:cNvPr id="2" name="Title 1"/>
          <p:cNvSpPr>
            <a:spLocks noGrp="1"/>
          </p:cNvSpPr>
          <p:nvPr>
            <p:ph type="title" hasCustomPrompt="1"/>
          </p:nvPr>
        </p:nvSpPr>
        <p:spPr>
          <a:xfrm>
            <a:off x="419100" y="0"/>
            <a:ext cx="8216899" cy="1055514"/>
          </a:xfrm>
        </p:spPr>
        <p:txBody>
          <a:bodyPr tIns="91440" bIns="137160" anchor="b" anchorCtr="0">
            <a:normAutofit/>
          </a:bodyPr>
          <a:lstStyle>
            <a:lvl1pPr algn="l">
              <a:defRPr sz="3600" b="0" cap="none" spc="300">
                <a:solidFill>
                  <a:schemeClr val="tx2"/>
                </a:solidFill>
              </a:defRPr>
            </a:lvl1pPr>
          </a:lstStyle>
          <a:p>
            <a:r>
              <a:rPr lang="en-US" dirty="0" smtClean="0"/>
              <a:t>CLICK TO EDIT TITLE</a:t>
            </a:r>
            <a:endParaRPr lang="en-US" dirty="0"/>
          </a:p>
        </p:txBody>
      </p:sp>
      <p:cxnSp>
        <p:nvCxnSpPr>
          <p:cNvPr id="8" name="Straight Connector 7"/>
          <p:cNvCxnSpPr/>
          <p:nvPr userDrawn="1"/>
        </p:nvCxnSpPr>
        <p:spPr>
          <a:xfrm>
            <a:off x="558800" y="1055513"/>
            <a:ext cx="8585200" cy="1"/>
          </a:xfrm>
          <a:prstGeom prst="line">
            <a:avLst/>
          </a:prstGeom>
          <a:ln w="381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128814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mplate_4">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2975427"/>
            <a:ext cx="4572000" cy="4572000"/>
          </a:xfrm>
          <a:prstGeom prst="rect">
            <a:avLst/>
          </a:prstGeom>
        </p:spPr>
      </p:pic>
      <p:sp>
        <p:nvSpPr>
          <p:cNvPr id="2" name="Title 1"/>
          <p:cNvSpPr>
            <a:spLocks noGrp="1"/>
          </p:cNvSpPr>
          <p:nvPr>
            <p:ph type="title" hasCustomPrompt="1"/>
          </p:nvPr>
        </p:nvSpPr>
        <p:spPr>
          <a:xfrm>
            <a:off x="419100" y="0"/>
            <a:ext cx="8216899" cy="1055514"/>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 STYLE</a:t>
            </a:r>
            <a:endParaRPr lang="en-US" dirty="0"/>
          </a:p>
        </p:txBody>
      </p:sp>
      <p:cxnSp>
        <p:nvCxnSpPr>
          <p:cNvPr id="8" name="Straight Connector 7"/>
          <p:cNvCxnSpPr/>
          <p:nvPr userDrawn="1"/>
        </p:nvCxnSpPr>
        <p:spPr>
          <a:xfrm>
            <a:off x="558800" y="1055513"/>
            <a:ext cx="8585200" cy="1"/>
          </a:xfrm>
          <a:prstGeom prst="line">
            <a:avLst/>
          </a:prstGeom>
          <a:ln w="381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86428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Template_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2983" y="4419"/>
            <a:ext cx="3538733" cy="6849162"/>
          </a:xfrm>
          <a:prstGeom prst="rect">
            <a:avLst/>
          </a:prstGeom>
        </p:spPr>
      </p:pic>
      <p:sp>
        <p:nvSpPr>
          <p:cNvPr id="2" name="Title 1"/>
          <p:cNvSpPr>
            <a:spLocks noGrp="1"/>
          </p:cNvSpPr>
          <p:nvPr>
            <p:ph type="title" hasCustomPrompt="1"/>
          </p:nvPr>
        </p:nvSpPr>
        <p:spPr>
          <a:xfrm>
            <a:off x="419101" y="-1"/>
            <a:ext cx="5181600" cy="1415143"/>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273093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hotoTemplate_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6681" y="-1"/>
            <a:ext cx="3195462" cy="6926580"/>
          </a:xfrm>
          <a:prstGeom prst="rect">
            <a:avLst/>
          </a:prstGeom>
        </p:spPr>
      </p:pic>
      <p:sp>
        <p:nvSpPr>
          <p:cNvPr id="2" name="Title 1"/>
          <p:cNvSpPr>
            <a:spLocks noGrp="1"/>
          </p:cNvSpPr>
          <p:nvPr>
            <p:ph type="title" hasCustomPrompt="1"/>
          </p:nvPr>
        </p:nvSpPr>
        <p:spPr>
          <a:xfrm>
            <a:off x="419101" y="-1"/>
            <a:ext cx="5181600" cy="1415143"/>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2672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hotoTemplate_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06650" y="-1"/>
            <a:ext cx="3255493" cy="6926580"/>
          </a:xfrm>
          <a:prstGeom prst="rect">
            <a:avLst/>
          </a:prstGeom>
        </p:spPr>
      </p:pic>
      <p:sp>
        <p:nvSpPr>
          <p:cNvPr id="2" name="Title 1"/>
          <p:cNvSpPr>
            <a:spLocks noGrp="1"/>
          </p:cNvSpPr>
          <p:nvPr>
            <p:ph type="title" hasCustomPrompt="1"/>
          </p:nvPr>
        </p:nvSpPr>
        <p:spPr>
          <a:xfrm>
            <a:off x="419101" y="-1"/>
            <a:ext cx="5181600" cy="1415143"/>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a:t>
            </a:r>
            <a:endParaRPr lang="en-US" dirty="0"/>
          </a:p>
        </p:txBody>
      </p: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390490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5" name="Picture 4" descr="_MG_6785_L_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101197_Irvine_BusinessPPT_v1-1r1.png"/>
          <p:cNvPicPr>
            <a:picLocks noChangeAspect="1"/>
          </p:cNvPicPr>
          <p:nvPr userDrawn="1"/>
        </p:nvPicPr>
        <p:blipFill>
          <a:blip r:embed="rId3">
            <a:alphaModFix amt="85000"/>
            <a:extLst>
              <a:ext uri="{28A0092B-C50C-407E-A947-70E740481C1C}">
                <a14:useLocalDpi xmlns:a14="http://schemas.microsoft.com/office/drawing/2010/main"/>
              </a:ext>
            </a:extLst>
          </a:blip>
          <a:stretch>
            <a:fillRect/>
          </a:stretch>
        </p:blipFill>
        <p:spPr>
          <a:xfrm>
            <a:off x="-203208" y="0"/>
            <a:ext cx="9144000" cy="6858000"/>
          </a:xfrm>
          <a:prstGeom prst="rect">
            <a:avLst/>
          </a:prstGeom>
        </p:spPr>
      </p:pic>
      <p:sp>
        <p:nvSpPr>
          <p:cNvPr id="2" name="Title 1"/>
          <p:cNvSpPr>
            <a:spLocks noGrp="1"/>
          </p:cNvSpPr>
          <p:nvPr>
            <p:ph type="ctrTitle" hasCustomPrompt="1"/>
          </p:nvPr>
        </p:nvSpPr>
        <p:spPr>
          <a:xfrm>
            <a:off x="1886107" y="3924018"/>
            <a:ext cx="5475654" cy="1600482"/>
          </a:xfrm>
          <a:noFill/>
        </p:spPr>
        <p:txBody>
          <a:bodyPr tIns="91440" bIns="137160" anchor="ctr" anchorCtr="1">
            <a:noAutofit/>
          </a:bodyPr>
          <a:lstStyle>
            <a:lvl1pPr algn="ctr">
              <a:defRPr sz="3600" spc="300">
                <a:solidFill>
                  <a:schemeClr val="tx1"/>
                </a:solidFill>
              </a:defRPr>
            </a:lvl1pPr>
          </a:lstStyle>
          <a:p>
            <a:r>
              <a:rPr lang="en-US" dirty="0" smtClean="0"/>
              <a:t>CLICK TO EDIT MASTER TITLE STYLE</a:t>
            </a:r>
            <a:endParaRPr lang="en-US" dirty="0"/>
          </a:p>
        </p:txBody>
      </p:sp>
      <p:sp>
        <p:nvSpPr>
          <p:cNvPr id="6" name="Oval 5"/>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9" name="Oval 8"/>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91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hotoTemplate_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6322" y="-18143"/>
            <a:ext cx="3172373" cy="6926580"/>
          </a:xfrm>
          <a:prstGeom prst="rect">
            <a:avLst/>
          </a:prstGeom>
        </p:spPr>
      </p:pic>
      <p:sp>
        <p:nvSpPr>
          <p:cNvPr id="2" name="Title 1"/>
          <p:cNvSpPr>
            <a:spLocks noGrp="1"/>
          </p:cNvSpPr>
          <p:nvPr>
            <p:ph type="title" hasCustomPrompt="1"/>
          </p:nvPr>
        </p:nvSpPr>
        <p:spPr>
          <a:xfrm>
            <a:off x="419101" y="-1"/>
            <a:ext cx="5181600" cy="1415143"/>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167757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PPT_gmmb_r122.jpg"/>
          <p:cNvPicPr>
            <a:picLocks noChangeAspect="1"/>
          </p:cNvPicPr>
          <p:nvPr userDrawn="1"/>
        </p:nvPicPr>
        <p:blipFill rotWithShape="1">
          <a:blip r:embed="rId2" cstate="email">
            <a:extLst>
              <a:ext uri="{28A0092B-C50C-407E-A947-70E740481C1C}">
                <a14:useLocalDpi xmlns:a14="http://schemas.microsoft.com/office/drawing/2010/main"/>
              </a:ext>
            </a:extLst>
          </a:blip>
          <a:srcRect t="29962" b="48165"/>
          <a:stretch/>
        </p:blipFill>
        <p:spPr>
          <a:xfrm>
            <a:off x="0" y="1345924"/>
            <a:ext cx="9144000" cy="1500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fld id="{4D0DD454-DF83-9343-B71A-F41F1521EDFC}" type="datetimeFigureOut">
              <a:rPr lang="en-US" smtClean="0"/>
              <a:pPr/>
              <a:t>1/13/15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0E9B463-2680-B640-8F56-1992C501BCEE}" type="slidenum">
              <a:rPr lang="en-US" smtClean="0"/>
              <a:pPr/>
              <a:t>‹#›</a:t>
            </a:fld>
            <a:endParaRPr lang="en-US"/>
          </a:p>
        </p:txBody>
      </p:sp>
    </p:spTree>
    <p:extLst>
      <p:ext uri="{BB962C8B-B14F-4D97-AF65-F5344CB8AC3E}">
        <p14:creationId xmlns:p14="http://schemas.microsoft.com/office/powerpoint/2010/main" val="285101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4" name="Picture 3" descr="_MG_6336_L_Title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6" name="Picture 15" descr="101197_Irvine_BusinessPPT_v1-4.png"/>
          <p:cNvPicPr>
            <a:picLocks noChangeAspect="1"/>
          </p:cNvPicPr>
          <p:nvPr userDrawn="1"/>
        </p:nvPicPr>
        <p:blipFill>
          <a:blip r:embed="rId3" cstate="email">
            <a:alphaModFix amt="80000"/>
            <a:extLst>
              <a:ext uri="{28A0092B-C50C-407E-A947-70E740481C1C}">
                <a14:useLocalDpi xmlns:a14="http://schemas.microsoft.com/office/drawing/2010/main"/>
              </a:ext>
            </a:extLst>
          </a:blip>
          <a:stretch>
            <a:fillRect/>
          </a:stretch>
        </p:blipFill>
        <p:spPr>
          <a:xfrm>
            <a:off x="-211675" y="0"/>
            <a:ext cx="9144000" cy="6858000"/>
          </a:xfrm>
          <a:prstGeom prst="rect">
            <a:avLst/>
          </a:prstGeom>
        </p:spPr>
      </p:pic>
      <p:sp>
        <p:nvSpPr>
          <p:cNvPr id="2" name="Title 1"/>
          <p:cNvSpPr>
            <a:spLocks noGrp="1"/>
          </p:cNvSpPr>
          <p:nvPr>
            <p:ph type="ctrTitle" hasCustomPrompt="1"/>
          </p:nvPr>
        </p:nvSpPr>
        <p:spPr>
          <a:xfrm>
            <a:off x="1852240" y="3936717"/>
            <a:ext cx="5488354" cy="1575083"/>
          </a:xfrm>
          <a:noFill/>
        </p:spPr>
        <p:txBody>
          <a:bodyPr tIns="91440" bIns="137160" anchor="ctr" anchorCtr="1">
            <a:normAutofit/>
          </a:bodyPr>
          <a:lstStyle>
            <a:lvl1pPr algn="ctr">
              <a:defRPr sz="3600" spc="300">
                <a:solidFill>
                  <a:schemeClr val="bg2"/>
                </a:solidFill>
              </a:defRPr>
            </a:lvl1pPr>
          </a:lstStyle>
          <a:p>
            <a:r>
              <a:rPr lang="en-US" dirty="0" smtClean="0"/>
              <a:t>CLICK TO EDIT MASTER TITLE STYLE</a:t>
            </a:r>
            <a:endParaRPr lang="en-US" dirty="0"/>
          </a:p>
        </p:txBody>
      </p:sp>
      <p:sp>
        <p:nvSpPr>
          <p:cNvPr id="5" name="Oval 4"/>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10" name="Oval 9"/>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92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6" name="Picture 5" descr="_MG_6087_L_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descr="101197_Irvine_BusinessPPT_v1-1.png"/>
          <p:cNvPicPr>
            <a:picLocks noChangeAspect="1"/>
          </p:cNvPicPr>
          <p:nvPr userDrawn="1"/>
        </p:nvPicPr>
        <p:blipFill>
          <a:blip r:embed="rId3" cstate="email">
            <a:alphaModFix amt="80000"/>
            <a:extLst>
              <a:ext uri="{28A0092B-C50C-407E-A947-70E740481C1C}">
                <a14:useLocalDpi xmlns:a14="http://schemas.microsoft.com/office/drawing/2010/main"/>
              </a:ext>
            </a:extLst>
          </a:blip>
          <a:stretch>
            <a:fillRect/>
          </a:stretch>
        </p:blipFill>
        <p:spPr>
          <a:xfrm>
            <a:off x="-169340" y="0"/>
            <a:ext cx="9144000" cy="6858000"/>
          </a:xfrm>
          <a:prstGeom prst="rect">
            <a:avLst/>
          </a:prstGeom>
        </p:spPr>
      </p:pic>
      <p:sp>
        <p:nvSpPr>
          <p:cNvPr id="2" name="Title 1"/>
          <p:cNvSpPr>
            <a:spLocks noGrp="1"/>
          </p:cNvSpPr>
          <p:nvPr>
            <p:ph type="ctrTitle" hasCustomPrompt="1"/>
          </p:nvPr>
        </p:nvSpPr>
        <p:spPr>
          <a:xfrm>
            <a:off x="1834005" y="3937000"/>
            <a:ext cx="5574322" cy="1638300"/>
          </a:xfrm>
          <a:noFill/>
        </p:spPr>
        <p:txBody>
          <a:bodyPr tIns="91440" bIns="137160" anchor="ctr" anchorCtr="1">
            <a:normAutofit/>
          </a:bodyPr>
          <a:lstStyle>
            <a:lvl1pPr algn="ctr">
              <a:defRPr sz="3600" spc="300">
                <a:solidFill>
                  <a:srgbClr val="FFFFFF"/>
                </a:solidFill>
              </a:defRPr>
            </a:lvl1pPr>
          </a:lstStyle>
          <a:p>
            <a:r>
              <a:rPr lang="en-US" dirty="0" smtClean="0"/>
              <a:t>CLICK TO EDIT MASTER TITLE STYLE</a:t>
            </a:r>
            <a:endParaRPr lang="en-US" dirty="0"/>
          </a:p>
        </p:txBody>
      </p:sp>
      <p:sp>
        <p:nvSpPr>
          <p:cNvPr id="4" name="Oval 3"/>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10" name="Oval 9"/>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7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5">
    <p:spTree>
      <p:nvGrpSpPr>
        <p:cNvPr id="1" name=""/>
        <p:cNvGrpSpPr/>
        <p:nvPr/>
      </p:nvGrpSpPr>
      <p:grpSpPr>
        <a:xfrm>
          <a:off x="0" y="0"/>
          <a:ext cx="0" cy="0"/>
          <a:chOff x="0" y="0"/>
          <a:chExt cx="0" cy="0"/>
        </a:xfrm>
      </p:grpSpPr>
      <p:pic>
        <p:nvPicPr>
          <p:cNvPr id="4" name="Picture 3" descr="_MG_7157_L_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6" name="Picture 15" descr="101197_Irvine_BusinessPPT_v1-4.png"/>
          <p:cNvPicPr>
            <a:picLocks noChangeAspect="1"/>
          </p:cNvPicPr>
          <p:nvPr userDrawn="1"/>
        </p:nvPicPr>
        <p:blipFill>
          <a:blip r:embed="rId3" cstate="email">
            <a:alphaModFix amt="80000"/>
            <a:extLst>
              <a:ext uri="{28A0092B-C50C-407E-A947-70E740481C1C}">
                <a14:useLocalDpi xmlns:a14="http://schemas.microsoft.com/office/drawing/2010/main"/>
              </a:ext>
            </a:extLst>
          </a:blip>
          <a:stretch>
            <a:fillRect/>
          </a:stretch>
        </p:blipFill>
        <p:spPr>
          <a:xfrm>
            <a:off x="-169340" y="0"/>
            <a:ext cx="9144000" cy="6858000"/>
          </a:xfrm>
          <a:prstGeom prst="rect">
            <a:avLst/>
          </a:prstGeom>
        </p:spPr>
      </p:pic>
      <p:sp>
        <p:nvSpPr>
          <p:cNvPr id="2" name="Title 1"/>
          <p:cNvSpPr>
            <a:spLocks noGrp="1"/>
          </p:cNvSpPr>
          <p:nvPr>
            <p:ph type="ctrTitle" hasCustomPrompt="1"/>
          </p:nvPr>
        </p:nvSpPr>
        <p:spPr>
          <a:xfrm>
            <a:off x="1860707" y="3936717"/>
            <a:ext cx="5488354" cy="1575083"/>
          </a:xfrm>
          <a:noFill/>
        </p:spPr>
        <p:txBody>
          <a:bodyPr tIns="91440" bIns="137160" anchor="ctr" anchorCtr="1">
            <a:normAutofit/>
          </a:bodyPr>
          <a:lstStyle>
            <a:lvl1pPr algn="ctr">
              <a:defRPr sz="3600" spc="300">
                <a:solidFill>
                  <a:schemeClr val="bg2"/>
                </a:solidFill>
              </a:defRPr>
            </a:lvl1pPr>
          </a:lstStyle>
          <a:p>
            <a:r>
              <a:rPr lang="en-US" dirty="0" smtClean="0"/>
              <a:t>CLICK TO EDIT MASTER TITLE STYLE</a:t>
            </a:r>
            <a:endParaRPr lang="en-US" dirty="0"/>
          </a:p>
        </p:txBody>
      </p:sp>
      <p:sp>
        <p:nvSpPr>
          <p:cNvPr id="5" name="Oval 4"/>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8" name="Oval 7"/>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3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Break_1">
    <p:spTree>
      <p:nvGrpSpPr>
        <p:cNvPr id="1" name=""/>
        <p:cNvGrpSpPr/>
        <p:nvPr/>
      </p:nvGrpSpPr>
      <p:grpSpPr>
        <a:xfrm>
          <a:off x="0" y="0"/>
          <a:ext cx="0" cy="0"/>
          <a:chOff x="0" y="0"/>
          <a:chExt cx="0" cy="0"/>
        </a:xfrm>
      </p:grpSpPr>
      <p:pic>
        <p:nvPicPr>
          <p:cNvPr id="3" name="Picture 2" descr="_MG_4225_Sectoi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Oval 5"/>
          <p:cNvSpPr/>
          <p:nvPr userDrawn="1"/>
        </p:nvSpPr>
        <p:spPr>
          <a:xfrm>
            <a:off x="1169236" y="351970"/>
            <a:ext cx="657610" cy="657610"/>
          </a:xfrm>
          <a:prstGeom prst="ellipse">
            <a:avLst/>
          </a:prstGeom>
          <a:solidFill>
            <a:schemeClr val="tx2">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Oval 6"/>
          <p:cNvSpPr/>
          <p:nvPr userDrawn="1"/>
        </p:nvSpPr>
        <p:spPr>
          <a:xfrm>
            <a:off x="7074878" y="4939321"/>
            <a:ext cx="711199" cy="711199"/>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8" name="Oval 7"/>
          <p:cNvSpPr/>
          <p:nvPr userDrawn="1"/>
        </p:nvSpPr>
        <p:spPr>
          <a:xfrm>
            <a:off x="400538" y="5628053"/>
            <a:ext cx="2242039" cy="2242039"/>
          </a:xfrm>
          <a:prstGeom prst="ellipse">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0" y="3320307"/>
            <a:ext cx="9144000" cy="731520"/>
          </a:xfrm>
          <a:solidFill>
            <a:schemeClr val="accent4">
              <a:alpha val="80000"/>
            </a:schemeClr>
          </a:solidFill>
        </p:spPr>
        <p:txBody>
          <a:bodyPr lIns="0" tIns="0" rIns="0" bIns="91440" anchor="ctr" anchorCtr="1">
            <a:noAutofit/>
          </a:bodyPr>
          <a:lstStyle>
            <a:lvl1pPr algn="ctr">
              <a:defRPr sz="3600" spc="300" baseline="0">
                <a:solidFill>
                  <a:schemeClr val="bg1"/>
                </a:solidFill>
              </a:defRPr>
            </a:lvl1pPr>
          </a:lstStyle>
          <a:p>
            <a:r>
              <a:rPr lang="en-US" dirty="0" smtClean="0"/>
              <a:t>SECTION BREAK</a:t>
            </a:r>
            <a:endParaRPr lang="en-US" dirty="0"/>
          </a:p>
        </p:txBody>
      </p:sp>
      <p:sp>
        <p:nvSpPr>
          <p:cNvPr id="9" name="Oval 8"/>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4017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Break_2">
    <p:spTree>
      <p:nvGrpSpPr>
        <p:cNvPr id="1" name=""/>
        <p:cNvGrpSpPr/>
        <p:nvPr/>
      </p:nvGrpSpPr>
      <p:grpSpPr>
        <a:xfrm>
          <a:off x="0" y="0"/>
          <a:ext cx="0" cy="0"/>
          <a:chOff x="0" y="0"/>
          <a:chExt cx="0" cy="0"/>
        </a:xfrm>
      </p:grpSpPr>
      <p:pic>
        <p:nvPicPr>
          <p:cNvPr id="5" name="Picture 4" descr="_MG_6498_Section_NewCro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Oval 5"/>
          <p:cNvSpPr/>
          <p:nvPr userDrawn="1"/>
        </p:nvSpPr>
        <p:spPr>
          <a:xfrm>
            <a:off x="879510" y="707571"/>
            <a:ext cx="630814" cy="630814"/>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Oval 6"/>
          <p:cNvSpPr/>
          <p:nvPr userDrawn="1"/>
        </p:nvSpPr>
        <p:spPr>
          <a:xfrm>
            <a:off x="7074878" y="4939321"/>
            <a:ext cx="711199" cy="711199"/>
          </a:xfrm>
          <a:prstGeom prst="ellipse">
            <a:avLst/>
          </a:prstGeom>
          <a:solidFill>
            <a:srgbClr val="E86D1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8" name="Oval 7"/>
          <p:cNvSpPr/>
          <p:nvPr userDrawn="1"/>
        </p:nvSpPr>
        <p:spPr>
          <a:xfrm>
            <a:off x="400538" y="5628053"/>
            <a:ext cx="2242039" cy="2242039"/>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0" y="3327118"/>
            <a:ext cx="9144000" cy="705197"/>
          </a:xfrm>
          <a:solidFill>
            <a:srgbClr val="00B5CC">
              <a:alpha val="82000"/>
            </a:srgbClr>
          </a:solidFill>
        </p:spPr>
        <p:txBody>
          <a:bodyPr lIns="0" tIns="0" rIns="0" bIns="91440" anchor="ctr" anchorCtr="1">
            <a:noAutofit/>
          </a:bodyPr>
          <a:lstStyle>
            <a:lvl1pPr algn="ctr">
              <a:defRPr sz="3600" spc="300">
                <a:solidFill>
                  <a:schemeClr val="accent5"/>
                </a:solidFill>
              </a:defRPr>
            </a:lvl1pPr>
          </a:lstStyle>
          <a:p>
            <a:r>
              <a:rPr lang="en-US" dirty="0" smtClean="0"/>
              <a:t>SECTION BREAK</a:t>
            </a:r>
            <a:endParaRPr lang="en-US" dirty="0"/>
          </a:p>
        </p:txBody>
      </p:sp>
      <p:sp>
        <p:nvSpPr>
          <p:cNvPr id="9" name="Oval 8"/>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4017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Break_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Oval 10"/>
          <p:cNvSpPr/>
          <p:nvPr userDrawn="1"/>
        </p:nvSpPr>
        <p:spPr>
          <a:xfrm>
            <a:off x="568136" y="976923"/>
            <a:ext cx="942188" cy="942188"/>
          </a:xfrm>
          <a:prstGeom prst="ellipse">
            <a:avLst/>
          </a:prstGeom>
          <a:solidFill>
            <a:schemeClr val="accent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2" name="Oval 11"/>
          <p:cNvSpPr/>
          <p:nvPr userDrawn="1"/>
        </p:nvSpPr>
        <p:spPr>
          <a:xfrm>
            <a:off x="7074878" y="4939321"/>
            <a:ext cx="711199" cy="711199"/>
          </a:xfrm>
          <a:prstGeom prst="ellipse">
            <a:avLst/>
          </a:prstGeom>
          <a:solidFill>
            <a:srgbClr val="E86D1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3" name="Oval 12"/>
          <p:cNvSpPr/>
          <p:nvPr userDrawn="1"/>
        </p:nvSpPr>
        <p:spPr>
          <a:xfrm>
            <a:off x="400538" y="5628053"/>
            <a:ext cx="2242039" cy="2242039"/>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0" y="3466817"/>
            <a:ext cx="9144000" cy="679797"/>
          </a:xfrm>
          <a:solidFill>
            <a:srgbClr val="00B5CC">
              <a:alpha val="82000"/>
            </a:srgbClr>
          </a:solidFill>
        </p:spPr>
        <p:txBody>
          <a:bodyPr lIns="0" tIns="0" rIns="0" bIns="91440" anchor="ctr" anchorCtr="1">
            <a:normAutofit/>
          </a:bodyPr>
          <a:lstStyle>
            <a:lvl1pPr algn="ctr">
              <a:defRPr sz="3600" spc="300">
                <a:solidFill>
                  <a:schemeClr val="bg2"/>
                </a:solidFill>
              </a:defRPr>
            </a:lvl1pPr>
          </a:lstStyle>
          <a:p>
            <a:r>
              <a:rPr lang="en-US" dirty="0" smtClean="0"/>
              <a:t>SECTION BREAK</a:t>
            </a:r>
            <a:endParaRPr lang="en-US" dirty="0"/>
          </a:p>
        </p:txBody>
      </p:sp>
      <p:sp>
        <p:nvSpPr>
          <p:cNvPr id="8" name="Oval 7"/>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4017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Break_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Oval 4"/>
          <p:cNvSpPr/>
          <p:nvPr userDrawn="1"/>
        </p:nvSpPr>
        <p:spPr>
          <a:xfrm>
            <a:off x="698082" y="526143"/>
            <a:ext cx="812242" cy="812242"/>
          </a:xfrm>
          <a:prstGeom prst="ellipse">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6" name="Oval 5"/>
          <p:cNvSpPr/>
          <p:nvPr userDrawn="1"/>
        </p:nvSpPr>
        <p:spPr>
          <a:xfrm>
            <a:off x="7074878" y="4939321"/>
            <a:ext cx="711199" cy="711199"/>
          </a:xfrm>
          <a:prstGeom prst="ellipse">
            <a:avLst/>
          </a:prstGeom>
          <a:solidFill>
            <a:schemeClr val="tx2">
              <a:lumMod val="40000"/>
              <a:lumOff val="6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Oval 6"/>
          <p:cNvSpPr/>
          <p:nvPr userDrawn="1"/>
        </p:nvSpPr>
        <p:spPr>
          <a:xfrm>
            <a:off x="400538" y="5628053"/>
            <a:ext cx="2242039" cy="2242039"/>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1" y="3339818"/>
            <a:ext cx="9144001" cy="673100"/>
          </a:xfrm>
          <a:solidFill>
            <a:schemeClr val="accent1">
              <a:alpha val="82000"/>
            </a:schemeClr>
          </a:solidFill>
        </p:spPr>
        <p:txBody>
          <a:bodyPr lIns="0" tIns="0" rIns="0" bIns="91440" anchor="ctr" anchorCtr="1">
            <a:normAutofit/>
          </a:bodyPr>
          <a:lstStyle>
            <a:lvl1pPr algn="ctr">
              <a:defRPr sz="3600" spc="300">
                <a:solidFill>
                  <a:srgbClr val="FFFFFF"/>
                </a:solidFill>
              </a:defRPr>
            </a:lvl1pPr>
          </a:lstStyle>
          <a:p>
            <a:r>
              <a:rPr lang="en-US" dirty="0" smtClean="0"/>
              <a:t>SECTION BREAK</a:t>
            </a:r>
            <a:endParaRPr lang="en-US" dirty="0"/>
          </a:p>
        </p:txBody>
      </p:sp>
      <p:sp>
        <p:nvSpPr>
          <p:cNvPr id="8" name="Oval 7"/>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288825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3038"/>
            <a:ext cx="8229600" cy="957262"/>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641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255000" y="6464300"/>
            <a:ext cx="431800" cy="257175"/>
          </a:xfrm>
          <a:prstGeom prst="rect">
            <a:avLst/>
          </a:prstGeom>
        </p:spPr>
        <p:txBody>
          <a:bodyPr vert="horz" lIns="91440" tIns="45720" rIns="91440" bIns="45720" rtlCol="0" anchor="ctr"/>
          <a:lstStyle>
            <a:lvl1pPr algn="r">
              <a:defRPr sz="1200">
                <a:solidFill>
                  <a:schemeClr val="accent5"/>
                </a:solidFill>
              </a:defRPr>
            </a:lvl1pPr>
          </a:lstStyle>
          <a:p>
            <a:fld id="{6BD7AAD9-8828-3E4C-B5A9-B6987FFF00F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83" r:id="rId5"/>
    <p:sldLayoutId id="2147483664" r:id="rId6"/>
    <p:sldLayoutId id="2147483665" r:id="rId7"/>
    <p:sldLayoutId id="2147483666" r:id="rId8"/>
    <p:sldLayoutId id="2147483668" r:id="rId9"/>
    <p:sldLayoutId id="2147483687" r:id="rId10"/>
    <p:sldLayoutId id="2147483650" r:id="rId11"/>
    <p:sldLayoutId id="2147483681" r:id="rId12"/>
    <p:sldLayoutId id="2147483651" r:id="rId13"/>
    <p:sldLayoutId id="2147483684" r:id="rId14"/>
    <p:sldLayoutId id="2147483685" r:id="rId15"/>
    <p:sldLayoutId id="2147483686" r:id="rId16"/>
    <p:sldLayoutId id="2147483688" r:id="rId17"/>
    <p:sldLayoutId id="2147483689" r:id="rId18"/>
    <p:sldLayoutId id="2147483690" r:id="rId19"/>
    <p:sldLayoutId id="2147483691" r:id="rId20"/>
    <p:sldLayoutId id="2147483653" r:id="rId21"/>
    <p:sldLayoutId id="2147483692" r:id="rId22"/>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400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accent1"/>
        </a:buClr>
        <a:buSzPct val="130000"/>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lumMod val="60000"/>
            <a:lumOff val="40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SzPct val="125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9" Type="http://schemas.openxmlformats.org/officeDocument/2006/relationships/diagramLayout" Target="../diagrams/layout2.xml"/><Relationship Id="rId20" Type="http://schemas.openxmlformats.org/officeDocument/2006/relationships/diagramQuickStyle" Target="../diagrams/quickStyle4.xml"/><Relationship Id="rId21" Type="http://schemas.openxmlformats.org/officeDocument/2006/relationships/diagramColors" Target="../diagrams/colors4.xml"/><Relationship Id="rId22" Type="http://schemas.microsoft.com/office/2007/relationships/diagramDrawing" Target="../diagrams/drawing4.xml"/><Relationship Id="rId10" Type="http://schemas.openxmlformats.org/officeDocument/2006/relationships/diagramQuickStyle" Target="../diagrams/quickStyle2.xml"/><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8" Type="http://schemas.openxmlformats.org/officeDocument/2006/relationships/diagramData" Target="../diagrams/data4.xml"/><Relationship Id="rId19" Type="http://schemas.openxmlformats.org/officeDocument/2006/relationships/diagramLayout" Target="../diagrams/layout4.xml"/><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3" Type="http://schemas.openxmlformats.org/officeDocument/2006/relationships/hyperlink" Target="http://casn.berkeley.edu/curriculum.php" TargetMode="External"/><Relationship Id="rId4" Type="http://schemas.openxmlformats.org/officeDocument/2006/relationships/image" Target="../media/image34.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hyperlink" Target="http://casn.berkeley.edu/curriculum_pages.php?r=391" TargetMode="External"/><Relationship Id="rId4"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hyperlink" Target="http://casn.berkeley.edu/master_schedule_guide.php?r=412&amp;c=28" TargetMode="External"/><Relationship Id="rId4" Type="http://schemas.openxmlformats.org/officeDocument/2006/relationships/image" Target="../media/image42.png"/><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hyperlink" Target="http://casn.berkeley.edu/curriculum_pages.php?r=391" TargetMode="External"/><Relationship Id="rId4" Type="http://schemas.openxmlformats.org/officeDocument/2006/relationships/image" Target="../media/image45.png"/><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50.png"/><Relationship Id="rId1" Type="http://schemas.openxmlformats.org/officeDocument/2006/relationships/slideLayout" Target="../slideLayouts/slideLayout21.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microsoft.com/office/2007/relationships/hdphoto" Target="../media/hdphoto1.wdp"/><Relationship Id="rId5"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Strategies for Developing Teacher Leadership</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154963" y="5618893"/>
            <a:ext cx="1697277"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852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LINKED LEARNING: A PROVEN APPROACH</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9782886"/>
              </p:ext>
            </p:extLst>
          </p:nvPr>
        </p:nvGraphicFramePr>
        <p:xfrm>
          <a:off x="928511" y="1842905"/>
          <a:ext cx="7275689" cy="381846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147711" y="1301815"/>
            <a:ext cx="4724400" cy="830997"/>
          </a:xfrm>
          <a:prstGeom prst="rect">
            <a:avLst/>
          </a:prstGeom>
          <a:noFill/>
        </p:spPr>
        <p:txBody>
          <a:bodyPr wrap="square" rtlCol="0">
            <a:spAutoFit/>
          </a:bodyPr>
          <a:lstStyle/>
          <a:p>
            <a:pPr algn="ctr"/>
            <a:r>
              <a:rPr lang="en-US" sz="2400" dirty="0" smtClean="0"/>
              <a:t>FULFILLED REQUIRED COURSEWORK FOR ADMISSION TO UC OR CSU</a:t>
            </a:r>
            <a:endParaRPr lang="en-US" sz="2400" dirty="0"/>
          </a:p>
        </p:txBody>
      </p:sp>
      <p:sp>
        <p:nvSpPr>
          <p:cNvPr id="6" name="TextBox 5"/>
          <p:cNvSpPr txBox="1"/>
          <p:nvPr/>
        </p:nvSpPr>
        <p:spPr>
          <a:xfrm>
            <a:off x="457200" y="5734750"/>
            <a:ext cx="7747000" cy="215444"/>
          </a:xfrm>
          <a:prstGeom prst="rect">
            <a:avLst/>
          </a:prstGeom>
          <a:noFill/>
        </p:spPr>
        <p:txBody>
          <a:bodyPr wrap="square" rtlCol="0">
            <a:spAutoFit/>
          </a:bodyPr>
          <a:lstStyle/>
          <a:p>
            <a:pPr algn="r"/>
            <a:r>
              <a:rPr lang="en-US" sz="800" dirty="0" smtClean="0"/>
              <a:t>Source: Profile of the California Partnership Academies 2009-2010, UC Berkeley (2011) http://casn.berkeley.edu/dowloads/CPA-report-execSum_2010-11.pdf </a:t>
            </a:r>
            <a:endParaRPr lang="en-US" sz="800" dirty="0"/>
          </a:p>
        </p:txBody>
      </p:sp>
      <p:pic>
        <p:nvPicPr>
          <p:cNvPr id="7" name="Picture 6"/>
          <p:cNvPicPr/>
          <p:nvPr/>
        </p:nvPicPr>
        <p:blipFill rotWithShape="1">
          <a:blip r:embed="rId4">
            <a:extLst>
              <a:ext uri="{28A0092B-C50C-407E-A947-70E740481C1C}">
                <a14:useLocalDpi xmlns:a14="http://schemas.microsoft.com/office/drawing/2010/main" val="0"/>
              </a:ext>
            </a:extLst>
          </a:blip>
          <a:srcRect t="-3051" r="14038" b="39617"/>
          <a:stretch/>
        </p:blipFill>
        <p:spPr bwMode="auto">
          <a:xfrm>
            <a:off x="6651825" y="6261695"/>
            <a:ext cx="1801546" cy="405209"/>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COMPONETS</a:t>
            </a:r>
            <a:endParaRPr lang="en-US" dirty="0"/>
          </a:p>
        </p:txBody>
      </p:sp>
      <p:sp>
        <p:nvSpPr>
          <p:cNvPr id="3" name="Content Placeholder 2"/>
          <p:cNvSpPr>
            <a:spLocks noGrp="1"/>
          </p:cNvSpPr>
          <p:nvPr>
            <p:ph idx="1"/>
          </p:nvPr>
        </p:nvSpPr>
        <p:spPr>
          <a:xfrm>
            <a:off x="358346" y="1791730"/>
            <a:ext cx="8328454" cy="4201297"/>
          </a:xfrm>
        </p:spPr>
        <p:txBody>
          <a:bodyPr/>
          <a:lstStyle/>
          <a:p>
            <a:pPr marL="0" lvl="0" indent="0">
              <a:buNone/>
            </a:pPr>
            <a:r>
              <a:rPr lang="en-US" dirty="0" smtClean="0"/>
              <a:t>		Rigorous </a:t>
            </a:r>
            <a:r>
              <a:rPr lang="en-US" dirty="0"/>
              <a:t>academics</a:t>
            </a:r>
          </a:p>
          <a:p>
            <a:pPr marL="0" lvl="0" indent="0">
              <a:buNone/>
            </a:pPr>
            <a:endParaRPr lang="en-US" sz="1800" dirty="0"/>
          </a:p>
          <a:p>
            <a:pPr marL="0" lvl="0" indent="0">
              <a:buNone/>
            </a:pPr>
            <a:r>
              <a:rPr lang="en-US" dirty="0" smtClean="0"/>
              <a:t>		Career-based </a:t>
            </a:r>
            <a:r>
              <a:rPr lang="en-US" dirty="0"/>
              <a:t>learning in the classroom</a:t>
            </a:r>
          </a:p>
          <a:p>
            <a:pPr marL="0" lvl="0" indent="0">
              <a:buNone/>
            </a:pPr>
            <a:endParaRPr lang="en-US" sz="1800" dirty="0"/>
          </a:p>
          <a:p>
            <a:pPr marL="0" lvl="0" indent="0">
              <a:buNone/>
            </a:pPr>
            <a:r>
              <a:rPr lang="en-US" dirty="0" smtClean="0"/>
              <a:t>		Work-based </a:t>
            </a:r>
            <a:r>
              <a:rPr lang="en-US" dirty="0"/>
              <a:t>learning in real-world workplaces </a:t>
            </a:r>
          </a:p>
          <a:p>
            <a:pPr marL="0" lvl="0" indent="0">
              <a:buNone/>
            </a:pPr>
            <a:endParaRPr lang="en-US" sz="1800" dirty="0"/>
          </a:p>
          <a:p>
            <a:pPr marL="0" lvl="0" indent="0">
              <a:buNone/>
            </a:pPr>
            <a:r>
              <a:rPr lang="en-US" dirty="0" smtClean="0"/>
              <a:t>		Personalized </a:t>
            </a:r>
            <a:r>
              <a:rPr lang="en-US" dirty="0"/>
              <a:t>support</a:t>
            </a:r>
          </a:p>
          <a:p>
            <a:pPr marL="0" indent="0">
              <a:buNone/>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453" y="1742302"/>
            <a:ext cx="65722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404" y="2515098"/>
            <a:ext cx="65722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0353" y="3463755"/>
            <a:ext cx="6953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7587" y="4229527"/>
            <a:ext cx="8001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rotWithShape="1">
          <a:blip r:embed="rId7">
            <a:extLst>
              <a:ext uri="{28A0092B-C50C-407E-A947-70E740481C1C}">
                <a14:useLocalDpi xmlns:a14="http://schemas.microsoft.com/office/drawing/2010/main" val="0"/>
              </a:ext>
            </a:extLst>
          </a:blip>
          <a:srcRect t="-3051" r="14038" b="39617"/>
          <a:stretch/>
        </p:blipFill>
        <p:spPr bwMode="auto">
          <a:xfrm>
            <a:off x="6651825"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368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omponents_college-career-academies.pdf"/>
          <p:cNvPicPr>
            <a:picLocks noGrp="1" noChangeAspect="1"/>
          </p:cNvPicPr>
          <p:nvPr>
            <p:ph idx="1"/>
          </p:nvPr>
        </p:nvPicPr>
        <p:blipFill>
          <a:blip r:embed="rId3" cstate="print">
            <a:extLst>
              <a:ext uri="{28A0092B-C50C-407E-A947-70E740481C1C}">
                <a14:useLocalDpi xmlns:a14="http://schemas.microsoft.com/office/drawing/2010/main"/>
              </a:ext>
            </a:extLst>
          </a:blip>
          <a:srcRect l="-67655" r="-67655"/>
          <a:stretch>
            <a:fillRect/>
          </a:stretch>
        </p:blipFill>
        <p:spPr>
          <a:xfrm>
            <a:off x="-5538148" y="-567887"/>
            <a:ext cx="17108318" cy="9408916"/>
          </a:xfrm>
        </p:spPr>
      </p:pic>
      <p:pic>
        <p:nvPicPr>
          <p:cNvPr id="4" name="Picture 3"/>
          <p:cNvPicPr/>
          <p:nvPr/>
        </p:nvPicPr>
        <p:blipFill rotWithShape="1">
          <a:blip r:embed="rId4">
            <a:extLst>
              <a:ext uri="{28A0092B-C50C-407E-A947-70E740481C1C}">
                <a14:useLocalDpi xmlns:a14="http://schemas.microsoft.com/office/drawing/2010/main" val="0"/>
              </a:ext>
            </a:extLst>
          </a:blip>
          <a:srcRect t="-3051" r="14038" b="39617"/>
          <a:stretch/>
        </p:blipFill>
        <p:spPr bwMode="auto">
          <a:xfrm>
            <a:off x="6651825"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36238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omponents_college-career-academies.pdf"/>
          <p:cNvPicPr>
            <a:picLocks noGrp="1" noChangeAspect="1"/>
          </p:cNvPicPr>
          <p:nvPr>
            <p:ph idx="4294967295"/>
          </p:nvPr>
        </p:nvPicPr>
        <p:blipFill>
          <a:blip r:embed="rId3" cstate="print">
            <a:extLst>
              <a:ext uri="{28A0092B-C50C-407E-A947-70E740481C1C}">
                <a14:useLocalDpi xmlns:a14="http://schemas.microsoft.com/office/drawing/2010/main"/>
              </a:ext>
            </a:extLst>
          </a:blip>
          <a:srcRect l="-67655" r="-67655"/>
          <a:stretch>
            <a:fillRect/>
          </a:stretch>
        </p:blipFill>
        <p:spPr>
          <a:xfrm>
            <a:off x="-4115851" y="-750667"/>
            <a:ext cx="17108488" cy="9409113"/>
          </a:xfrm>
        </p:spPr>
      </p:pic>
      <p:sp>
        <p:nvSpPr>
          <p:cNvPr id="2" name="Title 1"/>
          <p:cNvSpPr>
            <a:spLocks noGrp="1"/>
          </p:cNvSpPr>
          <p:nvPr>
            <p:ph type="title" idx="4294967295"/>
          </p:nvPr>
        </p:nvSpPr>
        <p:spPr>
          <a:xfrm>
            <a:off x="0" y="0"/>
            <a:ext cx="8229600" cy="890588"/>
          </a:xfrm>
        </p:spPr>
        <p:txBody>
          <a:bodyPr/>
          <a:lstStyle/>
          <a:p>
            <a:pPr algn="ctr"/>
            <a:r>
              <a:rPr lang="en-US" dirty="0" smtClean="0">
                <a:latin typeface="+mj-lt"/>
              </a:rPr>
              <a:t>&amp; Teacher Leaders’ Work</a:t>
            </a:r>
            <a:endParaRPr lang="en-US" dirty="0">
              <a:latin typeface="+mj-lt"/>
            </a:endParaRPr>
          </a:p>
        </p:txBody>
      </p:sp>
      <p:cxnSp>
        <p:nvCxnSpPr>
          <p:cNvPr id="4" name="Straight Connector 3"/>
          <p:cNvCxnSpPr/>
          <p:nvPr/>
        </p:nvCxnSpPr>
        <p:spPr>
          <a:xfrm>
            <a:off x="1995879" y="2125127"/>
            <a:ext cx="756015" cy="44567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23368" y="1201797"/>
            <a:ext cx="2086601" cy="923330"/>
          </a:xfrm>
          <a:prstGeom prst="rect">
            <a:avLst/>
          </a:prstGeom>
          <a:noFill/>
          <a:ln>
            <a:solidFill>
              <a:srgbClr val="3366FF"/>
            </a:solidFill>
          </a:ln>
        </p:spPr>
        <p:txBody>
          <a:bodyPr wrap="square" rtlCol="0">
            <a:spAutoFit/>
          </a:bodyPr>
          <a:lstStyle/>
          <a:p>
            <a:r>
              <a:rPr lang="en-US" b="1" dirty="0" smtClean="0"/>
              <a:t>Relationships with Peers on the Teacher Team</a:t>
            </a:r>
            <a:endParaRPr lang="en-US" b="1" dirty="0"/>
          </a:p>
        </p:txBody>
      </p:sp>
      <p:cxnSp>
        <p:nvCxnSpPr>
          <p:cNvPr id="7" name="Straight Connector 6"/>
          <p:cNvCxnSpPr/>
          <p:nvPr/>
        </p:nvCxnSpPr>
        <p:spPr>
          <a:xfrm flipV="1">
            <a:off x="6729729" y="5004352"/>
            <a:ext cx="756015" cy="79452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684369" y="3804023"/>
            <a:ext cx="2086601" cy="1200329"/>
          </a:xfrm>
          <a:prstGeom prst="rect">
            <a:avLst/>
          </a:prstGeom>
          <a:noFill/>
          <a:ln>
            <a:solidFill>
              <a:srgbClr val="3366FF"/>
            </a:solidFill>
          </a:ln>
        </p:spPr>
        <p:txBody>
          <a:bodyPr wrap="square" rtlCol="0">
            <a:spAutoFit/>
          </a:bodyPr>
          <a:lstStyle/>
          <a:p>
            <a:r>
              <a:rPr lang="en-US" b="1" dirty="0" smtClean="0"/>
              <a:t>Relationships with Administrators who manage school structures</a:t>
            </a:r>
            <a:endParaRPr lang="en-US" b="1" dirty="0"/>
          </a:p>
        </p:txBody>
      </p:sp>
      <p:sp>
        <p:nvSpPr>
          <p:cNvPr id="11" name="TextBox 10"/>
          <p:cNvSpPr txBox="1"/>
          <p:nvPr/>
        </p:nvSpPr>
        <p:spPr>
          <a:xfrm>
            <a:off x="226805" y="4542687"/>
            <a:ext cx="1799316" cy="1200329"/>
          </a:xfrm>
          <a:prstGeom prst="rect">
            <a:avLst/>
          </a:prstGeom>
          <a:noFill/>
          <a:ln>
            <a:solidFill>
              <a:srgbClr val="3366FF"/>
            </a:solidFill>
          </a:ln>
        </p:spPr>
        <p:txBody>
          <a:bodyPr wrap="square" rtlCol="0">
            <a:spAutoFit/>
          </a:bodyPr>
          <a:lstStyle/>
          <a:p>
            <a:r>
              <a:rPr lang="en-US" b="1" dirty="0" smtClean="0"/>
              <a:t>Relationships with Industry and Community Partners</a:t>
            </a:r>
            <a:endParaRPr lang="en-US" b="1" dirty="0"/>
          </a:p>
        </p:txBody>
      </p:sp>
      <p:cxnSp>
        <p:nvCxnSpPr>
          <p:cNvPr id="12" name="Straight Connector 11"/>
          <p:cNvCxnSpPr/>
          <p:nvPr/>
        </p:nvCxnSpPr>
        <p:spPr>
          <a:xfrm flipV="1">
            <a:off x="1270105" y="3748159"/>
            <a:ext cx="756015" cy="79452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1667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Lead Teacher Overload</a:t>
            </a:r>
            <a:endParaRPr lang="en-US" sz="4000" dirty="0"/>
          </a:p>
        </p:txBody>
      </p:sp>
      <p:sp>
        <p:nvSpPr>
          <p:cNvPr id="3" name="Text Placeholder 2"/>
          <p:cNvSpPr>
            <a:spLocks noGrp="1"/>
          </p:cNvSpPr>
          <p:nvPr>
            <p:ph type="body" sz="quarter" idx="10"/>
          </p:nvPr>
        </p:nvSpPr>
        <p:spPr>
          <a:xfrm>
            <a:off x="419100" y="1549400"/>
            <a:ext cx="4635500" cy="4478602"/>
          </a:xfrm>
        </p:spPr>
        <p:txBody>
          <a:bodyPr>
            <a:normAutofit fontScale="70000" lnSpcReduction="20000"/>
          </a:bodyPr>
          <a:lstStyle/>
          <a:p>
            <a:pPr>
              <a:buNone/>
            </a:pPr>
            <a:r>
              <a:rPr lang="en-US" sz="3097" dirty="0" smtClean="0"/>
              <a:t>“I feel like my work load is doubled.  I feel like I’m becoming an administrator…Reaching out to the community partners, monitoring internships, the budget, the paperwork.  Having to go to a lot of night meetings.  Getting the classes a-</a:t>
            </a:r>
            <a:r>
              <a:rPr lang="en-US" sz="3097" dirty="0" err="1" smtClean="0"/>
              <a:t>g</a:t>
            </a:r>
            <a:r>
              <a:rPr lang="en-US" sz="3097" dirty="0" smtClean="0"/>
              <a:t> approved, recruiting, providing student supports.  It’s a lot of work.  I’m no longer just a teacher.  I feel more mid-management, but haven’t gotten the training and support.”</a:t>
            </a:r>
          </a:p>
          <a:p>
            <a:pPr>
              <a:buNone/>
            </a:pPr>
            <a:r>
              <a:rPr lang="en-US" sz="3097" dirty="0" smtClean="0"/>
              <a:t>					- Lead Teacher </a:t>
            </a:r>
          </a:p>
          <a:p>
            <a:pPr>
              <a:buNone/>
            </a:pPr>
            <a:endParaRPr lang="en-US" dirty="0" smtClean="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433243"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577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Lead Teacher Overload</a:t>
            </a:r>
            <a:endParaRPr lang="en-US" dirty="0"/>
          </a:p>
        </p:txBody>
      </p:sp>
      <p:sp>
        <p:nvSpPr>
          <p:cNvPr id="3" name="Text Placeholder 2"/>
          <p:cNvSpPr>
            <a:spLocks noGrp="1"/>
          </p:cNvSpPr>
          <p:nvPr>
            <p:ph type="body" sz="quarter" idx="10"/>
          </p:nvPr>
        </p:nvSpPr>
        <p:spPr/>
        <p:txBody>
          <a:bodyPr>
            <a:normAutofit lnSpcReduction="10000"/>
          </a:bodyPr>
          <a:lstStyle/>
          <a:p>
            <a:pPr>
              <a:buNone/>
            </a:pPr>
            <a:r>
              <a:rPr lang="en-US" dirty="0" smtClean="0"/>
              <a:t>“We feel like we are doing two jobs.  Being a pathway lead is a full time job.  Being a teacher is a full time job.  Having one period off from teaching just means that I have to take a full time job and fit it into five hours a week.” </a:t>
            </a:r>
          </a:p>
          <a:p>
            <a:pPr>
              <a:buNone/>
            </a:pPr>
            <a:r>
              <a:rPr lang="en-US" dirty="0" smtClean="0"/>
              <a:t>			 - Lead Teacher</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433243"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84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for Managing Overload</a:t>
            </a:r>
            <a:endParaRPr lang="en-US" dirty="0"/>
          </a:p>
        </p:txBody>
      </p:sp>
      <p:sp>
        <p:nvSpPr>
          <p:cNvPr id="3" name="Text Placeholder 2"/>
          <p:cNvSpPr>
            <a:spLocks noGrp="1"/>
          </p:cNvSpPr>
          <p:nvPr>
            <p:ph type="body" sz="quarter" idx="10"/>
          </p:nvPr>
        </p:nvSpPr>
        <p:spPr/>
        <p:txBody>
          <a:bodyPr>
            <a:normAutofit fontScale="92500" lnSpcReduction="10000"/>
          </a:bodyPr>
          <a:lstStyle/>
          <a:p>
            <a:r>
              <a:rPr lang="en-US" dirty="0" smtClean="0"/>
              <a:t>Distribute leadership among team members</a:t>
            </a:r>
          </a:p>
          <a:p>
            <a:r>
              <a:rPr lang="en-US" dirty="0" smtClean="0"/>
              <a:t>Build strong supportive relationships with Admin</a:t>
            </a:r>
          </a:p>
          <a:p>
            <a:r>
              <a:rPr lang="en-US" dirty="0" smtClean="0"/>
              <a:t>Negotiate sufficient release time </a:t>
            </a:r>
          </a:p>
          <a:p>
            <a:r>
              <a:rPr lang="en-US" dirty="0" smtClean="0"/>
              <a:t>Hold productive, effective, professional meetings</a:t>
            </a:r>
          </a:p>
          <a:p>
            <a:r>
              <a:rPr lang="en-US" dirty="0" smtClean="0"/>
              <a:t>Set realistic goals, timelines and responsibilities</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545785"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286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39817"/>
            <a:ext cx="9144000" cy="1020539"/>
          </a:xfrm>
        </p:spPr>
        <p:txBody>
          <a:bodyPr/>
          <a:lstStyle/>
          <a:p>
            <a:r>
              <a:rPr lang="en-US" dirty="0" smtClean="0"/>
              <a:t>Activity: How to delineate</a:t>
            </a:r>
            <a:br>
              <a:rPr lang="en-US" dirty="0" smtClean="0"/>
            </a:br>
            <a:r>
              <a:rPr lang="en-US" dirty="0" smtClean="0"/>
              <a:t> and distribute leadership</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8460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397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Community of Practice Continuum</a:t>
            </a:r>
            <a:endParaRPr lang="en-US" dirty="0"/>
          </a:p>
        </p:txBody>
      </p:sp>
      <p:pic>
        <p:nvPicPr>
          <p:cNvPr id="4" name="Content Placeholder 3" descr="Screen Shot 2014-12-22 at 10.49.02 PM.png"/>
          <p:cNvPicPr>
            <a:picLocks noGrp="1" noChangeAspect="1"/>
          </p:cNvPicPr>
          <p:nvPr>
            <p:ph idx="1"/>
          </p:nvPr>
        </p:nvPicPr>
        <p:blipFill>
          <a:blip r:embed="rId3"/>
          <a:srcRect l="-38836" r="-38836"/>
          <a:stretch>
            <a:fillRect/>
          </a:stretch>
        </p:blipFill>
        <p:spPr>
          <a:xfrm>
            <a:off x="671414" y="1315757"/>
            <a:ext cx="7621498" cy="4504682"/>
          </a:xfrm>
        </p:spPr>
      </p:pic>
      <p:pic>
        <p:nvPicPr>
          <p:cNvPr id="5" name="Picture 4"/>
          <p:cNvPicPr/>
          <p:nvPr/>
        </p:nvPicPr>
        <p:blipFill rotWithShape="1">
          <a:blip r:embed="rId4">
            <a:extLst>
              <a:ext uri="{28A0092B-C50C-407E-A947-70E740481C1C}">
                <a14:useLocalDpi xmlns:a14="http://schemas.microsoft.com/office/drawing/2010/main" val="0"/>
              </a:ext>
            </a:extLst>
          </a:blip>
          <a:srcRect t="-3051" r="14038" b="39617"/>
          <a:stretch/>
        </p:blipFill>
        <p:spPr bwMode="auto">
          <a:xfrm>
            <a:off x="6365020" y="6261695"/>
            <a:ext cx="1801546" cy="405209"/>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6365020" y="5018235"/>
            <a:ext cx="2321780" cy="923330"/>
          </a:xfrm>
          <a:prstGeom prst="rect">
            <a:avLst/>
          </a:prstGeom>
          <a:noFill/>
        </p:spPr>
        <p:txBody>
          <a:bodyPr wrap="square" rtlCol="0">
            <a:spAutoFit/>
          </a:bodyPr>
          <a:lstStyle/>
          <a:p>
            <a:r>
              <a:rPr lang="en-US" i="1" dirty="0" smtClean="0"/>
              <a:t>From </a:t>
            </a:r>
            <a:r>
              <a:rPr lang="en-US" i="1" dirty="0" err="1" smtClean="0"/>
              <a:t>ConnectEd</a:t>
            </a:r>
            <a:r>
              <a:rPr lang="en-US" i="1" dirty="0" smtClean="0"/>
              <a:t>: The California Center for College and Career</a:t>
            </a:r>
            <a:endParaRPr lang="en-US" i="1" dirty="0"/>
          </a:p>
        </p:txBody>
      </p:sp>
    </p:spTree>
    <p:extLst>
      <p:ext uri="{BB962C8B-B14F-4D97-AF65-F5344CB8AC3E}">
        <p14:creationId xmlns:p14="http://schemas.microsoft.com/office/powerpoint/2010/main" val="343420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Community of Practice Continuum</a:t>
            </a:r>
            <a:endParaRPr lang="en-US" dirty="0"/>
          </a:p>
        </p:txBody>
      </p:sp>
      <p:sp>
        <p:nvSpPr>
          <p:cNvPr id="3" name="Content Placeholder 2"/>
          <p:cNvSpPr>
            <a:spLocks noGrp="1"/>
          </p:cNvSpPr>
          <p:nvPr>
            <p:ph idx="1"/>
          </p:nvPr>
        </p:nvSpPr>
        <p:spPr>
          <a:xfrm>
            <a:off x="457200" y="1285158"/>
            <a:ext cx="6443355" cy="4237961"/>
          </a:xfrm>
        </p:spPr>
        <p:txBody>
          <a:bodyPr>
            <a:normAutofit/>
          </a:bodyPr>
          <a:lstStyle/>
          <a:p>
            <a:r>
              <a:rPr lang="en-US" sz="2400" dirty="0" smtClean="0"/>
              <a:t>Handouts: pgs. 2 and 6 from the </a:t>
            </a:r>
            <a:r>
              <a:rPr lang="en-US" sz="2400" dirty="0" err="1" smtClean="0"/>
              <a:t>CoP</a:t>
            </a:r>
            <a:r>
              <a:rPr lang="en-US" sz="2400" dirty="0" smtClean="0"/>
              <a:t> Continuum</a:t>
            </a:r>
          </a:p>
          <a:p>
            <a:r>
              <a:rPr lang="en-US" sz="2400" dirty="0" smtClean="0"/>
              <a:t>Read pg. 2 to better understand or learn about the idea of a </a:t>
            </a:r>
            <a:r>
              <a:rPr lang="en-US" sz="2400" dirty="0" err="1" smtClean="0"/>
              <a:t>CoP</a:t>
            </a:r>
            <a:r>
              <a:rPr lang="en-US" sz="2400" dirty="0" smtClean="0"/>
              <a:t> (3 </a:t>
            </a:r>
            <a:r>
              <a:rPr lang="en-US" sz="2400" dirty="0" err="1" smtClean="0"/>
              <a:t>mins</a:t>
            </a:r>
            <a:r>
              <a:rPr lang="en-US" sz="2400" dirty="0" smtClean="0"/>
              <a:t>)</a:t>
            </a:r>
          </a:p>
          <a:p>
            <a:r>
              <a:rPr lang="en-US" sz="2400" dirty="0" smtClean="0"/>
              <a:t>Use pg. 6 to consider how this page might be used to: (3 </a:t>
            </a:r>
            <a:r>
              <a:rPr lang="en-US" sz="2400" dirty="0" err="1" smtClean="0"/>
              <a:t>mins</a:t>
            </a:r>
            <a:r>
              <a:rPr lang="en-US" sz="2400" dirty="0" smtClean="0"/>
              <a:t>)</a:t>
            </a:r>
          </a:p>
          <a:p>
            <a:pPr lvl="1"/>
            <a:r>
              <a:rPr lang="en-US" dirty="0" smtClean="0"/>
              <a:t>Delineate Teacher Leadership</a:t>
            </a:r>
          </a:p>
          <a:p>
            <a:pPr lvl="1"/>
            <a:r>
              <a:rPr lang="en-US" dirty="0" smtClean="0"/>
              <a:t>Distribute Teacher Leadership</a:t>
            </a:r>
          </a:p>
          <a:p>
            <a:pPr lvl="1"/>
            <a:endParaRPr lang="en-US" dirty="0" smtClean="0"/>
          </a:p>
          <a:p>
            <a:pPr lvl="1"/>
            <a:endParaRPr lang="en-US" dirty="0" smtClean="0"/>
          </a:p>
        </p:txBody>
      </p:sp>
    </p:spTree>
    <p:extLst>
      <p:ext uri="{BB962C8B-B14F-4D97-AF65-F5344CB8AC3E}">
        <p14:creationId xmlns:p14="http://schemas.microsoft.com/office/powerpoint/2010/main" val="23328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val="173005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of Practice Continuum</a:t>
            </a:r>
            <a:endParaRPr lang="en-US" dirty="0"/>
          </a:p>
        </p:txBody>
      </p:sp>
      <p:sp>
        <p:nvSpPr>
          <p:cNvPr id="3" name="Content Placeholder 2"/>
          <p:cNvSpPr>
            <a:spLocks noGrp="1"/>
          </p:cNvSpPr>
          <p:nvPr>
            <p:ph idx="1"/>
          </p:nvPr>
        </p:nvSpPr>
        <p:spPr>
          <a:xfrm>
            <a:off x="457200" y="1255889"/>
            <a:ext cx="6259748" cy="4481423"/>
          </a:xfrm>
        </p:spPr>
        <p:txBody>
          <a:bodyPr>
            <a:normAutofit/>
          </a:bodyPr>
          <a:lstStyle/>
          <a:p>
            <a:r>
              <a:rPr lang="en-US" sz="2400" dirty="0" smtClean="0"/>
              <a:t>Discuss at your table: (5 </a:t>
            </a:r>
            <a:r>
              <a:rPr lang="en-US" sz="2400" dirty="0" err="1" smtClean="0"/>
              <a:t>mins</a:t>
            </a:r>
            <a:r>
              <a:rPr lang="en-US" sz="2400" dirty="0" smtClean="0"/>
              <a:t>)</a:t>
            </a:r>
          </a:p>
          <a:p>
            <a:pPr lvl="1"/>
            <a:r>
              <a:rPr lang="en-US" dirty="0" smtClean="0"/>
              <a:t>How could the </a:t>
            </a:r>
            <a:r>
              <a:rPr lang="en-US" dirty="0" err="1" smtClean="0"/>
              <a:t>CoP</a:t>
            </a:r>
            <a:r>
              <a:rPr lang="en-US" dirty="0" smtClean="0"/>
              <a:t> Continuum be used as a guide to demarcate Teacher Leadership?</a:t>
            </a:r>
          </a:p>
          <a:p>
            <a:pPr lvl="1"/>
            <a:r>
              <a:rPr lang="en-US" dirty="0" smtClean="0"/>
              <a:t>How could the </a:t>
            </a:r>
            <a:r>
              <a:rPr lang="en-US" dirty="0" err="1" smtClean="0"/>
              <a:t>CoP</a:t>
            </a:r>
            <a:r>
              <a:rPr lang="en-US" dirty="0" smtClean="0"/>
              <a:t> Continuum be used to Distribute Leadership? </a:t>
            </a:r>
          </a:p>
          <a:p>
            <a:pPr lvl="1"/>
            <a:r>
              <a:rPr lang="en-US" dirty="0" smtClean="0"/>
              <a:t>How can Teacher Leaders learn to do this work with their teams? </a:t>
            </a:r>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9286"/>
          </a:xfrm>
        </p:spPr>
        <p:txBody>
          <a:bodyPr/>
          <a:lstStyle/>
          <a:p>
            <a:pPr marL="0" indent="0"/>
            <a:r>
              <a:rPr lang="en-US" i="1" dirty="0">
                <a:latin typeface="Candara"/>
                <a:cs typeface="Candara"/>
              </a:rPr>
              <a:t>Select Resources; Toolbox; Teacher Teaming</a:t>
            </a:r>
          </a:p>
        </p:txBody>
      </p:sp>
      <p:pic>
        <p:nvPicPr>
          <p:cNvPr id="5" name="Picture 4"/>
          <p:cNvPicPr>
            <a:picLocks noChangeAspect="1"/>
          </p:cNvPicPr>
          <p:nvPr/>
        </p:nvPicPr>
        <p:blipFill>
          <a:blip r:embed="rId3"/>
          <a:stretch>
            <a:fillRect/>
          </a:stretch>
        </p:blipFill>
        <p:spPr>
          <a:xfrm>
            <a:off x="0" y="0"/>
            <a:ext cx="8763654" cy="6858000"/>
          </a:xfrm>
          <a:prstGeom prst="rect">
            <a:avLst/>
          </a:prstGeom>
        </p:spPr>
      </p:pic>
      <p:sp>
        <p:nvSpPr>
          <p:cNvPr id="3" name="Content Placeholder 2"/>
          <p:cNvSpPr>
            <a:spLocks noGrp="1"/>
          </p:cNvSpPr>
          <p:nvPr>
            <p:ph idx="1"/>
          </p:nvPr>
        </p:nvSpPr>
        <p:spPr>
          <a:xfrm>
            <a:off x="5406570" y="1179287"/>
            <a:ext cx="3737430" cy="5678714"/>
          </a:xfrm>
          <a:solidFill>
            <a:schemeClr val="bg1"/>
          </a:solidFill>
        </p:spPr>
        <p:txBody>
          <a:bodyPr>
            <a:normAutofit/>
          </a:bodyPr>
          <a:lstStyle/>
          <a:p>
            <a:pPr marL="0" indent="0">
              <a:buNone/>
            </a:pPr>
            <a:r>
              <a:rPr lang="en-US" sz="2400" dirty="0" smtClean="0"/>
              <a:t>Resources that Support these Strategies:</a:t>
            </a:r>
          </a:p>
          <a:p>
            <a:r>
              <a:rPr lang="en-US" sz="2400" dirty="0" smtClean="0"/>
              <a:t>Distribute </a:t>
            </a:r>
            <a:r>
              <a:rPr lang="en-US" sz="2400" dirty="0"/>
              <a:t>leadership areas among </a:t>
            </a:r>
            <a:r>
              <a:rPr lang="en-US" sz="2400" dirty="0" smtClean="0"/>
              <a:t>team members</a:t>
            </a:r>
          </a:p>
          <a:p>
            <a:pPr marL="342900" lvl="1" indent="-342900">
              <a:buClr>
                <a:srgbClr val="E46C0A"/>
              </a:buClr>
              <a:buSzPct val="100000"/>
              <a:buFont typeface="Wingdings" charset="0"/>
              <a:buChar char="§"/>
            </a:pPr>
            <a:r>
              <a:rPr lang="en-US" dirty="0" smtClean="0"/>
              <a:t>Negotiate release </a:t>
            </a:r>
            <a:r>
              <a:rPr lang="en-US" dirty="0"/>
              <a:t>time for lead </a:t>
            </a:r>
            <a:r>
              <a:rPr lang="en-US" dirty="0" smtClean="0"/>
              <a:t>teachers</a:t>
            </a:r>
          </a:p>
          <a:p>
            <a:pPr marL="342900" lvl="1" indent="-342900">
              <a:buClr>
                <a:srgbClr val="E46C0A"/>
              </a:buClr>
              <a:buSzPct val="100000"/>
              <a:buFont typeface="Wingdings" charset="0"/>
              <a:buChar char="§"/>
            </a:pPr>
            <a:r>
              <a:rPr lang="en-US" dirty="0" smtClean="0"/>
              <a:t>Structure productive, effective meetings</a:t>
            </a:r>
          </a:p>
          <a:p>
            <a:r>
              <a:rPr lang="en-US" sz="2400" dirty="0" smtClean="0"/>
              <a:t>Set goals, timelines and responsibilities</a:t>
            </a:r>
          </a:p>
        </p:txBody>
      </p:sp>
    </p:spTree>
    <p:extLst>
      <p:ext uri="{BB962C8B-B14F-4D97-AF65-F5344CB8AC3E}">
        <p14:creationId xmlns:p14="http://schemas.microsoft.com/office/powerpoint/2010/main" val="13655285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Working as an Interdisciplinary Team</a:t>
            </a:r>
            <a:endParaRPr lang="en-US" dirty="0"/>
          </a:p>
        </p:txBody>
      </p:sp>
    </p:spTree>
    <p:extLst>
      <p:ext uri="{BB962C8B-B14F-4D97-AF65-F5344CB8AC3E}">
        <p14:creationId xmlns:p14="http://schemas.microsoft.com/office/powerpoint/2010/main" val="146655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Working as an Interdisciplinary Team</a:t>
            </a:r>
            <a:endParaRPr lang="en-US" dirty="0"/>
          </a:p>
        </p:txBody>
      </p:sp>
      <p:sp>
        <p:nvSpPr>
          <p:cNvPr id="3" name="Text Placeholder 2"/>
          <p:cNvSpPr>
            <a:spLocks noGrp="1"/>
          </p:cNvSpPr>
          <p:nvPr>
            <p:ph type="body" sz="quarter" idx="10"/>
          </p:nvPr>
        </p:nvSpPr>
        <p:spPr/>
        <p:txBody>
          <a:bodyPr/>
          <a:lstStyle/>
          <a:p>
            <a:r>
              <a:rPr lang="en-US" dirty="0" smtClean="0"/>
              <a:t>In lead teachers’ work with peers on interdisciplinary curriculum, the collaborative nature of the work often conflicts with the autonomous, individualistic and subject-oriented nature of teacher culture</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499882"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270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Interdisciplinary Teams</a:t>
            </a:r>
            <a:endParaRPr lang="en-US" dirty="0"/>
          </a:p>
        </p:txBody>
      </p:sp>
      <p:sp>
        <p:nvSpPr>
          <p:cNvPr id="3" name="Text Placeholder 2"/>
          <p:cNvSpPr>
            <a:spLocks noGrp="1"/>
          </p:cNvSpPr>
          <p:nvPr>
            <p:ph type="body" sz="quarter" idx="10"/>
          </p:nvPr>
        </p:nvSpPr>
        <p:spPr>
          <a:xfrm>
            <a:off x="419099" y="1549400"/>
            <a:ext cx="5181601" cy="4250267"/>
          </a:xfrm>
        </p:spPr>
        <p:txBody>
          <a:bodyPr>
            <a:normAutofit fontScale="77500" lnSpcReduction="20000"/>
          </a:bodyPr>
          <a:lstStyle/>
          <a:p>
            <a:r>
              <a:rPr lang="en-US" dirty="0" smtClean="0"/>
              <a:t>Teacher led and industry involved</a:t>
            </a:r>
          </a:p>
          <a:p>
            <a:r>
              <a:rPr lang="en-US" dirty="0" smtClean="0"/>
              <a:t>Organized vertically and horizontally</a:t>
            </a:r>
          </a:p>
          <a:p>
            <a:r>
              <a:rPr lang="en-US" dirty="0" smtClean="0"/>
              <a:t>Develop curriculum </a:t>
            </a:r>
            <a:r>
              <a:rPr lang="en-US" dirty="0" err="1" smtClean="0"/>
              <a:t>w</a:t>
            </a:r>
            <a:r>
              <a:rPr lang="en-US" dirty="0" smtClean="0"/>
              <a:t>/ practical applications from career filed that reinforce academic content</a:t>
            </a:r>
          </a:p>
          <a:p>
            <a:r>
              <a:rPr lang="en-US" dirty="0" smtClean="0"/>
              <a:t>Create performance tasks related to the career field in both academic and CTE subjects</a:t>
            </a:r>
          </a:p>
          <a:p>
            <a:r>
              <a:rPr lang="en-US" dirty="0" smtClean="0"/>
              <a:t>Use PBL approach and interdisciplinary integration</a:t>
            </a:r>
          </a:p>
          <a:p>
            <a:r>
              <a:rPr lang="en-US" dirty="0" smtClean="0"/>
              <a:t>Require changes in school structures: common preps, additional planning time, </a:t>
            </a:r>
            <a:r>
              <a:rPr lang="en-US" dirty="0" err="1" smtClean="0"/>
              <a:t>cohorted</a:t>
            </a:r>
            <a:r>
              <a:rPr lang="en-US" dirty="0" smtClean="0"/>
              <a:t> student groups and carefully designed Program of Study</a:t>
            </a:r>
          </a:p>
          <a:p>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433243"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678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20650"/>
            <a:ext cx="8610600" cy="895350"/>
          </a:xfrm>
        </p:spPr>
        <p:txBody>
          <a:bodyPr/>
          <a:lstStyle/>
          <a:p>
            <a:pPr algn="ctr"/>
            <a:r>
              <a:rPr lang="en-US" dirty="0" smtClean="0">
                <a:latin typeface="+mj-lt"/>
              </a:rPr>
              <a:t>Integration Requires Collaboration</a:t>
            </a:r>
            <a:endParaRPr lang="en-US" dirty="0">
              <a:latin typeface="+mj-lt"/>
            </a:endParaRPr>
          </a:p>
        </p:txBody>
      </p:sp>
      <p:graphicFrame>
        <p:nvGraphicFramePr>
          <p:cNvPr id="4" name="Diagram 3"/>
          <p:cNvGraphicFramePr/>
          <p:nvPr>
            <p:extLst>
              <p:ext uri="{D42A27DB-BD31-4B8C-83A1-F6EECF244321}">
                <p14:modId xmlns:p14="http://schemas.microsoft.com/office/powerpoint/2010/main" val="2582695318"/>
              </p:ext>
            </p:extLst>
          </p:nvPr>
        </p:nvGraphicFramePr>
        <p:xfrm>
          <a:off x="4483101" y="2253962"/>
          <a:ext cx="1879599" cy="1314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395658228"/>
              </p:ext>
            </p:extLst>
          </p:nvPr>
        </p:nvGraphicFramePr>
        <p:xfrm>
          <a:off x="2203451" y="2520662"/>
          <a:ext cx="1777999" cy="8001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ext uri="{D42A27DB-BD31-4B8C-83A1-F6EECF244321}">
                <p14:modId xmlns:p14="http://schemas.microsoft.com/office/powerpoint/2010/main" val="672853128"/>
              </p:ext>
            </p:extLst>
          </p:nvPr>
        </p:nvGraphicFramePr>
        <p:xfrm>
          <a:off x="0" y="2520662"/>
          <a:ext cx="1924050" cy="8001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AutoShape 21"/>
          <p:cNvSpPr>
            <a:spLocks noChangeArrowheads="1"/>
          </p:cNvSpPr>
          <p:nvPr/>
        </p:nvSpPr>
        <p:spPr bwMode="auto">
          <a:xfrm>
            <a:off x="228600" y="5161355"/>
            <a:ext cx="8610600" cy="762000"/>
          </a:xfrm>
          <a:prstGeom prst="leftRightArrow">
            <a:avLst>
              <a:gd name="adj1" fmla="val 46972"/>
              <a:gd name="adj2" fmla="val 75856"/>
            </a:avLst>
          </a:prstGeom>
          <a:solidFill>
            <a:srgbClr val="6699CC"/>
          </a:solidFill>
          <a:ln w="9525">
            <a:solidFill>
              <a:schemeClr val="tx1"/>
            </a:solidFill>
            <a:miter lim="800000"/>
            <a:headEnd/>
            <a:tailEnd/>
          </a:ln>
          <a:effectLst/>
        </p:spPr>
        <p:txBody>
          <a:bodyPr wrap="none" anchor="ctr"/>
          <a:lstStyle/>
          <a:p>
            <a:pPr algn="ctr" eaLnBrk="0" hangingPunct="0">
              <a:defRPr/>
            </a:pPr>
            <a:r>
              <a:rPr lang="en-US" dirty="0">
                <a:solidFill>
                  <a:schemeClr val="bg1"/>
                </a:solidFill>
                <a:effectLst>
                  <a:outerShdw blurRad="38100" dist="38100" dir="2700000" algn="tl">
                    <a:srgbClr val="000000"/>
                  </a:outerShdw>
                </a:effectLst>
                <a:latin typeface="Arial" charset="0"/>
                <a:ea typeface="ヒラギノ角ゴ Pro W3" pitchFamily="-112" charset="-128"/>
              </a:rPr>
              <a:t>BASIC      </a:t>
            </a:r>
            <a:r>
              <a:rPr lang="en-US" dirty="0">
                <a:solidFill>
                  <a:srgbClr val="FFFF66"/>
                </a:solidFill>
                <a:effectLst>
                  <a:outerShdw blurRad="38100" dist="38100" dir="2700000" algn="tl">
                    <a:srgbClr val="000000"/>
                  </a:outerShdw>
                </a:effectLst>
                <a:latin typeface="Arial" charset="0"/>
                <a:ea typeface="ヒラギノ角ゴ Pro W3" pitchFamily="-112" charset="-128"/>
              </a:rPr>
              <a:t>   </a:t>
            </a:r>
            <a:r>
              <a:rPr lang="en-US" dirty="0">
                <a:solidFill>
                  <a:schemeClr val="bg1"/>
                </a:solidFill>
                <a:effectLst>
                  <a:outerShdw blurRad="38100" dist="38100" dir="2700000" algn="tl">
                    <a:srgbClr val="000000"/>
                  </a:outerShdw>
                </a:effectLst>
                <a:latin typeface="Arial" charset="0"/>
                <a:ea typeface="ヒラギノ角ゴ Pro W3" pitchFamily="-112" charset="-128"/>
              </a:rPr>
              <a:t>                         INTERMEDIATE                           COMPLEX</a:t>
            </a:r>
          </a:p>
        </p:txBody>
      </p:sp>
      <p:graphicFrame>
        <p:nvGraphicFramePr>
          <p:cNvPr id="8" name="Diagram 7"/>
          <p:cNvGraphicFramePr/>
          <p:nvPr>
            <p:extLst>
              <p:ext uri="{D42A27DB-BD31-4B8C-83A1-F6EECF244321}">
                <p14:modId xmlns:p14="http://schemas.microsoft.com/office/powerpoint/2010/main" val="3223215951"/>
              </p:ext>
            </p:extLst>
          </p:nvPr>
        </p:nvGraphicFramePr>
        <p:xfrm>
          <a:off x="5962650" y="1960275"/>
          <a:ext cx="3657600" cy="193198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9" name="TextBox 8"/>
          <p:cNvSpPr txBox="1">
            <a:spLocks noChangeArrowheads="1"/>
          </p:cNvSpPr>
          <p:nvPr/>
        </p:nvSpPr>
        <p:spPr bwMode="auto">
          <a:xfrm>
            <a:off x="150813" y="4180081"/>
            <a:ext cx="2488293" cy="523220"/>
          </a:xfrm>
          <a:prstGeom prst="rect">
            <a:avLst/>
          </a:prstGeom>
          <a:noFill/>
          <a:ln w="9525">
            <a:noFill/>
            <a:miter lim="800000"/>
            <a:headEnd/>
            <a:tailEnd/>
          </a:ln>
        </p:spPr>
        <p:txBody>
          <a:bodyPr wrap="square">
            <a:prstTxWarp prst="textNoShape">
              <a:avLst/>
            </a:prstTxWarp>
            <a:spAutoFit/>
          </a:bodyPr>
          <a:lstStyle/>
          <a:p>
            <a:r>
              <a:rPr lang="en-US" sz="2800" dirty="0"/>
              <a:t>Single Subject</a:t>
            </a:r>
          </a:p>
        </p:txBody>
      </p:sp>
      <p:sp>
        <p:nvSpPr>
          <p:cNvPr id="10" name="TextBox 9"/>
          <p:cNvSpPr txBox="1">
            <a:spLocks noChangeArrowheads="1"/>
          </p:cNvSpPr>
          <p:nvPr/>
        </p:nvSpPr>
        <p:spPr bwMode="auto">
          <a:xfrm>
            <a:off x="2354264" y="4180081"/>
            <a:ext cx="2581275" cy="523220"/>
          </a:xfrm>
          <a:prstGeom prst="rect">
            <a:avLst/>
          </a:prstGeom>
          <a:noFill/>
          <a:ln w="9525">
            <a:noFill/>
            <a:miter lim="800000"/>
            <a:headEnd/>
            <a:tailEnd/>
          </a:ln>
        </p:spPr>
        <p:txBody>
          <a:bodyPr wrap="square">
            <a:prstTxWarp prst="textNoShape">
              <a:avLst/>
            </a:prstTxWarp>
            <a:spAutoFit/>
          </a:bodyPr>
          <a:lstStyle/>
          <a:p>
            <a:r>
              <a:rPr lang="en-US" sz="2800" dirty="0"/>
              <a:t>Parallel (Paired)</a:t>
            </a:r>
          </a:p>
        </p:txBody>
      </p:sp>
      <p:sp>
        <p:nvSpPr>
          <p:cNvPr id="11" name="TextBox 10"/>
          <p:cNvSpPr txBox="1">
            <a:spLocks noChangeArrowheads="1"/>
          </p:cNvSpPr>
          <p:nvPr/>
        </p:nvSpPr>
        <p:spPr bwMode="auto">
          <a:xfrm>
            <a:off x="4807860" y="4169162"/>
            <a:ext cx="1994127" cy="523220"/>
          </a:xfrm>
          <a:prstGeom prst="rect">
            <a:avLst/>
          </a:prstGeom>
          <a:noFill/>
          <a:ln w="9525">
            <a:noFill/>
            <a:miter lim="800000"/>
            <a:headEnd/>
            <a:tailEnd/>
          </a:ln>
        </p:spPr>
        <p:txBody>
          <a:bodyPr wrap="square">
            <a:prstTxWarp prst="textNoShape">
              <a:avLst/>
            </a:prstTxWarp>
            <a:spAutoFit/>
          </a:bodyPr>
          <a:lstStyle/>
          <a:p>
            <a:r>
              <a:rPr lang="en-US" sz="2800" dirty="0"/>
              <a:t>Interrelated</a:t>
            </a:r>
          </a:p>
        </p:txBody>
      </p:sp>
      <p:sp>
        <p:nvSpPr>
          <p:cNvPr id="12" name="TextBox 11"/>
          <p:cNvSpPr txBox="1">
            <a:spLocks noChangeArrowheads="1"/>
          </p:cNvSpPr>
          <p:nvPr/>
        </p:nvSpPr>
        <p:spPr bwMode="auto">
          <a:xfrm>
            <a:off x="6948714" y="4180081"/>
            <a:ext cx="1890486" cy="523220"/>
          </a:xfrm>
          <a:prstGeom prst="rect">
            <a:avLst/>
          </a:prstGeom>
          <a:noFill/>
          <a:ln w="9525">
            <a:noFill/>
            <a:miter lim="800000"/>
            <a:headEnd/>
            <a:tailEnd/>
          </a:ln>
        </p:spPr>
        <p:txBody>
          <a:bodyPr wrap="square">
            <a:prstTxWarp prst="textNoShape">
              <a:avLst/>
            </a:prstTxWarp>
            <a:spAutoFit/>
          </a:bodyPr>
          <a:lstStyle/>
          <a:p>
            <a:r>
              <a:rPr lang="en-US" sz="2800" dirty="0"/>
              <a:t>Conceptual</a:t>
            </a:r>
          </a:p>
        </p:txBody>
      </p:sp>
      <p:sp>
        <p:nvSpPr>
          <p:cNvPr id="3" name="TextBox 2"/>
          <p:cNvSpPr txBox="1"/>
          <p:nvPr/>
        </p:nvSpPr>
        <p:spPr>
          <a:xfrm>
            <a:off x="1924050" y="6073901"/>
            <a:ext cx="5913911" cy="646331"/>
          </a:xfrm>
          <a:prstGeom prst="rect">
            <a:avLst/>
          </a:prstGeom>
          <a:noFill/>
        </p:spPr>
        <p:txBody>
          <a:bodyPr wrap="square" rtlCol="0">
            <a:spAutoFit/>
          </a:bodyPr>
          <a:lstStyle/>
          <a:p>
            <a:r>
              <a:rPr lang="en-US" i="1" dirty="0" smtClean="0"/>
              <a:t>From Developing Multi-disciplinary Integrated Curriculum Units, by </a:t>
            </a:r>
            <a:r>
              <a:rPr lang="en-US" i="1" dirty="0" err="1" smtClean="0"/>
              <a:t>ConnectEd</a:t>
            </a:r>
            <a:r>
              <a:rPr lang="en-US" i="1" dirty="0" smtClean="0"/>
              <a:t>: California Center for College &amp; Career</a:t>
            </a:r>
            <a:endParaRPr lang="en-US" i="1" dirty="0"/>
          </a:p>
        </p:txBody>
      </p:sp>
    </p:spTree>
    <p:extLst>
      <p:ext uri="{BB962C8B-B14F-4D97-AF65-F5344CB8AC3E}">
        <p14:creationId xmlns:p14="http://schemas.microsoft.com/office/powerpoint/2010/main" val="2820971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P spid="7" grpId="0" animBg="1"/>
      <p:bldGraphic spid="8" grpId="0">
        <p:bldAsOne/>
      </p:bldGraphic>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809" y="0"/>
            <a:ext cx="8754047" cy="741362"/>
          </a:xfrm>
        </p:spPr>
        <p:txBody>
          <a:bodyPr>
            <a:normAutofit fontScale="90000"/>
          </a:bodyPr>
          <a:lstStyle/>
          <a:p>
            <a:r>
              <a:rPr lang="en-US" dirty="0" smtClean="0">
                <a:latin typeface="+mj-lt"/>
              </a:rPr>
              <a:t>Searchable </a:t>
            </a:r>
            <a:r>
              <a:rPr lang="en-US" dirty="0" smtClean="0">
                <a:latin typeface="+mj-lt"/>
                <a:hlinkClick r:id="rId3"/>
              </a:rPr>
              <a:t>Curriculum Database </a:t>
            </a:r>
            <a:r>
              <a:rPr lang="en-US" dirty="0" smtClean="0">
                <a:latin typeface="+mj-lt"/>
              </a:rPr>
              <a:t>on CCASN website</a:t>
            </a:r>
            <a:endParaRPr lang="en-US" dirty="0">
              <a:latin typeface="+mj-lt"/>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rcRect l="-9558" r="-9558"/>
          <a:stretch>
            <a:fillRect/>
          </a:stretch>
        </p:blipFill>
        <p:spPr>
          <a:xfrm>
            <a:off x="-865478" y="862012"/>
            <a:ext cx="10902560" cy="5995988"/>
          </a:xfrm>
        </p:spPr>
      </p:pic>
    </p:spTree>
    <p:extLst>
      <p:ext uri="{BB962C8B-B14F-4D97-AF65-F5344CB8AC3E}">
        <p14:creationId xmlns:p14="http://schemas.microsoft.com/office/powerpoint/2010/main" val="1420721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039"/>
            <a:ext cx="9144000" cy="895350"/>
          </a:xfrm>
        </p:spPr>
        <p:txBody>
          <a:bodyPr/>
          <a:lstStyle/>
          <a:p>
            <a:r>
              <a:rPr lang="en-US" dirty="0" smtClean="0">
                <a:latin typeface="Candara"/>
              </a:rPr>
              <a:t>Teaching &amp; Learning; </a:t>
            </a:r>
            <a:r>
              <a:rPr lang="en-US" dirty="0" smtClean="0">
                <a:latin typeface="Candara"/>
                <a:hlinkClick r:id="rId3"/>
              </a:rPr>
              <a:t>Instructional Resources</a:t>
            </a:r>
            <a:endParaRPr lang="en-US" dirty="0">
              <a:latin typeface="Candara"/>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rcRect l="-26221" r="-26221"/>
          <a:stretch>
            <a:fillRect/>
          </a:stretch>
        </p:blipFill>
        <p:spPr>
          <a:xfrm>
            <a:off x="-387804" y="1173389"/>
            <a:ext cx="10006486" cy="5503182"/>
          </a:xfrm>
        </p:spPr>
      </p:pic>
    </p:spTree>
    <p:extLst>
      <p:ext uri="{BB962C8B-B14F-4D97-AF65-F5344CB8AC3E}">
        <p14:creationId xmlns:p14="http://schemas.microsoft.com/office/powerpoint/2010/main" val="3531056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rPr>
              <a:t>Instructional Resources: How To…</a:t>
            </a:r>
            <a:endParaRPr lang="en-US" dirty="0">
              <a:latin typeface="Calibri"/>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l="-13124" r="-13124"/>
          <a:stretch>
            <a:fillRect/>
          </a:stretch>
        </p:blipFill>
        <p:spPr>
          <a:xfrm>
            <a:off x="-719126" y="1143000"/>
            <a:ext cx="10710396" cy="5598335"/>
          </a:xfrm>
        </p:spPr>
      </p:pic>
      <p:sp>
        <p:nvSpPr>
          <p:cNvPr id="3" name="TextBox 2"/>
          <p:cNvSpPr txBox="1"/>
          <p:nvPr/>
        </p:nvSpPr>
        <p:spPr>
          <a:xfrm>
            <a:off x="3595633" y="6054908"/>
            <a:ext cx="5259473" cy="646331"/>
          </a:xfrm>
          <a:prstGeom prst="rect">
            <a:avLst/>
          </a:prstGeom>
          <a:noFill/>
        </p:spPr>
        <p:txBody>
          <a:bodyPr wrap="square" rtlCol="0">
            <a:spAutoFit/>
          </a:bodyPr>
          <a:lstStyle/>
          <a:p>
            <a:r>
              <a:rPr lang="en-US" i="1" dirty="0" err="1" smtClean="0"/>
              <a:t>ConnectEd</a:t>
            </a:r>
            <a:r>
              <a:rPr lang="en-US" i="1" dirty="0"/>
              <a:t>: California Center for College &amp; Career</a:t>
            </a:r>
          </a:p>
          <a:p>
            <a:endParaRPr lang="en-US" dirty="0"/>
          </a:p>
        </p:txBody>
      </p:sp>
    </p:spTree>
    <p:extLst>
      <p:ext uri="{BB962C8B-B14F-4D97-AF65-F5344CB8AC3E}">
        <p14:creationId xmlns:p14="http://schemas.microsoft.com/office/powerpoint/2010/main" val="16051921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Supporting Students as a Team</a:t>
            </a:r>
            <a:endParaRPr lang="en-US" dirty="0"/>
          </a:p>
        </p:txBody>
      </p:sp>
      <p:pic>
        <p:nvPicPr>
          <p:cNvPr id="3" name="Picture 2"/>
          <p:cNvPicPr/>
          <p:nvPr/>
        </p:nvPicPr>
        <p:blipFill rotWithShape="1">
          <a:blip r:embed="rId2">
            <a:extLst>
              <a:ext uri="{28A0092B-C50C-407E-A947-70E740481C1C}">
                <a14:useLocalDpi xmlns:a14="http://schemas.microsoft.com/office/drawing/2010/main" val="0"/>
              </a:ext>
            </a:extLst>
          </a:blip>
          <a:srcRect t="-3051" r="14038" b="39617"/>
          <a:stretch/>
        </p:blipFill>
        <p:spPr bwMode="auto">
          <a:xfrm>
            <a:off x="68460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770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INTRODUCTIONS: WHO IS IN THE ROOM?</a:t>
            </a:r>
            <a:endParaRPr lang="en-US" dirty="0"/>
          </a:p>
        </p:txBody>
      </p:sp>
      <p:sp>
        <p:nvSpPr>
          <p:cNvPr id="3" name="Content Placeholder 2"/>
          <p:cNvSpPr>
            <a:spLocks noGrp="1"/>
          </p:cNvSpPr>
          <p:nvPr>
            <p:ph idx="1"/>
          </p:nvPr>
        </p:nvSpPr>
        <p:spPr>
          <a:xfrm>
            <a:off x="457200" y="1397595"/>
            <a:ext cx="8229600" cy="4864100"/>
          </a:xfrm>
        </p:spPr>
        <p:txBody>
          <a:bodyPr>
            <a:normAutofit fontScale="92500" lnSpcReduction="10000"/>
          </a:bodyPr>
          <a:lstStyle/>
          <a:p>
            <a:r>
              <a:rPr lang="en-US" dirty="0" smtClean="0"/>
              <a:t>Annie Johnston and Erin Fender</a:t>
            </a:r>
          </a:p>
          <a:p>
            <a:pPr marL="400050" lvl="1" indent="0">
              <a:buNone/>
            </a:pPr>
            <a:r>
              <a:rPr lang="en-US" dirty="0" smtClean="0"/>
              <a:t>Coordinators of Public Programs</a:t>
            </a:r>
          </a:p>
          <a:p>
            <a:pPr marL="400050" lvl="1" indent="0">
              <a:buNone/>
            </a:pPr>
            <a:r>
              <a:rPr lang="en-US" dirty="0" smtClean="0"/>
              <a:t>College &amp; Career Academy Support Network (CCASN)</a:t>
            </a:r>
          </a:p>
          <a:p>
            <a:pPr marL="400050" lvl="1" indent="0">
              <a:buNone/>
            </a:pPr>
            <a:r>
              <a:rPr lang="en-US" dirty="0" smtClean="0"/>
              <a:t>UC Berkeley Graduate School of Education</a:t>
            </a:r>
          </a:p>
          <a:p>
            <a:r>
              <a:rPr lang="en-US" dirty="0" smtClean="0"/>
              <a:t>Stand if you:</a:t>
            </a:r>
          </a:p>
          <a:p>
            <a:pPr lvl="1"/>
            <a:r>
              <a:rPr lang="en-US" dirty="0" smtClean="0"/>
              <a:t>Started your career as a Teacher</a:t>
            </a:r>
          </a:p>
          <a:p>
            <a:pPr lvl="1"/>
            <a:r>
              <a:rPr lang="en-US" dirty="0" smtClean="0"/>
              <a:t>Are currently teaching</a:t>
            </a:r>
          </a:p>
          <a:p>
            <a:pPr lvl="1"/>
            <a:r>
              <a:rPr lang="en-US" dirty="0" smtClean="0"/>
              <a:t>Are a Counselor</a:t>
            </a:r>
          </a:p>
          <a:p>
            <a:pPr lvl="1"/>
            <a:r>
              <a:rPr lang="en-US" dirty="0" smtClean="0"/>
              <a:t>Are a Site Administrator</a:t>
            </a:r>
          </a:p>
          <a:p>
            <a:pPr lvl="1"/>
            <a:r>
              <a:rPr lang="en-US" dirty="0" smtClean="0"/>
              <a:t>Are a member of the District Staff </a:t>
            </a:r>
          </a:p>
          <a:p>
            <a:pPr lvl="1"/>
            <a:r>
              <a:rPr lang="en-US" dirty="0" smtClean="0"/>
              <a:t>Are a Regional or State Education Leader</a:t>
            </a:r>
          </a:p>
          <a:p>
            <a:pPr lvl="1"/>
            <a:r>
              <a:rPr lang="en-US" dirty="0" smtClean="0"/>
              <a:t>Are a Coach or TA Provider</a:t>
            </a:r>
          </a:p>
          <a:p>
            <a:pPr lvl="1"/>
            <a:endParaRPr lang="en-US" dirty="0" smtClean="0"/>
          </a:p>
          <a:p>
            <a:pPr lvl="1"/>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88525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420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Involve Teacher Team in Student Supports</a:t>
            </a:r>
            <a:endParaRPr lang="en-US" dirty="0"/>
          </a:p>
        </p:txBody>
      </p:sp>
      <p:sp>
        <p:nvSpPr>
          <p:cNvPr id="3" name="Text Placeholder 2"/>
          <p:cNvSpPr>
            <a:spLocks noGrp="1"/>
          </p:cNvSpPr>
          <p:nvPr>
            <p:ph type="body" sz="quarter" idx="10"/>
          </p:nvPr>
        </p:nvSpPr>
        <p:spPr>
          <a:xfrm>
            <a:off x="419100" y="1549400"/>
            <a:ext cx="4635500" cy="4692795"/>
          </a:xfrm>
        </p:spPr>
        <p:txBody>
          <a:bodyPr>
            <a:normAutofit fontScale="85000" lnSpcReduction="20000"/>
          </a:bodyPr>
          <a:lstStyle/>
          <a:p>
            <a:r>
              <a:rPr lang="en-US" dirty="0" smtClean="0"/>
              <a:t>Tools teachers can use to get counseling or tutoring support for students</a:t>
            </a:r>
          </a:p>
          <a:p>
            <a:r>
              <a:rPr lang="en-US" dirty="0" smtClean="0"/>
              <a:t>Protocols to support teachers in managing student discipline</a:t>
            </a:r>
          </a:p>
          <a:p>
            <a:r>
              <a:rPr lang="en-US" dirty="0" smtClean="0"/>
              <a:t>Sample resources for honoring student achievement</a:t>
            </a:r>
          </a:p>
          <a:p>
            <a:r>
              <a:rPr lang="en-US" dirty="0" smtClean="0"/>
              <a:t>Program materials for working with students who failed to complete the class without having to repeat it</a:t>
            </a:r>
          </a:p>
          <a:p>
            <a:r>
              <a:rPr lang="en-US" dirty="0" smtClean="0"/>
              <a:t>Resources Tab</a:t>
            </a:r>
          </a:p>
          <a:p>
            <a:pPr lvl="1"/>
            <a:r>
              <a:rPr lang="en-US" dirty="0" smtClean="0"/>
              <a:t>Toolbox</a:t>
            </a:r>
          </a:p>
          <a:p>
            <a:pPr lvl="1"/>
            <a:r>
              <a:rPr lang="en-US" dirty="0" smtClean="0"/>
              <a:t>Student Supports</a:t>
            </a:r>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433243"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363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Increase </a:t>
            </a:r>
            <a:br>
              <a:rPr lang="en-US" dirty="0" smtClean="0"/>
            </a:br>
            <a:r>
              <a:rPr lang="en-US" dirty="0" smtClean="0"/>
              <a:t>Parent Involvement</a:t>
            </a:r>
            <a:endParaRPr lang="en-US" dirty="0"/>
          </a:p>
        </p:txBody>
      </p:sp>
      <p:sp>
        <p:nvSpPr>
          <p:cNvPr id="3" name="Text Placeholder 2"/>
          <p:cNvSpPr>
            <a:spLocks noGrp="1"/>
          </p:cNvSpPr>
          <p:nvPr>
            <p:ph type="body" sz="quarter" idx="10"/>
          </p:nvPr>
        </p:nvSpPr>
        <p:spPr>
          <a:xfrm>
            <a:off x="419099" y="1549400"/>
            <a:ext cx="5181601" cy="4250267"/>
          </a:xfrm>
        </p:spPr>
        <p:txBody>
          <a:bodyPr/>
          <a:lstStyle/>
          <a:p>
            <a:r>
              <a:rPr lang="en-US" dirty="0" smtClean="0"/>
              <a:t>Sample resources for involving parents in decision making for the Pathway</a:t>
            </a:r>
          </a:p>
          <a:p>
            <a:r>
              <a:rPr lang="en-US" dirty="0" smtClean="0"/>
              <a:t>Documents aimed at involving parents in the school</a:t>
            </a:r>
          </a:p>
          <a:p>
            <a:r>
              <a:rPr lang="en-US" dirty="0" smtClean="0"/>
              <a:t>And soliciting parent input in their child’s education (required under LCFF)</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433243"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84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650"/>
            <a:ext cx="5751286" cy="895350"/>
          </a:xfrm>
        </p:spPr>
        <p:txBody>
          <a:bodyPr>
            <a:normAutofit fontScale="90000"/>
          </a:bodyPr>
          <a:lstStyle/>
          <a:p>
            <a:r>
              <a:rPr lang="en-US" dirty="0" smtClean="0">
                <a:latin typeface="+mj-lt"/>
              </a:rPr>
              <a:t>Other Guides:</a:t>
            </a:r>
            <a:br>
              <a:rPr lang="en-US" dirty="0" smtClean="0">
                <a:latin typeface="+mj-lt"/>
              </a:rPr>
            </a:br>
            <a:r>
              <a:rPr lang="en-US" dirty="0" smtClean="0">
                <a:latin typeface="+mj-lt"/>
              </a:rPr>
              <a:t>	Under Resources Tab</a:t>
            </a:r>
            <a:endParaRPr lang="en-US" dirty="0">
              <a:latin typeface="+mj-lt"/>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27511" r="2475"/>
          <a:stretch/>
        </p:blipFill>
        <p:spPr>
          <a:xfrm>
            <a:off x="-1814286" y="1143000"/>
            <a:ext cx="8182429" cy="5579222"/>
          </a:xfrm>
        </p:spPr>
      </p:pic>
      <p:pic>
        <p:nvPicPr>
          <p:cNvPr id="10" name="Picture 9"/>
          <p:cNvPicPr>
            <a:picLocks noChangeAspect="1"/>
          </p:cNvPicPr>
          <p:nvPr/>
        </p:nvPicPr>
        <p:blipFill>
          <a:blip r:embed="rId4"/>
          <a:stretch>
            <a:fillRect/>
          </a:stretch>
        </p:blipFill>
        <p:spPr>
          <a:xfrm rot="20153730">
            <a:off x="5568466" y="513395"/>
            <a:ext cx="2674046" cy="3516086"/>
          </a:xfrm>
          <a:prstGeom prst="rect">
            <a:avLst/>
          </a:prstGeom>
        </p:spPr>
      </p:pic>
      <p:pic>
        <p:nvPicPr>
          <p:cNvPr id="5" name="Picture 4"/>
          <p:cNvPicPr>
            <a:picLocks noChangeAspect="1"/>
          </p:cNvPicPr>
          <p:nvPr/>
        </p:nvPicPr>
        <p:blipFill>
          <a:blip r:embed="rId5"/>
          <a:stretch>
            <a:fillRect/>
          </a:stretch>
        </p:blipFill>
        <p:spPr>
          <a:xfrm rot="1147673">
            <a:off x="7104544" y="1490896"/>
            <a:ext cx="2657624" cy="3170678"/>
          </a:xfrm>
          <a:prstGeom prst="rect">
            <a:avLst/>
          </a:prstGeom>
        </p:spPr>
      </p:pic>
      <p:pic>
        <p:nvPicPr>
          <p:cNvPr id="9" name="Picture 8"/>
          <p:cNvPicPr>
            <a:picLocks noChangeAspect="1"/>
          </p:cNvPicPr>
          <p:nvPr/>
        </p:nvPicPr>
        <p:blipFill>
          <a:blip r:embed="rId6"/>
          <a:stretch>
            <a:fillRect/>
          </a:stretch>
        </p:blipFill>
        <p:spPr>
          <a:xfrm rot="370970">
            <a:off x="6540729" y="3383858"/>
            <a:ext cx="2586479" cy="3344585"/>
          </a:xfrm>
          <a:prstGeom prst="rect">
            <a:avLst/>
          </a:prstGeom>
        </p:spPr>
      </p:pic>
    </p:spTree>
    <p:extLst>
      <p:ext uri="{BB962C8B-B14F-4D97-AF65-F5344CB8AC3E}">
        <p14:creationId xmlns:p14="http://schemas.microsoft.com/office/powerpoint/2010/main" val="33796478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339817"/>
            <a:ext cx="9144001" cy="1020539"/>
          </a:xfrm>
        </p:spPr>
        <p:txBody>
          <a:bodyPr>
            <a:normAutofit fontScale="90000"/>
          </a:bodyPr>
          <a:lstStyle/>
          <a:p>
            <a:r>
              <a:rPr lang="en-US" dirty="0" smtClean="0"/>
              <a:t>Administrators’ Role in </a:t>
            </a:r>
            <a:br>
              <a:rPr lang="en-US" dirty="0" smtClean="0"/>
            </a:br>
            <a:r>
              <a:rPr lang="en-US" dirty="0" smtClean="0"/>
              <a:t>Developing Teacher Leadership</a:t>
            </a:r>
            <a:endParaRPr lang="en-US" dirty="0"/>
          </a:p>
        </p:txBody>
      </p:sp>
      <p:pic>
        <p:nvPicPr>
          <p:cNvPr id="3" name="Picture 2"/>
          <p:cNvPicPr/>
          <p:nvPr/>
        </p:nvPicPr>
        <p:blipFill rotWithShape="1">
          <a:blip r:embed="rId2">
            <a:extLst>
              <a:ext uri="{28A0092B-C50C-407E-A947-70E740481C1C}">
                <a14:useLocalDpi xmlns:a14="http://schemas.microsoft.com/office/drawing/2010/main" val="0"/>
              </a:ext>
            </a:extLst>
          </a:blip>
          <a:srcRect t="-3051" r="14038" b="39617"/>
          <a:stretch/>
        </p:blipFill>
        <p:spPr bwMode="auto">
          <a:xfrm>
            <a:off x="68460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783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396" y="290690"/>
            <a:ext cx="8340625" cy="566082"/>
          </a:xfrm>
        </p:spPr>
        <p:txBody>
          <a:bodyPr>
            <a:normAutofit/>
          </a:bodyPr>
          <a:lstStyle/>
          <a:p>
            <a:r>
              <a:rPr lang="en-US" sz="3000" dirty="0" smtClean="0"/>
              <a:t>Relationships between Teachers and Administrators </a:t>
            </a:r>
            <a:endParaRPr lang="en-US" sz="3000" dirty="0"/>
          </a:p>
        </p:txBody>
      </p:sp>
      <p:sp>
        <p:nvSpPr>
          <p:cNvPr id="3" name="Content Placeholder 2"/>
          <p:cNvSpPr>
            <a:spLocks noGrp="1"/>
          </p:cNvSpPr>
          <p:nvPr>
            <p:ph idx="1"/>
          </p:nvPr>
        </p:nvSpPr>
        <p:spPr>
          <a:xfrm>
            <a:off x="258292" y="1080377"/>
            <a:ext cx="6718765" cy="5208411"/>
          </a:xfrm>
        </p:spPr>
        <p:txBody>
          <a:bodyPr>
            <a:normAutofit/>
          </a:bodyPr>
          <a:lstStyle/>
          <a:p>
            <a:r>
              <a:rPr lang="en-US" dirty="0"/>
              <a:t>Traditionally </a:t>
            </a:r>
            <a:r>
              <a:rPr lang="en-US" dirty="0" smtClean="0"/>
              <a:t>“</a:t>
            </a:r>
            <a:r>
              <a:rPr lang="en-US" dirty="0"/>
              <a:t>us” and “them</a:t>
            </a:r>
            <a:r>
              <a:rPr lang="en-US" dirty="0" smtClean="0"/>
              <a:t>”</a:t>
            </a:r>
          </a:p>
          <a:p>
            <a:r>
              <a:rPr lang="en-US" dirty="0" smtClean="0"/>
              <a:t>Administrators also overloaded, trying to keep the plane in the air and all the passengers in their seats</a:t>
            </a:r>
          </a:p>
          <a:p>
            <a:r>
              <a:rPr lang="en-US" dirty="0" smtClean="0"/>
              <a:t>Teacher teams are trying to rebuilding </a:t>
            </a:r>
            <a:r>
              <a:rPr lang="en-US" dirty="0"/>
              <a:t>the </a:t>
            </a:r>
            <a:r>
              <a:rPr lang="en-US" dirty="0" smtClean="0"/>
              <a:t>plane dramatically -- while </a:t>
            </a:r>
            <a:r>
              <a:rPr lang="en-US" dirty="0"/>
              <a:t>it is in the </a:t>
            </a:r>
            <a:r>
              <a:rPr lang="en-US" dirty="0" smtClean="0"/>
              <a:t>air </a:t>
            </a:r>
          </a:p>
          <a:p>
            <a:r>
              <a:rPr lang="en-US" dirty="0" smtClean="0"/>
              <a:t>How can Administrators lead this change process?</a:t>
            </a:r>
          </a:p>
          <a:p>
            <a:r>
              <a:rPr lang="en-US" dirty="0" smtClean="0"/>
              <a:t>What role can districts play in developing administrators as leaders of leaders?</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28466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8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730937"/>
            <a:ext cx="5181600" cy="1415143"/>
          </a:xfrm>
        </p:spPr>
        <p:txBody>
          <a:bodyPr>
            <a:noAutofit/>
          </a:bodyPr>
          <a:lstStyle/>
          <a:p>
            <a:r>
              <a:rPr lang="en-US" sz="3000" dirty="0" smtClean="0"/>
              <a:t>Strategy:</a:t>
            </a:r>
            <a:br>
              <a:rPr lang="en-US" sz="3000" dirty="0" smtClean="0"/>
            </a:br>
            <a:r>
              <a:rPr lang="en-US" sz="3000" dirty="0" smtClean="0"/>
              <a:t>Build Strong Relationships between Pathway Leads and Administrators</a:t>
            </a:r>
            <a:endParaRPr lang="en-US" sz="3000" dirty="0"/>
          </a:p>
        </p:txBody>
      </p:sp>
      <p:sp>
        <p:nvSpPr>
          <p:cNvPr id="3" name="Text Placeholder 2"/>
          <p:cNvSpPr>
            <a:spLocks noGrp="1"/>
          </p:cNvSpPr>
          <p:nvPr>
            <p:ph type="body" sz="quarter" idx="10"/>
          </p:nvPr>
        </p:nvSpPr>
        <p:spPr>
          <a:xfrm>
            <a:off x="419099" y="2268477"/>
            <a:ext cx="5181601" cy="4250267"/>
          </a:xfrm>
        </p:spPr>
        <p:txBody>
          <a:bodyPr/>
          <a:lstStyle/>
          <a:p>
            <a:pPr>
              <a:buNone/>
            </a:pPr>
            <a:r>
              <a:rPr lang="en-US" dirty="0" smtClean="0"/>
              <a:t>“The most effective way has been for us to – I know this term sounds awful, but to band together.  Like all of the academy directors, stop by his office at this day and time and say </a:t>
            </a:r>
            <a:r>
              <a:rPr lang="en-US" b="1" dirty="0" smtClean="0"/>
              <a:t>this </a:t>
            </a:r>
            <a:r>
              <a:rPr lang="en-US" dirty="0" smtClean="0"/>
              <a:t>is essential.” </a:t>
            </a:r>
          </a:p>
          <a:p>
            <a:pPr>
              <a:buNone/>
            </a:pPr>
            <a:r>
              <a:rPr lang="en-US" dirty="0" smtClean="0"/>
              <a:t>				- Lead Teacher</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433243"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577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CHANGES IN WORK ROLES require NEW SKILLS</a:t>
            </a:r>
            <a:endParaRPr lang="en-US" dirty="0"/>
          </a:p>
        </p:txBody>
      </p:sp>
      <p:sp>
        <p:nvSpPr>
          <p:cNvPr id="3" name="Content Placeholder 2"/>
          <p:cNvSpPr>
            <a:spLocks noGrp="1"/>
          </p:cNvSpPr>
          <p:nvPr>
            <p:ph idx="1"/>
          </p:nvPr>
        </p:nvSpPr>
        <p:spPr>
          <a:xfrm>
            <a:off x="457200" y="1233012"/>
            <a:ext cx="8229600" cy="4864100"/>
          </a:xfrm>
        </p:spPr>
        <p:txBody>
          <a:bodyPr/>
          <a:lstStyle/>
          <a:p>
            <a:r>
              <a:rPr lang="en-US" dirty="0" smtClean="0"/>
              <a:t>Expectations of teachers’ instructional practice</a:t>
            </a:r>
          </a:p>
          <a:p>
            <a:r>
              <a:rPr lang="en-US" dirty="0" smtClean="0"/>
              <a:t>Expectations of teacher leadership re: collaborative teaming, student support, and work with industry</a:t>
            </a:r>
          </a:p>
          <a:p>
            <a:r>
              <a:rPr lang="en-US" dirty="0" smtClean="0"/>
              <a:t>Demands on site administrators </a:t>
            </a:r>
          </a:p>
          <a:p>
            <a:pPr lvl="1"/>
            <a:r>
              <a:rPr lang="en-US" dirty="0" smtClean="0"/>
              <a:t>To make time in the day for pathway work</a:t>
            </a:r>
          </a:p>
          <a:p>
            <a:pPr lvl="1"/>
            <a:r>
              <a:rPr lang="en-US" dirty="0" smtClean="0"/>
              <a:t>To reorganize the structures of schooling to support pathways</a:t>
            </a:r>
          </a:p>
          <a:p>
            <a:pPr lvl="1"/>
            <a:r>
              <a:rPr lang="en-US" dirty="0" smtClean="0"/>
              <a:t>To support and facilitate the work of multiple pathway teams, each with industry partnerships</a:t>
            </a:r>
            <a:endParaRPr lang="en-US" dirty="0"/>
          </a:p>
          <a:p>
            <a:r>
              <a:rPr lang="en-US" dirty="0" smtClean="0"/>
              <a:t>Site Leadership = Developing teacher leadership </a:t>
            </a:r>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7137522" y="6261695"/>
            <a:ext cx="1549278"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18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
            <a:ext cx="8401827" cy="1009768"/>
          </a:xfrm>
        </p:spPr>
        <p:txBody>
          <a:bodyPr/>
          <a:lstStyle/>
          <a:p>
            <a:r>
              <a:rPr lang="en-US" dirty="0" err="1" smtClean="0"/>
              <a:t>Reconceptualizing</a:t>
            </a:r>
            <a:r>
              <a:rPr lang="en-US" dirty="0" smtClean="0"/>
              <a:t> Admin Leadership Roles</a:t>
            </a:r>
            <a:endParaRPr lang="en-US" dirty="0"/>
          </a:p>
        </p:txBody>
      </p:sp>
      <p:sp>
        <p:nvSpPr>
          <p:cNvPr id="3" name="Content Placeholder 2"/>
          <p:cNvSpPr>
            <a:spLocks noGrp="1"/>
          </p:cNvSpPr>
          <p:nvPr>
            <p:ph idx="1"/>
          </p:nvPr>
        </p:nvSpPr>
        <p:spPr>
          <a:xfrm>
            <a:off x="457202" y="1300458"/>
            <a:ext cx="7009474" cy="4696946"/>
          </a:xfrm>
        </p:spPr>
        <p:txBody>
          <a:bodyPr>
            <a:normAutofit/>
          </a:bodyPr>
          <a:lstStyle/>
          <a:p>
            <a:r>
              <a:rPr lang="en-US" dirty="0" smtClean="0"/>
              <a:t>Leaders of Leaders: “Distributed leadership”</a:t>
            </a:r>
          </a:p>
          <a:p>
            <a:r>
              <a:rPr lang="en-US" dirty="0" smtClean="0"/>
              <a:t>Building leadership capacity of teacher leaders and of teacher teams</a:t>
            </a:r>
          </a:p>
          <a:p>
            <a:r>
              <a:rPr lang="en-US" dirty="0" smtClean="0"/>
              <a:t>Revising leadership structures and processes</a:t>
            </a:r>
          </a:p>
          <a:p>
            <a:r>
              <a:rPr lang="en-US" dirty="0" smtClean="0"/>
              <a:t>Developing a Linked Learning vision for school-wide communities of practice</a:t>
            </a:r>
          </a:p>
          <a:p>
            <a:r>
              <a:rPr lang="en-US" dirty="0" smtClean="0"/>
              <a:t>Developing teacher instructional leadership within and across pathway teams and departments</a:t>
            </a:r>
            <a:endParaRPr lang="en-US" dirty="0"/>
          </a:p>
        </p:txBody>
      </p:sp>
    </p:spTree>
    <p:extLst>
      <p:ext uri="{BB962C8B-B14F-4D97-AF65-F5344CB8AC3E}">
        <p14:creationId xmlns:p14="http://schemas.microsoft.com/office/powerpoint/2010/main" val="365854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School-wide Distribution of Leadership</a:t>
            </a:r>
            <a:endParaRPr lang="en-US" dirty="0"/>
          </a:p>
        </p:txBody>
      </p:sp>
      <p:sp>
        <p:nvSpPr>
          <p:cNvPr id="3" name="Text Placeholder 2"/>
          <p:cNvSpPr>
            <a:spLocks noGrp="1"/>
          </p:cNvSpPr>
          <p:nvPr>
            <p:ph type="body" sz="quarter" idx="10"/>
          </p:nvPr>
        </p:nvSpPr>
        <p:spPr>
          <a:xfrm>
            <a:off x="419099" y="1549400"/>
            <a:ext cx="5792930" cy="4250267"/>
          </a:xfrm>
        </p:spPr>
        <p:txBody>
          <a:bodyPr>
            <a:normAutofit lnSpcReduction="10000"/>
          </a:bodyPr>
          <a:lstStyle/>
          <a:p>
            <a:pPr>
              <a:buNone/>
            </a:pPr>
            <a:r>
              <a:rPr lang="en-US" dirty="0" smtClean="0"/>
              <a:t>Research finding: Where lead teachers could participate with department chairs and program heads in transparent, collaborative decision making, they were better able to encourage a collaborative school culture, transform instructional practices and equitably allocate resources.  They influenced teachers throughout their schools.</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591688"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270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593"/>
            <a:ext cx="8229600" cy="890413"/>
          </a:xfrm>
        </p:spPr>
        <p:txBody>
          <a:bodyPr>
            <a:normAutofit/>
          </a:bodyPr>
          <a:lstStyle/>
          <a:p>
            <a:r>
              <a:rPr lang="en-US" dirty="0" smtClean="0"/>
              <a:t>HIGH LEVERAGE: Routines and Tools</a:t>
            </a:r>
            <a:endParaRPr lang="en-US" dirty="0"/>
          </a:p>
        </p:txBody>
      </p:sp>
      <p:sp>
        <p:nvSpPr>
          <p:cNvPr id="3" name="Content Placeholder 2"/>
          <p:cNvSpPr>
            <a:spLocks noGrp="1"/>
          </p:cNvSpPr>
          <p:nvPr>
            <p:ph idx="1"/>
          </p:nvPr>
        </p:nvSpPr>
        <p:spPr>
          <a:xfrm>
            <a:off x="457200" y="1255889"/>
            <a:ext cx="6535158" cy="5208411"/>
          </a:xfrm>
        </p:spPr>
        <p:txBody>
          <a:bodyPr/>
          <a:lstStyle/>
          <a:p>
            <a:pPr>
              <a:buNone/>
            </a:pPr>
            <a:r>
              <a:rPr lang="en-US" dirty="0" smtClean="0"/>
              <a:t>Master Schedule:</a:t>
            </a:r>
          </a:p>
          <a:p>
            <a:pPr>
              <a:buNone/>
            </a:pPr>
            <a:r>
              <a:rPr lang="en-US" dirty="0" smtClean="0"/>
              <a:t>	“All the academies really need support around master scheduling and </a:t>
            </a:r>
            <a:r>
              <a:rPr lang="en-US" dirty="0" err="1" smtClean="0"/>
              <a:t>cohorting</a:t>
            </a:r>
            <a:r>
              <a:rPr lang="en-US" dirty="0" smtClean="0"/>
              <a:t> our students.  It is the backbone.  It’s the life blood of a pathway model working.  It’s so hard to do any of the real integrated curriculum when you don’t have pure classes or when you don’t have </a:t>
            </a:r>
            <a:r>
              <a:rPr lang="en-US" dirty="0" err="1" smtClean="0"/>
              <a:t>cohorted</a:t>
            </a:r>
            <a:r>
              <a:rPr lang="en-US" dirty="0" smtClean="0"/>
              <a:t> students.”  </a:t>
            </a:r>
          </a:p>
          <a:p>
            <a:pPr>
              <a:buNone/>
            </a:pPr>
            <a:r>
              <a:rPr lang="en-US" dirty="0" smtClean="0"/>
              <a:t>						- Lead Teacher </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28466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381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339818"/>
            <a:ext cx="9144001" cy="1525422"/>
          </a:xfrm>
        </p:spPr>
        <p:txBody>
          <a:bodyPr>
            <a:noAutofit/>
          </a:bodyPr>
          <a:lstStyle/>
          <a:p>
            <a:r>
              <a:rPr lang="en-US" sz="3100" dirty="0" smtClean="0"/>
              <a:t>College and Career Academy Support Network CCASN </a:t>
            </a:r>
            <a:br>
              <a:rPr lang="en-US" sz="3100" dirty="0" smtClean="0"/>
            </a:br>
            <a:r>
              <a:rPr lang="en-US" sz="3100" dirty="0" smtClean="0"/>
              <a:t>UC Berkeley Graduate School of Education</a:t>
            </a:r>
            <a:endParaRPr lang="en-US" sz="3100" dirty="0"/>
          </a:p>
        </p:txBody>
      </p:sp>
    </p:spTree>
    <p:extLst>
      <p:ext uri="{BB962C8B-B14F-4D97-AF65-F5344CB8AC3E}">
        <p14:creationId xmlns:p14="http://schemas.microsoft.com/office/powerpoint/2010/main" val="278783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094"/>
            <a:ext cx="8229600" cy="890413"/>
          </a:xfrm>
        </p:spPr>
        <p:txBody>
          <a:bodyPr>
            <a:normAutofit/>
          </a:bodyPr>
          <a:lstStyle/>
          <a:p>
            <a:r>
              <a:rPr lang="en-US" dirty="0" smtClean="0">
                <a:latin typeface="+mj-lt"/>
              </a:rPr>
              <a:t>Tools for Bridging the Divide</a:t>
            </a:r>
            <a:endParaRPr lang="en-US" dirty="0">
              <a:latin typeface="+mj-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l="-8467" r="-8467"/>
          <a:stretch>
            <a:fillRect/>
          </a:stretch>
        </p:blipFill>
        <p:spPr>
          <a:xfrm>
            <a:off x="-961026" y="834572"/>
            <a:ext cx="10952455" cy="6023428"/>
          </a:xfrm>
        </p:spPr>
      </p:pic>
    </p:spTree>
    <p:extLst>
      <p:ext uri="{BB962C8B-B14F-4D97-AF65-F5344CB8AC3E}">
        <p14:creationId xmlns:p14="http://schemas.microsoft.com/office/powerpoint/2010/main" val="24731807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hlinkClick r:id="rId3"/>
              </a:rPr>
              <a:t>Master Schedule Guide</a:t>
            </a:r>
            <a:endParaRPr lang="en-US" dirty="0">
              <a:latin typeface="+mj-lt"/>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rcRect l="-9257" r="-9257"/>
          <a:stretch>
            <a:fillRect/>
          </a:stretch>
        </p:blipFill>
        <p:spPr>
          <a:xfrm>
            <a:off x="-852714" y="896266"/>
            <a:ext cx="10840276" cy="5961735"/>
          </a:xfrm>
        </p:spPr>
      </p:pic>
    </p:spTree>
    <p:extLst>
      <p:ext uri="{BB962C8B-B14F-4D97-AF65-F5344CB8AC3E}">
        <p14:creationId xmlns:p14="http://schemas.microsoft.com/office/powerpoint/2010/main" val="16709249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391"/>
            <a:ext cx="8229600" cy="890413"/>
          </a:xfrm>
        </p:spPr>
        <p:txBody>
          <a:bodyPr>
            <a:normAutofit fontScale="90000"/>
          </a:bodyPr>
          <a:lstStyle/>
          <a:p>
            <a:r>
              <a:rPr lang="en-US" dirty="0" smtClean="0">
                <a:latin typeface="Calibri"/>
              </a:rPr>
              <a:t>You want to build teacher collaboration time into the bell schedule….</a:t>
            </a:r>
            <a:endParaRPr lang="en-US" dirty="0">
              <a:latin typeface="Calibri"/>
            </a:endParaRPr>
          </a:p>
        </p:txBody>
      </p:sp>
      <p:pic>
        <p:nvPicPr>
          <p:cNvPr id="10" name="Picture 9"/>
          <p:cNvPicPr>
            <a:picLocks noChangeAspect="1"/>
          </p:cNvPicPr>
          <p:nvPr/>
        </p:nvPicPr>
        <p:blipFill>
          <a:blip r:embed="rId3"/>
          <a:stretch>
            <a:fillRect/>
          </a:stretch>
        </p:blipFill>
        <p:spPr>
          <a:xfrm>
            <a:off x="0" y="1179288"/>
            <a:ext cx="7692571" cy="5572654"/>
          </a:xfrm>
          <a:prstGeom prst="rect">
            <a:avLst/>
          </a:prstGeom>
        </p:spPr>
      </p:pic>
      <p:pic>
        <p:nvPicPr>
          <p:cNvPr id="8" name="Picture 7" descr="AA00273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3745948">
            <a:off x="5405890" y="2128358"/>
            <a:ext cx="3514658" cy="2196661"/>
          </a:xfrm>
          <a:prstGeom prst="rect">
            <a:avLst/>
          </a:prstGeom>
        </p:spPr>
      </p:pic>
      <p:sp>
        <p:nvSpPr>
          <p:cNvPr id="11" name="TextBox 10"/>
          <p:cNvSpPr txBox="1"/>
          <p:nvPr/>
        </p:nvSpPr>
        <p:spPr>
          <a:xfrm>
            <a:off x="4263571" y="4136571"/>
            <a:ext cx="4880429" cy="1938992"/>
          </a:xfrm>
          <a:prstGeom prst="rect">
            <a:avLst/>
          </a:prstGeom>
          <a:noFill/>
        </p:spPr>
        <p:txBody>
          <a:bodyPr wrap="square" rtlCol="0">
            <a:spAutoFit/>
          </a:bodyPr>
          <a:lstStyle/>
          <a:p>
            <a:r>
              <a:rPr lang="en-US" sz="3000" dirty="0" smtClean="0"/>
              <a:t>Go to Master Schedule Guide</a:t>
            </a:r>
          </a:p>
          <a:p>
            <a:pPr marL="457200" indent="-457200">
              <a:buFont typeface="Arial"/>
              <a:buChar char="•"/>
            </a:pPr>
            <a:r>
              <a:rPr lang="en-US" sz="3000" dirty="0" smtClean="0"/>
              <a:t>All Resources</a:t>
            </a:r>
          </a:p>
          <a:p>
            <a:r>
              <a:rPr lang="en-US" sz="3000" dirty="0" smtClean="0"/>
              <a:t>Scroll Down to Bell Schedules</a:t>
            </a:r>
          </a:p>
          <a:p>
            <a:r>
              <a:rPr lang="en-US" sz="3000" dirty="0" smtClean="0"/>
              <a:t>Explore the Options</a:t>
            </a:r>
            <a:endParaRPr lang="en-US" sz="3000" dirty="0"/>
          </a:p>
        </p:txBody>
      </p:sp>
    </p:spTree>
    <p:extLst>
      <p:ext uri="{BB962C8B-B14F-4D97-AF65-F5344CB8AC3E}">
        <p14:creationId xmlns:p14="http://schemas.microsoft.com/office/powerpoint/2010/main" val="160911547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339817"/>
            <a:ext cx="9144001" cy="1020539"/>
          </a:xfrm>
        </p:spPr>
        <p:txBody>
          <a:bodyPr>
            <a:normAutofit fontScale="90000"/>
          </a:bodyPr>
          <a:lstStyle/>
          <a:p>
            <a:r>
              <a:rPr lang="en-US" dirty="0" smtClean="0"/>
              <a:t>Moment to Reflect: Stories from the Field </a:t>
            </a:r>
            <a:br>
              <a:rPr lang="en-US" dirty="0" smtClean="0"/>
            </a:br>
            <a:r>
              <a:rPr lang="en-US" dirty="0" smtClean="0"/>
              <a:t>for the new guide on Teacher Leadership</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8460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511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20307"/>
            <a:ext cx="9144000" cy="1362818"/>
          </a:xfrm>
        </p:spPr>
        <p:txBody>
          <a:bodyPr>
            <a:noAutofit/>
          </a:bodyPr>
          <a:lstStyle/>
          <a:p>
            <a:r>
              <a:rPr lang="en-US" sz="4400" dirty="0" smtClean="0"/>
              <a:t>Leadership to Develop the </a:t>
            </a:r>
            <a:br>
              <a:rPr lang="en-US" sz="4400" dirty="0" smtClean="0"/>
            </a:br>
            <a:r>
              <a:rPr lang="en-US" sz="4400" dirty="0" smtClean="0"/>
              <a:t>Career-Classroom Connection</a:t>
            </a:r>
            <a:endParaRPr lang="en-US" sz="4400" dirty="0"/>
          </a:p>
        </p:txBody>
      </p:sp>
    </p:spTree>
    <p:extLst>
      <p:ext uri="{BB962C8B-B14F-4D97-AF65-F5344CB8AC3E}">
        <p14:creationId xmlns:p14="http://schemas.microsoft.com/office/powerpoint/2010/main" val="148347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
            <a:ext cx="5639923" cy="1415143"/>
          </a:xfrm>
        </p:spPr>
        <p:txBody>
          <a:bodyPr>
            <a:noAutofit/>
          </a:bodyPr>
          <a:lstStyle/>
          <a:p>
            <a:r>
              <a:rPr lang="en-US" sz="3200" dirty="0" smtClean="0"/>
              <a:t>Relationships with Industry and Community Partners</a:t>
            </a:r>
            <a:endParaRPr lang="en-US" sz="3200" dirty="0"/>
          </a:p>
        </p:txBody>
      </p:sp>
      <p:sp>
        <p:nvSpPr>
          <p:cNvPr id="3" name="Text Placeholder 2"/>
          <p:cNvSpPr>
            <a:spLocks noGrp="1"/>
          </p:cNvSpPr>
          <p:nvPr>
            <p:ph type="body" sz="quarter" idx="10"/>
          </p:nvPr>
        </p:nvSpPr>
        <p:spPr>
          <a:xfrm>
            <a:off x="419099" y="1549400"/>
            <a:ext cx="5073803" cy="4250267"/>
          </a:xfrm>
        </p:spPr>
        <p:txBody>
          <a:bodyPr>
            <a:normAutofit fontScale="92500" lnSpcReduction="10000"/>
          </a:bodyPr>
          <a:lstStyle/>
          <a:p>
            <a:r>
              <a:rPr lang="en-US" dirty="0" smtClean="0"/>
              <a:t>Facilitate relevance and integration of the career theme</a:t>
            </a:r>
          </a:p>
          <a:p>
            <a:r>
              <a:rPr lang="en-US" dirty="0" smtClean="0"/>
              <a:t>Access new resources and opportunities for students and teachers (intern/externships)</a:t>
            </a:r>
          </a:p>
          <a:p>
            <a:r>
              <a:rPr lang="en-US" dirty="0" smtClean="0"/>
              <a:t>Challenge segregation of academic and CTE education</a:t>
            </a:r>
          </a:p>
          <a:p>
            <a:r>
              <a:rPr lang="en-US" dirty="0" smtClean="0"/>
              <a:t>Champions for your Pathway</a:t>
            </a:r>
          </a:p>
          <a:p>
            <a:r>
              <a:rPr lang="en-US" dirty="0" smtClean="0"/>
              <a:t>Understand and likely use distributed leadership</a:t>
            </a:r>
          </a:p>
          <a:p>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433243"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84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j-lt"/>
              </a:rPr>
              <a:t>Resources for </a:t>
            </a:r>
            <a:r>
              <a:rPr lang="en-US" dirty="0" smtClean="0">
                <a:latin typeface="+mj-lt"/>
                <a:hlinkClick r:id="rId3"/>
              </a:rPr>
              <a:t>Building Partnerships</a:t>
            </a:r>
            <a:endParaRPr lang="en-US" dirty="0">
              <a:latin typeface="+mj-lt"/>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rcRect l="-16638" r="-16638"/>
          <a:stretch>
            <a:fillRect/>
          </a:stretch>
        </p:blipFill>
        <p:spPr>
          <a:xfrm>
            <a:off x="-1324430" y="1115479"/>
            <a:ext cx="10177765" cy="5597378"/>
          </a:xfrm>
        </p:spPr>
      </p:pic>
      <p:sp>
        <p:nvSpPr>
          <p:cNvPr id="5" name="TextBox 4"/>
          <p:cNvSpPr txBox="1"/>
          <p:nvPr/>
        </p:nvSpPr>
        <p:spPr>
          <a:xfrm>
            <a:off x="5987143" y="1687286"/>
            <a:ext cx="3156857" cy="369332"/>
          </a:xfrm>
          <a:prstGeom prst="rect">
            <a:avLst/>
          </a:prstGeom>
          <a:noFill/>
        </p:spPr>
        <p:txBody>
          <a:bodyPr wrap="square" rtlCol="0">
            <a:spAutoFit/>
          </a:bodyPr>
          <a:lstStyle/>
          <a:p>
            <a:endParaRPr lang="en-US" dirty="0"/>
          </a:p>
        </p:txBody>
      </p:sp>
      <p:sp>
        <p:nvSpPr>
          <p:cNvPr id="6" name="TextBox 5"/>
          <p:cNvSpPr txBox="1"/>
          <p:nvPr/>
        </p:nvSpPr>
        <p:spPr>
          <a:xfrm>
            <a:off x="5660571" y="1449876"/>
            <a:ext cx="3483429" cy="4832092"/>
          </a:xfrm>
          <a:prstGeom prst="rect">
            <a:avLst/>
          </a:prstGeom>
          <a:solidFill>
            <a:schemeClr val="bg1"/>
          </a:solidFill>
        </p:spPr>
        <p:txBody>
          <a:bodyPr wrap="square" rtlCol="0">
            <a:spAutoFit/>
          </a:bodyPr>
          <a:lstStyle/>
          <a:p>
            <a:r>
              <a:rPr lang="en-US" sz="2800" dirty="0" smtClean="0"/>
              <a:t>Linked Learning Pathways prepare all students to pursue post-secondary opportunities through</a:t>
            </a:r>
          </a:p>
          <a:p>
            <a:pPr>
              <a:buFont typeface="Arial"/>
              <a:buChar char="•"/>
            </a:pPr>
            <a:r>
              <a:rPr lang="en-US" sz="2400" dirty="0" smtClean="0"/>
              <a:t> Exploration and preparation in career fields, and </a:t>
            </a:r>
          </a:p>
          <a:p>
            <a:pPr>
              <a:buFont typeface="Arial"/>
              <a:buChar char="•"/>
            </a:pPr>
            <a:r>
              <a:rPr lang="en-US" sz="2400" dirty="0" smtClean="0"/>
              <a:t>Rigorous academic and career technical coursework related to those fields.</a:t>
            </a:r>
            <a:endParaRPr lang="en-US" sz="2400" dirty="0"/>
          </a:p>
        </p:txBody>
      </p:sp>
    </p:spTree>
    <p:extLst>
      <p:ext uri="{BB962C8B-B14F-4D97-AF65-F5344CB8AC3E}">
        <p14:creationId xmlns:p14="http://schemas.microsoft.com/office/powerpoint/2010/main" val="4468922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856"/>
            <a:ext cx="9144000" cy="895350"/>
          </a:xfrm>
        </p:spPr>
        <p:txBody>
          <a:bodyPr/>
          <a:lstStyle/>
          <a:p>
            <a:r>
              <a:rPr lang="en-US" dirty="0" smtClean="0"/>
              <a:t>Scroll Down: Creating a College-Going Culture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l="-27739" r="-27739"/>
          <a:stretch>
            <a:fillRect/>
          </a:stretch>
        </p:blipFill>
        <p:spPr>
          <a:xfrm>
            <a:off x="-1857375" y="1016000"/>
            <a:ext cx="10622562" cy="5842000"/>
          </a:xfr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88145" y="1016000"/>
            <a:ext cx="4554940" cy="6858000"/>
          </a:xfrm>
          <a:prstGeom prst="rect">
            <a:avLst/>
          </a:prstGeom>
        </p:spPr>
      </p:pic>
    </p:spTree>
    <p:extLst>
      <p:ext uri="{BB962C8B-B14F-4D97-AF65-F5344CB8AC3E}">
        <p14:creationId xmlns:p14="http://schemas.microsoft.com/office/powerpoint/2010/main" val="28643769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libri"/>
              </a:rPr>
              <a:t>Creating Work-Based Learning Opportunities</a:t>
            </a:r>
            <a:endParaRPr lang="en-US" dirty="0">
              <a:latin typeface="Calibri"/>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t="2640" b="2640"/>
          <a:stretch>
            <a:fillRect/>
          </a:stretch>
        </p:blipFill>
        <p:spPr>
          <a:xfrm>
            <a:off x="-145144" y="1016000"/>
            <a:ext cx="9497579" cy="5842000"/>
          </a:xfrm>
        </p:spPr>
      </p:pic>
    </p:spTree>
    <p:extLst>
      <p:ext uri="{BB962C8B-B14F-4D97-AF65-F5344CB8AC3E}">
        <p14:creationId xmlns:p14="http://schemas.microsoft.com/office/powerpoint/2010/main" val="42369658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08" y="120650"/>
            <a:ext cx="8748364" cy="895350"/>
          </a:xfrm>
        </p:spPr>
        <p:txBody>
          <a:bodyPr/>
          <a:lstStyle/>
          <a:p>
            <a:r>
              <a:rPr lang="en-US" dirty="0" smtClean="0"/>
              <a:t>Templates, Samples to Develop Partnerships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l="-16688" r="-16688"/>
          <a:stretch>
            <a:fillRect/>
          </a:stretch>
        </p:blipFill>
        <p:spPr>
          <a:xfrm>
            <a:off x="-1225370" y="1155246"/>
            <a:ext cx="10369370" cy="5702754"/>
          </a:xfrm>
        </p:spPr>
      </p:pic>
      <p:sp>
        <p:nvSpPr>
          <p:cNvPr id="5" name="TextBox 4"/>
          <p:cNvSpPr txBox="1"/>
          <p:nvPr/>
        </p:nvSpPr>
        <p:spPr>
          <a:xfrm>
            <a:off x="4971143" y="3441680"/>
            <a:ext cx="4172857" cy="3416320"/>
          </a:xfrm>
          <a:prstGeom prst="rect">
            <a:avLst/>
          </a:prstGeom>
          <a:solidFill>
            <a:schemeClr val="bg1"/>
          </a:solidFill>
        </p:spPr>
        <p:txBody>
          <a:bodyPr wrap="square" rtlCol="0">
            <a:spAutoFit/>
          </a:bodyPr>
          <a:lstStyle/>
          <a:p>
            <a:r>
              <a:rPr lang="en-US" sz="2400" b="1" dirty="0" smtClean="0"/>
              <a:t>For example:</a:t>
            </a:r>
            <a:endParaRPr lang="en-US" sz="2400" b="1" dirty="0"/>
          </a:p>
          <a:p>
            <a:pPr marL="342900" indent="-342900">
              <a:buFont typeface="Arial"/>
              <a:buChar char="•"/>
            </a:pPr>
            <a:r>
              <a:rPr lang="en-US" sz="2400" b="1" dirty="0"/>
              <a:t>An activity to motivate students to make post-secondary plans</a:t>
            </a:r>
          </a:p>
          <a:p>
            <a:pPr marL="342900" indent="-342900">
              <a:buFont typeface="Arial"/>
              <a:buChar char="•"/>
            </a:pPr>
            <a:r>
              <a:rPr lang="en-US" sz="2400" b="1" dirty="0" smtClean="0"/>
              <a:t>Samples aimed at involving </a:t>
            </a:r>
            <a:r>
              <a:rPr lang="en-US" sz="2400" b="1" dirty="0"/>
              <a:t>employers as partners</a:t>
            </a:r>
          </a:p>
          <a:p>
            <a:pPr marL="342900" indent="-342900">
              <a:buFont typeface="Arial"/>
              <a:buChar char="•"/>
            </a:pPr>
            <a:r>
              <a:rPr lang="en-US" sz="2400" b="1" dirty="0"/>
              <a:t>T</a:t>
            </a:r>
            <a:r>
              <a:rPr lang="en-US" sz="2400" b="1" dirty="0" smtClean="0"/>
              <a:t>ools to help teachers  prepare </a:t>
            </a:r>
            <a:r>
              <a:rPr lang="en-US" sz="2400" b="1" dirty="0"/>
              <a:t>students for college and </a:t>
            </a:r>
            <a:r>
              <a:rPr lang="en-US" sz="2400" b="1" dirty="0" smtClean="0"/>
              <a:t>career</a:t>
            </a:r>
            <a:endParaRPr lang="en-US" sz="2400" b="1" dirty="0"/>
          </a:p>
        </p:txBody>
      </p:sp>
    </p:spTree>
    <p:extLst>
      <p:ext uri="{BB962C8B-B14F-4D97-AF65-F5344CB8AC3E}">
        <p14:creationId xmlns:p14="http://schemas.microsoft.com/office/powerpoint/2010/main" val="31853040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About CCASN </a:t>
            </a:r>
            <a:endParaRPr lang="en-US" dirty="0"/>
          </a:p>
        </p:txBody>
      </p:sp>
      <p:sp>
        <p:nvSpPr>
          <p:cNvPr id="3" name="Content Placeholder 2"/>
          <p:cNvSpPr>
            <a:spLocks noGrp="1"/>
          </p:cNvSpPr>
          <p:nvPr>
            <p:ph idx="1"/>
          </p:nvPr>
        </p:nvSpPr>
        <p:spPr>
          <a:xfrm>
            <a:off x="457200" y="1255889"/>
            <a:ext cx="6581060" cy="5208411"/>
          </a:xfrm>
        </p:spPr>
        <p:txBody>
          <a:bodyPr>
            <a:noAutofit/>
          </a:bodyPr>
          <a:lstStyle/>
          <a:p>
            <a:r>
              <a:rPr lang="en-US" sz="2300" dirty="0" smtClean="0"/>
              <a:t>Formed in 1998 by a group of practitioners and researchers</a:t>
            </a:r>
          </a:p>
          <a:p>
            <a:r>
              <a:rPr lang="en-US" sz="2300" dirty="0" smtClean="0"/>
              <a:t>A secondary school reform center based at UC Berkeley Graduate School of Education</a:t>
            </a:r>
          </a:p>
          <a:p>
            <a:r>
              <a:rPr lang="en-US" sz="2300" dirty="0" smtClean="0"/>
              <a:t>Promotes research-based practice to improve students’ preparation for college and careers through TA and coaching to support states, districts, school and teachers</a:t>
            </a:r>
          </a:p>
          <a:p>
            <a:r>
              <a:rPr lang="en-US" sz="2300" dirty="0" smtClean="0"/>
              <a:t>Conducts practice-based research and documentation</a:t>
            </a:r>
          </a:p>
          <a:p>
            <a:r>
              <a:rPr lang="en-US" sz="2300" dirty="0" smtClean="0"/>
              <a:t>Informs local, state and national policy</a:t>
            </a:r>
          </a:p>
          <a:p>
            <a:r>
              <a:rPr lang="en-US" sz="2300" dirty="0" smtClean="0"/>
              <a:t>Worked in over 20 states</a:t>
            </a:r>
            <a:endParaRPr lang="en-US" sz="2300"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651825"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8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Summary</a:t>
            </a:r>
            <a:endParaRPr lang="en-US" dirty="0"/>
          </a:p>
        </p:txBody>
      </p:sp>
      <p:sp>
        <p:nvSpPr>
          <p:cNvPr id="3" name="Content Placeholder 2"/>
          <p:cNvSpPr>
            <a:spLocks noGrp="1"/>
          </p:cNvSpPr>
          <p:nvPr>
            <p:ph idx="1"/>
          </p:nvPr>
        </p:nvSpPr>
        <p:spPr>
          <a:xfrm>
            <a:off x="244810" y="1408879"/>
            <a:ext cx="7481976" cy="4420221"/>
          </a:xfrm>
        </p:spPr>
        <p:txBody>
          <a:bodyPr>
            <a:normAutofit/>
          </a:bodyPr>
          <a:lstStyle/>
          <a:p>
            <a:r>
              <a:rPr lang="en-US" sz="2700" dirty="0" smtClean="0"/>
              <a:t>Research-based strategies that mitigate overload </a:t>
            </a:r>
          </a:p>
          <a:p>
            <a:pPr lvl="1"/>
            <a:r>
              <a:rPr lang="en-US" dirty="0" smtClean="0"/>
              <a:t>Just because you are the Lead doesn’t mean you have to do everything.  Distribute among team members</a:t>
            </a:r>
          </a:p>
          <a:p>
            <a:pPr lvl="1"/>
            <a:r>
              <a:rPr lang="en-US" dirty="0" smtClean="0"/>
              <a:t>Build strong relationships with Admin </a:t>
            </a:r>
          </a:p>
          <a:p>
            <a:pPr lvl="1"/>
            <a:r>
              <a:rPr lang="en-US" dirty="0" smtClean="0"/>
              <a:t>Sufficient release time for the Lead and the Team</a:t>
            </a:r>
          </a:p>
          <a:p>
            <a:pPr lvl="1"/>
            <a:r>
              <a:rPr lang="en-US" dirty="0" smtClean="0"/>
              <a:t>Hold productive, effective, professional meetings</a:t>
            </a:r>
          </a:p>
          <a:p>
            <a:pPr lvl="1"/>
            <a:r>
              <a:rPr lang="en-US" dirty="0" smtClean="0"/>
              <a:t>Set realistic goals, timelines and responsibilities</a:t>
            </a:r>
          </a:p>
          <a:p>
            <a:pPr lvl="1"/>
            <a:endParaRPr lang="en-US" dirty="0" smtClean="0"/>
          </a:p>
          <a:p>
            <a:pPr lvl="1"/>
            <a:endParaRPr lang="en-US" dirty="0" smtClean="0"/>
          </a:p>
          <a:p>
            <a:pPr lvl="1"/>
            <a:endParaRPr lang="en-US" dirty="0" smtClean="0"/>
          </a:p>
          <a:p>
            <a:pPr lvl="1"/>
            <a:endParaRPr lang="en-US" dirty="0" smtClean="0"/>
          </a:p>
          <a:p>
            <a:pPr lvl="2"/>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192858"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8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Summary</a:t>
            </a:r>
            <a:endParaRPr lang="en-US" dirty="0"/>
          </a:p>
        </p:txBody>
      </p:sp>
      <p:sp>
        <p:nvSpPr>
          <p:cNvPr id="3" name="Content Placeholder 2"/>
          <p:cNvSpPr>
            <a:spLocks noGrp="1"/>
          </p:cNvSpPr>
          <p:nvPr>
            <p:ph idx="1"/>
          </p:nvPr>
        </p:nvSpPr>
        <p:spPr>
          <a:xfrm>
            <a:off x="457200" y="1148796"/>
            <a:ext cx="6504557" cy="5208411"/>
          </a:xfrm>
        </p:spPr>
        <p:txBody>
          <a:bodyPr>
            <a:normAutofit/>
          </a:bodyPr>
          <a:lstStyle/>
          <a:p>
            <a:r>
              <a:rPr lang="en-US" dirty="0" smtClean="0"/>
              <a:t>Research-based strategies that promote effective teacher leadership</a:t>
            </a:r>
          </a:p>
          <a:p>
            <a:pPr lvl="1"/>
            <a:r>
              <a:rPr lang="en-US" dirty="0" smtClean="0"/>
              <a:t>Coaching and PD to support</a:t>
            </a:r>
          </a:p>
          <a:p>
            <a:pPr lvl="2"/>
            <a:r>
              <a:rPr lang="en-US" dirty="0" smtClean="0"/>
              <a:t>Capacity to build relationships with Industry partners and community members</a:t>
            </a:r>
          </a:p>
          <a:p>
            <a:pPr lvl="2"/>
            <a:r>
              <a:rPr lang="en-US" dirty="0" smtClean="0"/>
              <a:t>How to organize a team</a:t>
            </a:r>
          </a:p>
          <a:p>
            <a:pPr lvl="2"/>
            <a:r>
              <a:rPr lang="en-US" dirty="0" smtClean="0"/>
              <a:t>Facilitating a meeting of peers</a:t>
            </a:r>
          </a:p>
          <a:p>
            <a:pPr lvl="2"/>
            <a:r>
              <a:rPr lang="en-US" dirty="0" smtClean="0"/>
              <a:t>Using data for decision-making </a:t>
            </a:r>
          </a:p>
          <a:p>
            <a:pPr lvl="1"/>
            <a:r>
              <a:rPr lang="en-US" dirty="0" smtClean="0"/>
              <a:t>Role of Site Administrators</a:t>
            </a:r>
          </a:p>
          <a:p>
            <a:pPr lvl="2"/>
            <a:r>
              <a:rPr lang="en-US" dirty="0" smtClean="0"/>
              <a:t>Be a leader of leaders.  Not us and them. </a:t>
            </a:r>
          </a:p>
          <a:p>
            <a:pPr lvl="2"/>
            <a:r>
              <a:rPr lang="en-US" dirty="0" smtClean="0"/>
              <a:t>Develop structures and strategies to engage with teachers to get and give info/feedback</a:t>
            </a:r>
          </a:p>
          <a:p>
            <a:pPr lvl="2"/>
            <a:endParaRPr lang="en-US" dirty="0" smtClean="0"/>
          </a:p>
          <a:p>
            <a:pPr lvl="2"/>
            <a:endParaRPr lang="en-US" dirty="0" smtClean="0"/>
          </a:p>
          <a:p>
            <a:pPr lvl="1"/>
            <a:endParaRPr lang="en-US" dirty="0" smtClean="0"/>
          </a:p>
          <a:p>
            <a:pPr lvl="1"/>
            <a:endParaRPr lang="en-US" dirty="0" smtClean="0"/>
          </a:p>
          <a:p>
            <a:pPr lvl="1"/>
            <a:endParaRPr lang="en-US" dirty="0" smtClean="0"/>
          </a:p>
          <a:p>
            <a:pPr lvl="1"/>
            <a:endParaRPr lang="en-US" dirty="0" smtClean="0"/>
          </a:p>
          <a:p>
            <a:pPr lvl="2"/>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192858"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8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Summary</a:t>
            </a:r>
            <a:endParaRPr lang="en-US" dirty="0"/>
          </a:p>
        </p:txBody>
      </p:sp>
      <p:sp>
        <p:nvSpPr>
          <p:cNvPr id="3" name="Content Placeholder 2"/>
          <p:cNvSpPr>
            <a:spLocks noGrp="1"/>
          </p:cNvSpPr>
          <p:nvPr>
            <p:ph idx="1"/>
          </p:nvPr>
        </p:nvSpPr>
        <p:spPr>
          <a:xfrm>
            <a:off x="457200" y="1255889"/>
            <a:ext cx="8229600" cy="4603819"/>
          </a:xfrm>
        </p:spPr>
        <p:txBody>
          <a:bodyPr>
            <a:normAutofit/>
          </a:bodyPr>
          <a:lstStyle/>
          <a:p>
            <a:r>
              <a:rPr lang="en-US" dirty="0" smtClean="0"/>
              <a:t>Resources and Tools to support Teacher Leaders (so your not re-inventing the wheel) from </a:t>
            </a:r>
            <a:r>
              <a:rPr lang="en-US" dirty="0" err="1" smtClean="0"/>
              <a:t>ConnectEd</a:t>
            </a:r>
            <a:endParaRPr lang="en-US" dirty="0" smtClean="0"/>
          </a:p>
          <a:p>
            <a:pPr lvl="1"/>
            <a:r>
              <a:rPr lang="en-US" dirty="0" smtClean="0"/>
              <a:t>Community of Practice Continuum</a:t>
            </a:r>
          </a:p>
          <a:p>
            <a:pPr lvl="1"/>
            <a:r>
              <a:rPr lang="en-US" dirty="0" smtClean="0"/>
              <a:t>Designing Multidisciplinary Integrated Units Guide</a:t>
            </a:r>
          </a:p>
          <a:p>
            <a:pPr lvl="1"/>
            <a:r>
              <a:rPr lang="en-US" dirty="0" smtClean="0"/>
              <a:t>WBL Guide and Toolbox</a:t>
            </a:r>
          </a:p>
          <a:p>
            <a:pPr lvl="1"/>
            <a:r>
              <a:rPr lang="en-US" dirty="0" smtClean="0"/>
              <a:t>Pathway Guide</a:t>
            </a:r>
          </a:p>
          <a:p>
            <a:pPr lvl="1"/>
            <a:r>
              <a:rPr lang="en-US" dirty="0" smtClean="0"/>
              <a:t>Curriculum Mapping Tool</a:t>
            </a:r>
          </a:p>
          <a:p>
            <a:pPr lvl="1"/>
            <a:r>
              <a:rPr lang="en-US" dirty="0" smtClean="0"/>
              <a:t>Rubric Bank</a:t>
            </a:r>
          </a:p>
          <a:p>
            <a:pPr lvl="1"/>
            <a:r>
              <a:rPr lang="en-US" dirty="0" smtClean="0"/>
              <a:t>Design a Performance Task</a:t>
            </a:r>
          </a:p>
          <a:p>
            <a:pPr lvl="1"/>
            <a:r>
              <a:rPr lang="en-US" dirty="0" smtClean="0"/>
              <a:t>Create a Project </a:t>
            </a:r>
          </a:p>
          <a:p>
            <a:pPr lvl="1"/>
            <a:endParaRPr lang="en-US" dirty="0" smtClean="0"/>
          </a:p>
          <a:p>
            <a:pPr lvl="1"/>
            <a:endParaRPr lang="en-US" dirty="0" smtClean="0"/>
          </a:p>
          <a:p>
            <a:pPr lvl="1"/>
            <a:endParaRPr lang="en-US" dirty="0" smtClean="0"/>
          </a:p>
          <a:p>
            <a:pPr lvl="1"/>
            <a:endParaRPr lang="en-US" dirty="0" smtClean="0"/>
          </a:p>
          <a:p>
            <a:pPr lvl="2"/>
            <a:endParaRPr lang="en-US" dirty="0" smtClean="0"/>
          </a:p>
          <a:p>
            <a:pPr lvl="2"/>
            <a:endParaRPr lang="en-US" dirty="0" smtClean="0"/>
          </a:p>
          <a:p>
            <a:pPr lvl="1"/>
            <a:endParaRPr lang="en-US" dirty="0" smtClean="0"/>
          </a:p>
          <a:p>
            <a:pPr lvl="1"/>
            <a:endParaRPr lang="en-US" dirty="0" smtClean="0"/>
          </a:p>
          <a:p>
            <a:pPr lvl="1"/>
            <a:endParaRPr lang="en-US" dirty="0" smtClean="0"/>
          </a:p>
          <a:p>
            <a:pPr lvl="1"/>
            <a:endParaRPr lang="en-US" dirty="0" smtClean="0"/>
          </a:p>
          <a:p>
            <a:pPr lvl="2"/>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23478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8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Summary</a:t>
            </a:r>
            <a:endParaRPr lang="en-US" dirty="0"/>
          </a:p>
        </p:txBody>
      </p:sp>
      <p:sp>
        <p:nvSpPr>
          <p:cNvPr id="3" name="Content Placeholder 2"/>
          <p:cNvSpPr>
            <a:spLocks noGrp="1"/>
          </p:cNvSpPr>
          <p:nvPr>
            <p:ph idx="1"/>
          </p:nvPr>
        </p:nvSpPr>
        <p:spPr>
          <a:xfrm>
            <a:off x="457200" y="1179394"/>
            <a:ext cx="8229600" cy="5208411"/>
          </a:xfrm>
        </p:spPr>
        <p:txBody>
          <a:bodyPr>
            <a:normAutofit lnSpcReduction="10000"/>
          </a:bodyPr>
          <a:lstStyle/>
          <a:p>
            <a:r>
              <a:rPr lang="en-US" dirty="0" smtClean="0"/>
              <a:t>Resources and Tools to support Teacher Leaders (so your not re-inventing the wheel) from CCASN</a:t>
            </a:r>
          </a:p>
          <a:p>
            <a:pPr lvl="1"/>
            <a:r>
              <a:rPr lang="en-US" dirty="0" smtClean="0"/>
              <a:t>Toolbox</a:t>
            </a:r>
          </a:p>
          <a:p>
            <a:pPr lvl="2"/>
            <a:r>
              <a:rPr lang="en-US" dirty="0" smtClean="0"/>
              <a:t>Teacher Teaming</a:t>
            </a:r>
          </a:p>
          <a:p>
            <a:pPr lvl="2"/>
            <a:r>
              <a:rPr lang="en-US" dirty="0" smtClean="0"/>
              <a:t>WBL </a:t>
            </a:r>
          </a:p>
          <a:p>
            <a:pPr lvl="2"/>
            <a:r>
              <a:rPr lang="en-US" dirty="0" smtClean="0"/>
              <a:t>Partnerships </a:t>
            </a:r>
            <a:r>
              <a:rPr lang="en-US" dirty="0" err="1" smtClean="0"/>
              <a:t>w</a:t>
            </a:r>
            <a:r>
              <a:rPr lang="en-US" dirty="0" smtClean="0"/>
              <a:t>/ Employers, the Community and Post-secondary Ed</a:t>
            </a:r>
          </a:p>
          <a:p>
            <a:pPr lvl="2"/>
            <a:r>
              <a:rPr lang="en-US" dirty="0" smtClean="0"/>
              <a:t>Student Recruitment and Supports</a:t>
            </a:r>
          </a:p>
          <a:p>
            <a:pPr lvl="2"/>
            <a:r>
              <a:rPr lang="en-US" dirty="0" smtClean="0"/>
              <a:t>Parental Involvement </a:t>
            </a:r>
          </a:p>
          <a:p>
            <a:pPr lvl="1"/>
            <a:r>
              <a:rPr lang="en-US" dirty="0" smtClean="0"/>
              <a:t>Curriculum Database </a:t>
            </a:r>
          </a:p>
          <a:p>
            <a:pPr lvl="1"/>
            <a:r>
              <a:rPr lang="en-US" dirty="0" smtClean="0"/>
              <a:t>Instructional Resources Tab</a:t>
            </a:r>
          </a:p>
          <a:p>
            <a:pPr lvl="2"/>
            <a:r>
              <a:rPr lang="en-US" dirty="0" smtClean="0"/>
              <a:t>PBL, WBL, Assessments and Rubrics, UC a-</a:t>
            </a:r>
            <a:r>
              <a:rPr lang="en-US" dirty="0" err="1" smtClean="0"/>
              <a:t>g</a:t>
            </a:r>
            <a:r>
              <a:rPr lang="en-US" dirty="0" smtClean="0"/>
              <a:t> approval</a:t>
            </a:r>
          </a:p>
          <a:p>
            <a:pPr lvl="1"/>
            <a:r>
              <a:rPr lang="en-US" dirty="0" smtClean="0"/>
              <a:t>Guides (Externships, Partnerships, Internships)</a:t>
            </a:r>
          </a:p>
          <a:p>
            <a:pPr lvl="1"/>
            <a:r>
              <a:rPr lang="en-US" dirty="0" smtClean="0"/>
              <a:t>Online Master Schedule Guide </a:t>
            </a:r>
          </a:p>
          <a:p>
            <a:pPr lvl="1"/>
            <a:endParaRPr lang="en-US" dirty="0" smtClean="0"/>
          </a:p>
          <a:p>
            <a:pPr lvl="2"/>
            <a:endParaRPr lang="en-US" dirty="0" smtClean="0"/>
          </a:p>
          <a:p>
            <a:pPr lvl="2"/>
            <a:endParaRPr lang="en-US" dirty="0" smtClean="0"/>
          </a:p>
          <a:p>
            <a:pPr lvl="1"/>
            <a:endParaRPr lang="en-US" dirty="0" smtClean="0"/>
          </a:p>
          <a:p>
            <a:pPr lvl="1"/>
            <a:endParaRPr lang="en-US" dirty="0" smtClean="0"/>
          </a:p>
          <a:p>
            <a:pPr lvl="1"/>
            <a:endParaRPr lang="en-US" dirty="0" smtClean="0"/>
          </a:p>
          <a:p>
            <a:pPr lvl="1"/>
            <a:endParaRPr lang="en-US" dirty="0" smtClean="0"/>
          </a:p>
          <a:p>
            <a:pPr lvl="2"/>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483519" y="6185200"/>
            <a:ext cx="1801546" cy="3476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8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 </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183361" y="5634192"/>
            <a:ext cx="1668879"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852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1078" y="2753609"/>
            <a:ext cx="7542822" cy="769441"/>
          </a:xfrm>
          <a:prstGeom prst="rect">
            <a:avLst/>
          </a:prstGeom>
          <a:solidFill>
            <a:schemeClr val="accent1"/>
          </a:solidFill>
        </p:spPr>
        <p:txBody>
          <a:bodyPr wrap="square" lIns="91440" tIns="91440" rIns="91440" bIns="91440" rtlCol="0" anchor="ctr" anchorCtr="0">
            <a:spAutoFit/>
          </a:bodyPr>
          <a:lstStyle/>
          <a:p>
            <a:pPr algn="ctr"/>
            <a:r>
              <a:rPr lang="en-US" sz="2800" spc="300" dirty="0" smtClean="0">
                <a:solidFill>
                  <a:schemeClr val="bg2"/>
                </a:solidFill>
              </a:rPr>
              <a:t>LINKEDLEARNING.ORG</a:t>
            </a:r>
          </a:p>
          <a:p>
            <a:pPr algn="ctr"/>
            <a:endParaRPr lang="en-US" sz="1000" dirty="0">
              <a:solidFill>
                <a:schemeClr val="bg2"/>
              </a:solidFill>
            </a:endParaRPr>
          </a:p>
        </p:txBody>
      </p:sp>
      <p:pic>
        <p:nvPicPr>
          <p:cNvPr id="3" name="Picture 2"/>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2708200" y="4731225"/>
            <a:ext cx="3836521" cy="929592"/>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4"/>
          <a:stretch>
            <a:fillRect/>
          </a:stretch>
        </p:blipFill>
        <p:spPr>
          <a:xfrm>
            <a:off x="1803400" y="5660817"/>
            <a:ext cx="5537200" cy="711200"/>
          </a:xfrm>
          <a:prstGeom prst="rect">
            <a:avLst/>
          </a:prstGeom>
        </p:spPr>
      </p:pic>
    </p:spTree>
    <p:extLst>
      <p:ext uri="{BB962C8B-B14F-4D97-AF65-F5344CB8AC3E}">
        <p14:creationId xmlns:p14="http://schemas.microsoft.com/office/powerpoint/2010/main" val="139776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Purpose of this Workshop</a:t>
            </a:r>
            <a:endParaRPr lang="en-US" dirty="0"/>
          </a:p>
        </p:txBody>
      </p:sp>
      <p:sp>
        <p:nvSpPr>
          <p:cNvPr id="3" name="Content Placeholder 2"/>
          <p:cNvSpPr>
            <a:spLocks noGrp="1"/>
          </p:cNvSpPr>
          <p:nvPr>
            <p:ph idx="1"/>
          </p:nvPr>
        </p:nvSpPr>
        <p:spPr/>
        <p:txBody>
          <a:bodyPr/>
          <a:lstStyle/>
          <a:p>
            <a:r>
              <a:rPr lang="en-US" dirty="0" smtClean="0"/>
              <a:t>Share research-based strategies that promote effective teacher leadership development</a:t>
            </a:r>
          </a:p>
          <a:p>
            <a:r>
              <a:rPr lang="en-US" dirty="0" smtClean="0"/>
              <a:t>Provide resources and tools to support teacher leaders to work with their peers, with administrators, and with industry and community partners </a:t>
            </a:r>
          </a:p>
          <a:p>
            <a:pPr lvl="1"/>
            <a:r>
              <a:rPr lang="en-US" dirty="0" smtClean="0"/>
              <a:t>How to delineate and distribute leadership </a:t>
            </a:r>
          </a:p>
          <a:p>
            <a:pPr lvl="1"/>
            <a:r>
              <a:rPr lang="en-US" dirty="0" smtClean="0"/>
              <a:t>Identify leadership routines needed to support pathway development</a:t>
            </a:r>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651825"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420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LINKED LEARNING: A PROVEN APPROACH</a:t>
            </a:r>
            <a:endParaRPr lang="en-US" dirty="0"/>
          </a:p>
        </p:txBody>
      </p:sp>
      <p:grpSp>
        <p:nvGrpSpPr>
          <p:cNvPr id="7" name="Group 6"/>
          <p:cNvGrpSpPr/>
          <p:nvPr/>
        </p:nvGrpSpPr>
        <p:grpSpPr>
          <a:xfrm>
            <a:off x="862012" y="2424504"/>
            <a:ext cx="7724775" cy="2509746"/>
            <a:chOff x="716367" y="1711961"/>
            <a:chExt cx="7724775" cy="2509746"/>
          </a:xfrm>
        </p:grpSpPr>
        <p:grpSp>
          <p:nvGrpSpPr>
            <p:cNvPr id="5" name="Group 4"/>
            <p:cNvGrpSpPr/>
            <p:nvPr/>
          </p:nvGrpSpPr>
          <p:grpSpPr>
            <a:xfrm>
              <a:off x="716367" y="1859507"/>
              <a:ext cx="7724775" cy="2362200"/>
              <a:chOff x="689070" y="1695734"/>
              <a:chExt cx="7724775" cy="2362200"/>
            </a:xfrm>
          </p:grpSpPr>
          <p:pic>
            <p:nvPicPr>
              <p:cNvPr id="4098" name="Picture 2"/>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89070" y="1695734"/>
                <a:ext cx="77247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820167" y="3688602"/>
                <a:ext cx="484496" cy="369332"/>
              </a:xfrm>
              <a:prstGeom prst="rect">
                <a:avLst/>
              </a:prstGeom>
              <a:solidFill>
                <a:schemeClr val="bg1"/>
              </a:solidFill>
            </p:spPr>
            <p:txBody>
              <a:bodyPr wrap="square" rtlCol="0">
                <a:spAutoFit/>
              </a:bodyPr>
              <a:lstStyle/>
              <a:p>
                <a:endParaRPr lang="en-US" dirty="0">
                  <a:solidFill>
                    <a:schemeClr val="accent1"/>
                  </a:solidFill>
                </a:endParaRPr>
              </a:p>
            </p:txBody>
          </p:sp>
        </p:grpSp>
        <p:sp>
          <p:nvSpPr>
            <p:cNvPr id="6" name="TextBox 5"/>
            <p:cNvSpPr txBox="1"/>
            <p:nvPr/>
          </p:nvSpPr>
          <p:spPr>
            <a:xfrm>
              <a:off x="716367" y="1711961"/>
              <a:ext cx="5124875" cy="369332"/>
            </a:xfrm>
            <a:prstGeom prst="rect">
              <a:avLst/>
            </a:prstGeom>
            <a:solidFill>
              <a:schemeClr val="bg1"/>
            </a:solidFill>
          </p:spPr>
          <p:txBody>
            <a:bodyPr wrap="square" rtlCol="0">
              <a:spAutoFit/>
            </a:bodyPr>
            <a:lstStyle/>
            <a:p>
              <a:endParaRPr lang="en-US" dirty="0">
                <a:solidFill>
                  <a:schemeClr val="accent1"/>
                </a:solidFill>
              </a:endParaRPr>
            </a:p>
          </p:txBody>
        </p:sp>
      </p:grpSp>
      <p:sp>
        <p:nvSpPr>
          <p:cNvPr id="9" name="Title 1"/>
          <p:cNvSpPr txBox="1">
            <a:spLocks/>
          </p:cNvSpPr>
          <p:nvPr/>
        </p:nvSpPr>
        <p:spPr>
          <a:xfrm>
            <a:off x="609600" y="1421641"/>
            <a:ext cx="8229600" cy="890413"/>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4000" kern="1200">
                <a:solidFill>
                  <a:schemeClr val="tx2"/>
                </a:solidFill>
                <a:latin typeface="+mj-lt"/>
                <a:ea typeface="+mj-ea"/>
                <a:cs typeface="+mj-cs"/>
              </a:defRPr>
            </a:lvl1pPr>
          </a:lstStyle>
          <a:p>
            <a:pPr algn="ctr"/>
            <a:r>
              <a:rPr lang="en-US" sz="2800" dirty="0" smtClean="0">
                <a:solidFill>
                  <a:schemeClr val="tx1"/>
                </a:solidFill>
              </a:rPr>
              <a:t>Students gain career and life skills </a:t>
            </a:r>
          </a:p>
          <a:p>
            <a:pPr algn="ctr"/>
            <a:r>
              <a:rPr lang="en-US" sz="2400" i="1" dirty="0" smtClean="0">
                <a:solidFill>
                  <a:schemeClr val="tx1"/>
                </a:solidFill>
              </a:rPr>
              <a:t>(percentage point differences)</a:t>
            </a:r>
            <a:endParaRPr lang="en-US" sz="2400" i="1" dirty="0">
              <a:solidFill>
                <a:schemeClr val="tx1"/>
              </a:solidFill>
            </a:endParaRPr>
          </a:p>
        </p:txBody>
      </p:sp>
      <p:sp>
        <p:nvSpPr>
          <p:cNvPr id="10" name="TextBox 9"/>
          <p:cNvSpPr txBox="1"/>
          <p:nvPr/>
        </p:nvSpPr>
        <p:spPr>
          <a:xfrm>
            <a:off x="457199" y="5887156"/>
            <a:ext cx="8229601" cy="215444"/>
          </a:xfrm>
          <a:prstGeom prst="rect">
            <a:avLst/>
          </a:prstGeom>
          <a:noFill/>
        </p:spPr>
        <p:txBody>
          <a:bodyPr wrap="square" rtlCol="0">
            <a:spAutoFit/>
          </a:bodyPr>
          <a:lstStyle/>
          <a:p>
            <a:pPr algn="r"/>
            <a:r>
              <a:rPr lang="en-US" sz="800" dirty="0" smtClean="0"/>
              <a:t>Source: </a:t>
            </a:r>
            <a:r>
              <a:rPr lang="en-US" sz="800" dirty="0"/>
              <a:t>SRI International California Linked Learning District Initiative Evaluation, 2014; executive summary, full </a:t>
            </a:r>
            <a:r>
              <a:rPr lang="en-US" sz="800" dirty="0" smtClean="0"/>
              <a:t>report</a:t>
            </a:r>
            <a:endParaRPr lang="en-US" sz="800" dirty="0"/>
          </a:p>
        </p:txBody>
      </p:sp>
      <p:pic>
        <p:nvPicPr>
          <p:cNvPr id="11" name="Picture 10"/>
          <p:cNvPicPr/>
          <p:nvPr/>
        </p:nvPicPr>
        <p:blipFill rotWithShape="1">
          <a:blip r:embed="rId5">
            <a:extLst>
              <a:ext uri="{28A0092B-C50C-407E-A947-70E740481C1C}">
                <a14:useLocalDpi xmlns:a14="http://schemas.microsoft.com/office/drawing/2010/main" val="0"/>
              </a:ext>
            </a:extLst>
          </a:blip>
          <a:srcRect t="-3051" r="14038" b="39617"/>
          <a:stretch/>
        </p:blipFill>
        <p:spPr bwMode="auto">
          <a:xfrm>
            <a:off x="6651825"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878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6495"/>
            <a:ext cx="8216899" cy="1055514"/>
          </a:xfrm>
        </p:spPr>
        <p:txBody>
          <a:bodyPr>
            <a:normAutofit fontScale="90000"/>
          </a:bodyPr>
          <a:lstStyle/>
          <a:p>
            <a:r>
              <a:rPr lang="en-US" dirty="0" smtClean="0"/>
              <a:t>Why College AND Career</a:t>
            </a:r>
            <a:br>
              <a:rPr lang="en-US" dirty="0" smtClean="0"/>
            </a:br>
            <a:r>
              <a:rPr lang="en-US" dirty="0" smtClean="0"/>
              <a:t>for all Students? </a:t>
            </a:r>
            <a:endParaRPr lang="en-US" dirty="0"/>
          </a:p>
        </p:txBody>
      </p:sp>
      <p:sp>
        <p:nvSpPr>
          <p:cNvPr id="3" name="Text Placeholder 2"/>
          <p:cNvSpPr>
            <a:spLocks noGrp="1"/>
          </p:cNvSpPr>
          <p:nvPr>
            <p:ph type="body" sz="quarter" idx="10"/>
          </p:nvPr>
        </p:nvSpPr>
        <p:spPr/>
        <p:txBody>
          <a:bodyPr/>
          <a:lstStyle/>
          <a:p>
            <a:r>
              <a:rPr lang="en-US" dirty="0" smtClean="0"/>
              <a:t>Poll the room</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25305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298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LINKED LEARNING</a:t>
            </a:r>
            <a:endParaRPr lang="en-US" dirty="0"/>
          </a:p>
        </p:txBody>
      </p:sp>
      <p:sp>
        <p:nvSpPr>
          <p:cNvPr id="4" name="Content Placeholder 3"/>
          <p:cNvSpPr>
            <a:spLocks noGrp="1"/>
          </p:cNvSpPr>
          <p:nvPr>
            <p:ph idx="1"/>
          </p:nvPr>
        </p:nvSpPr>
        <p:spPr/>
        <p:txBody>
          <a:bodyPr/>
          <a:lstStyle/>
          <a:p>
            <a:pPr marL="0" indent="0" algn="ctr">
              <a:buNone/>
            </a:pPr>
            <a:endParaRPr lang="en-US" dirty="0" smtClean="0"/>
          </a:p>
          <a:p>
            <a:pPr marL="0" indent="0" algn="ctr">
              <a:buNone/>
            </a:pPr>
            <a:r>
              <a:rPr lang="en-US" dirty="0" smtClean="0"/>
              <a:t>BY 2018, </a:t>
            </a:r>
            <a:br>
              <a:rPr lang="en-US" dirty="0" smtClean="0"/>
            </a:br>
            <a:r>
              <a:rPr lang="en-US" sz="4400" b="1" dirty="0" smtClean="0">
                <a:solidFill>
                  <a:schemeClr val="accent1"/>
                </a:solidFill>
              </a:rPr>
              <a:t>63 PERCENT </a:t>
            </a:r>
            <a:r>
              <a:rPr lang="en-US" dirty="0" smtClean="0">
                <a:solidFill>
                  <a:schemeClr val="accent1"/>
                </a:solidFill>
              </a:rPr>
              <a:t/>
            </a:r>
            <a:br>
              <a:rPr lang="en-US" dirty="0" smtClean="0">
                <a:solidFill>
                  <a:schemeClr val="accent1"/>
                </a:solidFill>
              </a:rPr>
            </a:br>
            <a:r>
              <a:rPr lang="en-US" dirty="0" smtClean="0"/>
              <a:t>OF ALL U.S. JOBS WILL REQUIRE SOME EDUCATION BEYOND HIGH SCHOOL</a:t>
            </a:r>
            <a:endParaRPr lang="en-US" dirty="0"/>
          </a:p>
        </p:txBody>
      </p:sp>
      <p:sp>
        <p:nvSpPr>
          <p:cNvPr id="5" name="TextBox 4"/>
          <p:cNvSpPr txBox="1"/>
          <p:nvPr/>
        </p:nvSpPr>
        <p:spPr>
          <a:xfrm>
            <a:off x="457200" y="5691468"/>
            <a:ext cx="7747000" cy="215444"/>
          </a:xfrm>
          <a:prstGeom prst="rect">
            <a:avLst/>
          </a:prstGeom>
          <a:noFill/>
        </p:spPr>
        <p:txBody>
          <a:bodyPr wrap="square" rtlCol="0">
            <a:spAutoFit/>
          </a:bodyPr>
          <a:lstStyle/>
          <a:p>
            <a:pPr algn="r"/>
            <a:r>
              <a:rPr lang="en-US" sz="800" dirty="0" smtClean="0"/>
              <a:t>Source: Profile of the California Partnership Academies 2009-2010, UC Berkeley (2011) http://casn.berkeley.edu/dowloads/CPA-report-execSum_2010-11.pdf </a:t>
            </a:r>
            <a:endParaRPr lang="en-US" sz="800" dirty="0"/>
          </a:p>
        </p:txBody>
      </p:sp>
      <p:pic>
        <p:nvPicPr>
          <p:cNvPr id="6" name="Picture 5"/>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651825"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201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
      <a:dk1>
        <a:srgbClr val="413000"/>
      </a:dk1>
      <a:lt1>
        <a:sysClr val="window" lastClr="FFFFFF"/>
      </a:lt1>
      <a:dk2>
        <a:srgbClr val="00B5CC"/>
      </a:dk2>
      <a:lt2>
        <a:srgbClr val="FFFFFF"/>
      </a:lt2>
      <a:accent1>
        <a:srgbClr val="E86D1F"/>
      </a:accent1>
      <a:accent2>
        <a:srgbClr val="F5E781"/>
      </a:accent2>
      <a:accent3>
        <a:srgbClr val="00B5CC"/>
      </a:accent3>
      <a:accent4>
        <a:srgbClr val="6D5600"/>
      </a:accent4>
      <a:accent5>
        <a:srgbClr val="FFFFFF"/>
      </a:accent5>
      <a:accent6>
        <a:srgbClr val="000000"/>
      </a:accent6>
      <a:hlink>
        <a:srgbClr val="00B5CC"/>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MMB Account Document" ma:contentTypeID="0x010100C4B91A1330EF8548A860B549DEB6CCE200793D419805F3E5488CF1FC62008AC60C" ma:contentTypeVersion="11" ma:contentTypeDescription="Use this document type to classify GMMB Account/Client documents" ma:contentTypeScope="" ma:versionID="4adc9c099693ddd1194949efd2f9038e">
  <xsd:schema xmlns:xsd="http://www.w3.org/2001/XMLSchema" xmlns:xs="http://www.w3.org/2001/XMLSchema" xmlns:p="http://schemas.microsoft.com/office/2006/metadata/properties" xmlns:ns2="cee09c55-d643-4432-8845-148140087fbe" xmlns:ns4="87fb12e4-be31-4876-9f9a-ef51e4776801" targetNamespace="http://schemas.microsoft.com/office/2006/metadata/properties" ma:root="true" ma:fieldsID="7b1087890cc24ff738c2fff60d5cc4b0" ns2:_="" ns4:_="">
    <xsd:import namespace="cee09c55-d643-4432-8845-148140087fbe"/>
    <xsd:import namespace="87fb12e4-be31-4876-9f9a-ef51e4776801"/>
    <xsd:element name="properties">
      <xsd:complexType>
        <xsd:sequence>
          <xsd:element name="documentManagement">
            <xsd:complexType>
              <xsd:all>
                <xsd:element ref="ns2:Account_x0020_Document_x0020_Type"/>
                <xsd:element ref="ns2:GMMB_x0020_Department" minOccurs="0"/>
                <xsd:element ref="ns2:jd4e143a6be64cdca9e0a47b5449ad4e" minOccurs="0"/>
                <xsd:element ref="ns2:TaxCatchAll" minOccurs="0"/>
                <xsd:element ref="ns2:TaxCatchAllLabel" minOccurs="0"/>
                <xsd:element ref="ns4: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09c55-d643-4432-8845-148140087fbe" elementFormDefault="qualified">
    <xsd:import namespace="http://schemas.microsoft.com/office/2006/documentManagement/types"/>
    <xsd:import namespace="http://schemas.microsoft.com/office/infopath/2007/PartnerControls"/>
    <xsd:element name="Account_x0020_Document_x0020_Type" ma:index="8" ma:displayName="Acct. Doc Type" ma:description="Select the type of document" ma:format="Dropdown" ma:internalName="Account_x0020_Document_x0020_Type" ma:readOnly="false">
      <xsd:simpleType>
        <xsd:restriction base="dms:Choice">
          <xsd:enumeration value="Agenda"/>
          <xsd:enumeration value="Activity Memo"/>
          <xsd:enumeration value="Advertising Creative"/>
          <xsd:enumeration value="Article"/>
          <xsd:enumeration value="Billing Worksheet"/>
          <xsd:enumeration value="Blog"/>
          <xsd:enumeration value="Brief"/>
          <xsd:enumeration value="Brochure"/>
          <xsd:enumeration value="Budget (Estimate)"/>
          <xsd:enumeration value="Budget Tracker"/>
          <xsd:enumeration value="Case Study"/>
          <xsd:enumeration value="Communications Plan"/>
          <xsd:enumeration value="Contact List"/>
          <xsd:enumeration value="Contract"/>
          <xsd:enumeration value="Creative Files"/>
          <xsd:enumeration value="Digital"/>
          <xsd:enumeration value="Earned Media"/>
          <xsd:enumeration value="Editorial Calendar"/>
          <xsd:enumeration value="Email"/>
          <xsd:enumeration value="Estimate"/>
          <xsd:enumeration value="Expense Report"/>
          <xsd:enumeration value="Fact Sheet"/>
          <xsd:enumeration value="Image"/>
          <xsd:enumeration value="Invoice"/>
          <xsd:enumeration value="Invoice Memo"/>
          <xsd:enumeration value="Letter"/>
          <xsd:enumeration value="Logo"/>
          <xsd:enumeration value="Materials from Partner or Vendor"/>
          <xsd:enumeration value="Media Buy"/>
          <xsd:enumeration value="Media List"/>
          <xsd:enumeration value="Memo"/>
          <xsd:enumeration value="Newsletter"/>
          <xsd:enumeration value="Notes"/>
          <xsd:enumeration value="Other"/>
          <xsd:enumeration value="Outline"/>
          <xsd:enumeration value="Op-ed"/>
          <xsd:enumeration value="Outreach Toolkit"/>
          <xsd:enumeration value="Presentation"/>
          <xsd:enumeration value="Press Release"/>
          <xsd:enumeration value="Projection"/>
          <xsd:enumeration value="Proposal/Pitch"/>
          <xsd:enumeration value="Report"/>
          <xsd:enumeration value="Script"/>
          <xsd:enumeration value="Stakeholder Interview"/>
          <xsd:enumeration value="Style Guide"/>
          <xsd:enumeration value="Talking Points"/>
          <xsd:enumeration value="Timeline"/>
          <xsd:enumeration value="Transcript"/>
          <xsd:enumeration value="Video"/>
          <xsd:enumeration value="Web"/>
          <xsd:enumeration value="Whitepaper"/>
          <xsd:enumeration value="WIP"/>
          <xsd:enumeration value="Work Plan"/>
        </xsd:restriction>
      </xsd:simpleType>
    </xsd:element>
    <xsd:element name="GMMB_x0020_Department" ma:index="9" nillable="true" ma:displayName="GMMB Dept." ma:description="Select the GMMB Department" ma:format="Dropdown" ma:internalName="GMMB_x0020_Department" ma:readOnly="false">
      <xsd:simpleType>
        <xsd:restriction base="dms:Choice">
          <xsd:enumeration value="Account Management"/>
          <xsd:enumeration value="Accounting"/>
          <xsd:enumeration value="Digital"/>
          <xsd:enumeration value="HR"/>
          <xsd:enumeration value="IT"/>
          <xsd:enumeration value="Media"/>
        </xsd:restriction>
      </xsd:simpleType>
    </xsd:element>
    <xsd:element name="jd4e143a6be64cdca9e0a47b5449ad4e" ma:index="10" nillable="true" ma:taxonomy="true" ma:internalName="jd4e143a6be64cdca9e0a47b5449ad4e" ma:taxonomyFieldName="Account_x0020_Document_x0020_Tagging" ma:displayName="Acct. Tags" ma:default="" ma:fieldId="{3d4e143a-6be6-4cdc-a9e0-a47b5449ad4e}" ma:taxonomyMulti="true" ma:sspId="ae11484e-0325-4a91-998b-8fb8d893685c" ma:termSetId="bd51b120-e50b-4a0e-a52c-490e31f13cd8" ma:anchorId="de962eee-7161-4fc1-8ce9-81f188cfdfb9" ma:open="false" ma:isKeyword="false">
      <xsd:complexType>
        <xsd:sequence>
          <xsd:element ref="pc:Terms" minOccurs="0" maxOccurs="1"/>
        </xsd:sequence>
      </xsd:complexType>
    </xsd:element>
    <xsd:element name="TaxCatchAll" ma:index="11" nillable="true" ma:displayName="Taxonomy Catch All Column" ma:hidden="true" ma:list="{a04b4d56-c814-4ccb-b5db-2d412e48b087}" ma:internalName="TaxCatchAll" ma:showField="CatchAllData" ma:web="cee09c55-d643-4432-8845-148140087fbe">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04b4d56-c814-4ccb-b5db-2d412e48b087}" ma:internalName="TaxCatchAllLabel" ma:readOnly="true" ma:showField="CatchAllDataLabel" ma:web="cee09c55-d643-4432-8845-148140087fb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fb12e4-be31-4876-9f9a-ef51e4776801" elementFormDefault="qualified">
    <xsd:import namespace="http://schemas.microsoft.com/office/2006/documentManagement/types"/>
    <xsd:import namespace="http://schemas.microsoft.com/office/infopath/2007/PartnerControls"/>
    <xsd:element name="Event" ma:index="15" nillable="true" ma:displayName="Event" ma:list="{d7d06f07-cc89-4413-ad03-bfef52d4295c}" ma:internalName="Event" ma:showField="LinkTitleNoMenu" ma:web="e4cbb22d-549e-4ab5-a36f-23286c7de891">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GMMB_x0020_Department xmlns="cee09c55-d643-4432-8845-148140087fbe">Account Management</GMMB_x0020_Department>
    <Account_x0020_Document_x0020_Type xmlns="cee09c55-d643-4432-8845-148140087fbe">Presentation</Account_x0020_Document_x0020_Type>
    <jd4e143a6be64cdca9e0a47b5449ad4e xmlns="cee09c55-d643-4432-8845-148140087fb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dae00b62-24a0-40d6-a561-b545f74a3477</TermId>
        </TermInfo>
        <TermInfo xmlns="http://schemas.microsoft.com/office/infopath/2007/PartnerControls">
          <TermName xmlns="http://schemas.microsoft.com/office/infopath/2007/PartnerControls">Design</TermName>
          <TermId xmlns="http://schemas.microsoft.com/office/infopath/2007/PartnerControls">fee382aa-1ca3-4f0d-91cc-48b5bd71f7cf</TermId>
        </TermInfo>
      </Terms>
    </jd4e143a6be64cdca9e0a47b5449ad4e>
    <Event xmlns="87fb12e4-be31-4876-9f9a-ef51e4776801">5</Event>
    <TaxCatchAll xmlns="cee09c55-d643-4432-8845-148140087fbe">
      <Value>51</Value>
      <Value>1</Value>
    </TaxCatchAll>
  </documentManagement>
</p:properties>
</file>

<file path=customXml/itemProps1.xml><?xml version="1.0" encoding="utf-8"?>
<ds:datastoreItem xmlns:ds="http://schemas.openxmlformats.org/officeDocument/2006/customXml" ds:itemID="{BCF8532B-D316-42E8-81A1-0C96501FF6F2}">
  <ds:schemaRefs>
    <ds:schemaRef ds:uri="http://schemas.microsoft.com/sharepoint/v3/contenttype/forms"/>
  </ds:schemaRefs>
</ds:datastoreItem>
</file>

<file path=customXml/itemProps2.xml><?xml version="1.0" encoding="utf-8"?>
<ds:datastoreItem xmlns:ds="http://schemas.openxmlformats.org/officeDocument/2006/customXml" ds:itemID="{1A9F7BD6-77D2-4E39-81A4-CA094144FB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09c55-d643-4432-8845-148140087fbe"/>
    <ds:schemaRef ds:uri="87fb12e4-be31-4876-9f9a-ef51e4776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2D142B-1DA5-4FEF-8CB1-0A94C09A3C91}">
  <ds:schemaRefs>
    <ds:schemaRef ds:uri="http://schemas.microsoft.com/office/2006/documentManagement/types"/>
    <ds:schemaRef ds:uri="http://schemas.microsoft.com/office/2006/metadata/properties"/>
    <ds:schemaRef ds:uri="http://purl.org/dc/dcmitype/"/>
    <ds:schemaRef ds:uri="cee09c55-d643-4432-8845-148140087fbe"/>
    <ds:schemaRef ds:uri="http://schemas.microsoft.com/office/infopath/2007/PartnerControls"/>
    <ds:schemaRef ds:uri="http://www.w3.org/XML/1998/namespace"/>
    <ds:schemaRef ds:uri="http://purl.org/dc/elements/1.1/"/>
    <ds:schemaRef ds:uri="http://schemas.openxmlformats.org/package/2006/metadata/core-properties"/>
    <ds:schemaRef ds:uri="87fb12e4-be31-4876-9f9a-ef51e4776801"/>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5344</TotalTime>
  <Words>3639</Words>
  <Application>Microsoft Macintosh PowerPoint</Application>
  <PresentationFormat>On-screen Show (4:3)</PresentationFormat>
  <Paragraphs>358</Paragraphs>
  <Slides>55</Slides>
  <Notes>49</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Strategies for Developing Teacher Leadership</vt:lpstr>
      <vt:lpstr>PowerPoint Presentation</vt:lpstr>
      <vt:lpstr>INTRODUCTIONS: WHO IS IN THE ROOM?</vt:lpstr>
      <vt:lpstr>College and Career Academy Support Network CCASN  UC Berkeley Graduate School of Education</vt:lpstr>
      <vt:lpstr>About CCASN </vt:lpstr>
      <vt:lpstr>Purpose of this Workshop</vt:lpstr>
      <vt:lpstr>LINKED LEARNING: A PROVEN APPROACH</vt:lpstr>
      <vt:lpstr>Why College AND Career for all Students? </vt:lpstr>
      <vt:lpstr>WHY LINKED LEARNING</vt:lpstr>
      <vt:lpstr>LINKED LEARNING: A PROVEN APPROACH</vt:lpstr>
      <vt:lpstr>FOUR COMPONETS</vt:lpstr>
      <vt:lpstr>PowerPoint Presentation</vt:lpstr>
      <vt:lpstr>&amp; Teacher Leaders’ Work</vt:lpstr>
      <vt:lpstr>Lead Teacher Overload</vt:lpstr>
      <vt:lpstr>Lead Teacher Overload</vt:lpstr>
      <vt:lpstr>Strategies for Managing Overload</vt:lpstr>
      <vt:lpstr>Activity: How to delineate  and distribute leadership</vt:lpstr>
      <vt:lpstr>Community of Practice Continuum</vt:lpstr>
      <vt:lpstr>Community of Practice Continuum</vt:lpstr>
      <vt:lpstr>Community of Practice Continuum</vt:lpstr>
      <vt:lpstr>Select Resources; Toolbox; Teacher Teaming</vt:lpstr>
      <vt:lpstr>Working as an Interdisciplinary Team</vt:lpstr>
      <vt:lpstr>Working as an Interdisciplinary Team</vt:lpstr>
      <vt:lpstr>Interdisciplinary Teams</vt:lpstr>
      <vt:lpstr>Integration Requires Collaboration</vt:lpstr>
      <vt:lpstr>Searchable Curriculum Database on CCASN website</vt:lpstr>
      <vt:lpstr>Teaching &amp; Learning; Instructional Resources</vt:lpstr>
      <vt:lpstr>Instructional Resources: How To…</vt:lpstr>
      <vt:lpstr>Supporting Students as a Team</vt:lpstr>
      <vt:lpstr>Involve Teacher Team in Student Supports</vt:lpstr>
      <vt:lpstr>Increase  Parent Involvement</vt:lpstr>
      <vt:lpstr>Other Guides:  Under Resources Tab</vt:lpstr>
      <vt:lpstr>Administrators’ Role in  Developing Teacher Leadership</vt:lpstr>
      <vt:lpstr>Relationships between Teachers and Administrators </vt:lpstr>
      <vt:lpstr>Strategy: Build Strong Relationships between Pathway Leads and Administrators</vt:lpstr>
      <vt:lpstr>CHANGES IN WORK ROLES require NEW SKILLS</vt:lpstr>
      <vt:lpstr>Reconceptualizing Admin Leadership Roles</vt:lpstr>
      <vt:lpstr>School-wide Distribution of Leadership</vt:lpstr>
      <vt:lpstr>HIGH LEVERAGE: Routines and Tools</vt:lpstr>
      <vt:lpstr>Tools for Bridging the Divide</vt:lpstr>
      <vt:lpstr>Master Schedule Guide</vt:lpstr>
      <vt:lpstr>You want to build teacher collaboration time into the bell schedule….</vt:lpstr>
      <vt:lpstr>Moment to Reflect: Stories from the Field  for the new guide on Teacher Leadership</vt:lpstr>
      <vt:lpstr>Leadership to Develop the  Career-Classroom Connection</vt:lpstr>
      <vt:lpstr>Relationships with Industry and Community Partners</vt:lpstr>
      <vt:lpstr>Resources for Building Partnerships</vt:lpstr>
      <vt:lpstr>Scroll Down: Creating a College-Going Culture</vt:lpstr>
      <vt:lpstr>Creating Work-Based Learning Opportunities</vt:lpstr>
      <vt:lpstr>Templates, Samples to Develop Partnerships</vt:lpstr>
      <vt:lpstr>In Summary</vt:lpstr>
      <vt:lpstr>In Summary</vt:lpstr>
      <vt:lpstr>In Summary</vt:lpstr>
      <vt:lpstr>In Summary</vt:lpstr>
      <vt:lpstr>QUESTIONS? </vt:lpstr>
      <vt:lpstr>PowerPoint Presentation</vt:lpstr>
    </vt:vector>
  </TitlesOfParts>
  <Company>UA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Wagner, Allie</dc:creator>
  <cp:lastModifiedBy>Anne Johnston</cp:lastModifiedBy>
  <cp:revision>183</cp:revision>
  <cp:lastPrinted>2014-02-10T18:57:30Z</cp:lastPrinted>
  <dcterms:created xsi:type="dcterms:W3CDTF">2014-12-24T00:29:48Z</dcterms:created>
  <dcterms:modified xsi:type="dcterms:W3CDTF">2015-01-13T23:07:39Z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count Document Tagging">
    <vt:lpwstr>51;#Template|dae00b62-24a0-40d6-a561-b545f74a3477;#1;#Design|fee382aa-1ca3-4f0d-91cc-48b5bd71f7cf</vt:lpwstr>
  </property>
  <property fmtid="{D5CDD505-2E9C-101B-9397-08002B2CF9AE}" pid="3" name="ContentTypeId">
    <vt:lpwstr>0x010100C4B91A1330EF8548A860B549DEB6CCE200793D419805F3E5488CF1FC62008AC60C</vt:lpwstr>
  </property>
</Properties>
</file>