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9" r:id="rId4"/>
    <p:sldId id="257" r:id="rId5"/>
    <p:sldId id="258" r:id="rId6"/>
    <p:sldId id="294" r:id="rId7"/>
    <p:sldId id="259" r:id="rId8"/>
    <p:sldId id="273" r:id="rId9"/>
    <p:sldId id="274" r:id="rId10"/>
    <p:sldId id="275" r:id="rId11"/>
    <p:sldId id="276" r:id="rId12"/>
    <p:sldId id="277" r:id="rId13"/>
    <p:sldId id="278" r:id="rId14"/>
    <p:sldId id="279" r:id="rId15"/>
    <p:sldId id="281" r:id="rId16"/>
    <p:sldId id="260" r:id="rId17"/>
    <p:sldId id="293" r:id="rId18"/>
    <p:sldId id="290" r:id="rId19"/>
    <p:sldId id="261" r:id="rId20"/>
    <p:sldId id="262" r:id="rId21"/>
    <p:sldId id="263" r:id="rId22"/>
    <p:sldId id="283" r:id="rId23"/>
    <p:sldId id="284" r:id="rId24"/>
    <p:sldId id="285" r:id="rId25"/>
    <p:sldId id="286" r:id="rId26"/>
    <p:sldId id="291" r:id="rId27"/>
    <p:sldId id="287" r:id="rId28"/>
    <p:sldId id="282" r:id="rId29"/>
    <p:sldId id="264" r:id="rId30"/>
    <p:sldId id="265" r:id="rId31"/>
    <p:sldId id="266" r:id="rId32"/>
    <p:sldId id="267" r:id="rId33"/>
    <p:sldId id="295" r:id="rId34"/>
    <p:sldId id="297" r:id="rId35"/>
    <p:sldId id="296" r:id="rId36"/>
    <p:sldId id="298" r:id="rId37"/>
    <p:sldId id="299" r:id="rId38"/>
    <p:sldId id="300" r:id="rId39"/>
    <p:sldId id="268" r:id="rId40"/>
    <p:sldId id="269" r:id="rId41"/>
    <p:sldId id="292" r:id="rId42"/>
    <p:sldId id="270" r:id="rId43"/>
    <p:sldId id="271" r:id="rId44"/>
    <p:sldId id="27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53559" autoAdjust="0"/>
  </p:normalViewPr>
  <p:slideViewPr>
    <p:cSldViewPr>
      <p:cViewPr varScale="1">
        <p:scale>
          <a:sx n="72" d="100"/>
          <a:sy n="72" d="100"/>
        </p:scale>
        <p:origin x="132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7F0518-9FBF-4FCD-94CE-C327DEEEAF99}"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BD808-929C-4DE6-BDDF-0F2451FBD724}" type="slidenum">
              <a:rPr lang="en-US" smtClean="0"/>
              <a:t>‹#›</a:t>
            </a:fld>
            <a:endParaRPr lang="en-US"/>
          </a:p>
        </p:txBody>
      </p:sp>
    </p:spTree>
    <p:extLst>
      <p:ext uri="{BB962C8B-B14F-4D97-AF65-F5344CB8AC3E}">
        <p14:creationId xmlns:p14="http://schemas.microsoft.com/office/powerpoint/2010/main" val="20187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F0518-9FBF-4FCD-94CE-C327DEEEAF99}"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BD808-929C-4DE6-BDDF-0F2451FBD724}" type="slidenum">
              <a:rPr lang="en-US" smtClean="0"/>
              <a:t>‹#›</a:t>
            </a:fld>
            <a:endParaRPr lang="en-US"/>
          </a:p>
        </p:txBody>
      </p:sp>
    </p:spTree>
    <p:extLst>
      <p:ext uri="{BB962C8B-B14F-4D97-AF65-F5344CB8AC3E}">
        <p14:creationId xmlns:p14="http://schemas.microsoft.com/office/powerpoint/2010/main" val="46404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F0518-9FBF-4FCD-94CE-C327DEEEAF99}"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BD808-929C-4DE6-BDDF-0F2451FBD724}" type="slidenum">
              <a:rPr lang="en-US" smtClean="0"/>
              <a:t>‹#›</a:t>
            </a:fld>
            <a:endParaRPr lang="en-US"/>
          </a:p>
        </p:txBody>
      </p:sp>
    </p:spTree>
    <p:extLst>
      <p:ext uri="{BB962C8B-B14F-4D97-AF65-F5344CB8AC3E}">
        <p14:creationId xmlns:p14="http://schemas.microsoft.com/office/powerpoint/2010/main" val="205670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F0518-9FBF-4FCD-94CE-C327DEEEAF99}"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BD808-929C-4DE6-BDDF-0F2451FBD724}" type="slidenum">
              <a:rPr lang="en-US" smtClean="0"/>
              <a:t>‹#›</a:t>
            </a:fld>
            <a:endParaRPr lang="en-US"/>
          </a:p>
        </p:txBody>
      </p:sp>
    </p:spTree>
    <p:extLst>
      <p:ext uri="{BB962C8B-B14F-4D97-AF65-F5344CB8AC3E}">
        <p14:creationId xmlns:p14="http://schemas.microsoft.com/office/powerpoint/2010/main" val="330032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F0518-9FBF-4FCD-94CE-C327DEEEAF99}"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BD808-929C-4DE6-BDDF-0F2451FBD724}" type="slidenum">
              <a:rPr lang="en-US" smtClean="0"/>
              <a:t>‹#›</a:t>
            </a:fld>
            <a:endParaRPr lang="en-US"/>
          </a:p>
        </p:txBody>
      </p:sp>
    </p:spTree>
    <p:extLst>
      <p:ext uri="{BB962C8B-B14F-4D97-AF65-F5344CB8AC3E}">
        <p14:creationId xmlns:p14="http://schemas.microsoft.com/office/powerpoint/2010/main" val="4014889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7F0518-9FBF-4FCD-94CE-C327DEEEAF99}"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BD808-929C-4DE6-BDDF-0F2451FBD724}" type="slidenum">
              <a:rPr lang="en-US" smtClean="0"/>
              <a:t>‹#›</a:t>
            </a:fld>
            <a:endParaRPr lang="en-US"/>
          </a:p>
        </p:txBody>
      </p:sp>
    </p:spTree>
    <p:extLst>
      <p:ext uri="{BB962C8B-B14F-4D97-AF65-F5344CB8AC3E}">
        <p14:creationId xmlns:p14="http://schemas.microsoft.com/office/powerpoint/2010/main" val="3891645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7F0518-9FBF-4FCD-94CE-C327DEEEAF99}" type="datetimeFigureOut">
              <a:rPr lang="en-US" smtClean="0"/>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BD808-929C-4DE6-BDDF-0F2451FBD724}" type="slidenum">
              <a:rPr lang="en-US" smtClean="0"/>
              <a:t>‹#›</a:t>
            </a:fld>
            <a:endParaRPr lang="en-US"/>
          </a:p>
        </p:txBody>
      </p:sp>
    </p:spTree>
    <p:extLst>
      <p:ext uri="{BB962C8B-B14F-4D97-AF65-F5344CB8AC3E}">
        <p14:creationId xmlns:p14="http://schemas.microsoft.com/office/powerpoint/2010/main" val="2319117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F0518-9FBF-4FCD-94CE-C327DEEEAF99}"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BD808-929C-4DE6-BDDF-0F2451FBD724}" type="slidenum">
              <a:rPr lang="en-US" smtClean="0"/>
              <a:t>‹#›</a:t>
            </a:fld>
            <a:endParaRPr lang="en-US"/>
          </a:p>
        </p:txBody>
      </p:sp>
    </p:spTree>
    <p:extLst>
      <p:ext uri="{BB962C8B-B14F-4D97-AF65-F5344CB8AC3E}">
        <p14:creationId xmlns:p14="http://schemas.microsoft.com/office/powerpoint/2010/main" val="145771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F0518-9FBF-4FCD-94CE-C327DEEEAF99}" type="datetimeFigureOut">
              <a:rPr lang="en-US" smtClean="0"/>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ABD808-929C-4DE6-BDDF-0F2451FBD724}" type="slidenum">
              <a:rPr lang="en-US" smtClean="0"/>
              <a:t>‹#›</a:t>
            </a:fld>
            <a:endParaRPr lang="en-US"/>
          </a:p>
        </p:txBody>
      </p:sp>
    </p:spTree>
    <p:extLst>
      <p:ext uri="{BB962C8B-B14F-4D97-AF65-F5344CB8AC3E}">
        <p14:creationId xmlns:p14="http://schemas.microsoft.com/office/powerpoint/2010/main" val="343444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7F0518-9FBF-4FCD-94CE-C327DEEEAF99}"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BD808-929C-4DE6-BDDF-0F2451FBD724}" type="slidenum">
              <a:rPr lang="en-US" smtClean="0"/>
              <a:t>‹#›</a:t>
            </a:fld>
            <a:endParaRPr lang="en-US"/>
          </a:p>
        </p:txBody>
      </p:sp>
    </p:spTree>
    <p:extLst>
      <p:ext uri="{BB962C8B-B14F-4D97-AF65-F5344CB8AC3E}">
        <p14:creationId xmlns:p14="http://schemas.microsoft.com/office/powerpoint/2010/main" val="2060561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7F0518-9FBF-4FCD-94CE-C327DEEEAF99}"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BD808-929C-4DE6-BDDF-0F2451FBD724}" type="slidenum">
              <a:rPr lang="en-US" smtClean="0"/>
              <a:t>‹#›</a:t>
            </a:fld>
            <a:endParaRPr lang="en-US"/>
          </a:p>
        </p:txBody>
      </p:sp>
    </p:spTree>
    <p:extLst>
      <p:ext uri="{BB962C8B-B14F-4D97-AF65-F5344CB8AC3E}">
        <p14:creationId xmlns:p14="http://schemas.microsoft.com/office/powerpoint/2010/main" val="3054200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F0518-9FBF-4FCD-94CE-C327DEEEAF99}" type="datetimeFigureOut">
              <a:rPr lang="en-US" smtClean="0"/>
              <a:t>6/11/2017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BD808-929C-4DE6-BDDF-0F2451FBD724}" type="slidenum">
              <a:rPr lang="en-US" smtClean="0"/>
              <a:t>‹#›</a:t>
            </a:fld>
            <a:endParaRPr lang="en-US"/>
          </a:p>
        </p:txBody>
      </p:sp>
    </p:spTree>
    <p:extLst>
      <p:ext uri="{BB962C8B-B14F-4D97-AF65-F5344CB8AC3E}">
        <p14:creationId xmlns:p14="http://schemas.microsoft.com/office/powerpoint/2010/main" val="141006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asn.berkeley.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9.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2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7.xml"/><Relationship Id="rId4" Type="http://schemas.openxmlformats.org/officeDocument/2006/relationships/image" Target="../media/image5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mailto:jp9@jps.net" TargetMode="External"/><Relationship Id="rId2" Type="http://schemas.openxmlformats.org/officeDocument/2006/relationships/hyperlink" Target="http://casn.berkeley.ed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85799"/>
          </a:xfrm>
        </p:spPr>
        <p:txBody>
          <a:bodyPr>
            <a:normAutofit/>
          </a:bodyPr>
          <a:lstStyle/>
          <a:p>
            <a:r>
              <a:rPr lang="en-US" sz="3600" dirty="0"/>
              <a:t>Section Tally and Staffing Instructions</a:t>
            </a:r>
          </a:p>
        </p:txBody>
      </p:sp>
      <p:sp>
        <p:nvSpPr>
          <p:cNvPr id="4" name="TextBox 3"/>
          <p:cNvSpPr txBox="1"/>
          <p:nvPr/>
        </p:nvSpPr>
        <p:spPr>
          <a:xfrm>
            <a:off x="457200" y="990600"/>
            <a:ext cx="8229600" cy="6740307"/>
          </a:xfrm>
          <a:prstGeom prst="rect">
            <a:avLst/>
          </a:prstGeom>
          <a:noFill/>
        </p:spPr>
        <p:txBody>
          <a:bodyPr wrap="square" rtlCol="0">
            <a:spAutoFit/>
          </a:bodyPr>
          <a:lstStyle/>
          <a:p>
            <a:r>
              <a:rPr lang="en-US" dirty="0"/>
              <a:t>	The Section Tally and Staffing tool is designed to support the building stage of the master scheduling process and will:</a:t>
            </a:r>
          </a:p>
          <a:p>
            <a:endParaRPr lang="en-US" dirty="0"/>
          </a:p>
          <a:p>
            <a:pPr marL="285750" lvl="0" indent="-285750">
              <a:buFont typeface="Arial" panose="020B0604020202020204" pitchFamily="34" charset="0"/>
              <a:buChar char="•"/>
            </a:pPr>
            <a:r>
              <a:rPr lang="en-US" dirty="0"/>
              <a:t>Helps you keep the master scheduling process organized</a:t>
            </a:r>
          </a:p>
          <a:p>
            <a:pPr marL="285750" lvl="0" indent="-285750">
              <a:buFont typeface="Arial" panose="020B0604020202020204" pitchFamily="34" charset="0"/>
              <a:buChar char="•"/>
            </a:pPr>
            <a:r>
              <a:rPr lang="en-US" dirty="0"/>
              <a:t>Help you keep track of the section count for cohorts, departments and school wide</a:t>
            </a:r>
          </a:p>
          <a:p>
            <a:pPr marL="285750" lvl="0" indent="-285750">
              <a:buFont typeface="Arial" panose="020B0604020202020204" pitchFamily="34" charset="0"/>
              <a:buChar char="•"/>
            </a:pPr>
            <a:r>
              <a:rPr lang="en-US" dirty="0"/>
              <a:t>Helps you decide where you can cut (or add) sections to stay within your allocation</a:t>
            </a:r>
          </a:p>
          <a:p>
            <a:pPr marL="285750" lvl="0" indent="-285750">
              <a:buFont typeface="Arial" panose="020B0604020202020204" pitchFamily="34" charset="0"/>
              <a:buChar char="•"/>
            </a:pPr>
            <a:r>
              <a:rPr lang="en-US" dirty="0"/>
              <a:t>Helps you determine the number of seats per grade to count for sections with students from various grades</a:t>
            </a:r>
          </a:p>
          <a:p>
            <a:pPr marL="285750" lvl="0" indent="-285750">
              <a:buFont typeface="Arial" panose="020B0604020202020204" pitchFamily="34" charset="0"/>
              <a:buChar char="•"/>
            </a:pPr>
            <a:r>
              <a:rPr lang="en-US" dirty="0"/>
              <a:t>Helps  you keep track of your staffing allocation</a:t>
            </a:r>
          </a:p>
          <a:p>
            <a:endParaRPr lang="en-US" dirty="0"/>
          </a:p>
          <a:p>
            <a:r>
              <a:rPr lang="en-US" dirty="0"/>
              <a:t>	The Section Tally and Staffing tool is an Excel workbook consisting of inter-related spreadsheets on tabs. You are able to utilize this workbook to organize your section allocations by Academies, Departments or any combination of sections that works for you. This tool has evolved since its inception in the early 1980’s and has served its purpose admirably. Some day, your student information system will incorporate the elements of this tool so its use will become obsolete, but this hasn’t happened over the past 30 plus years, so don’t hold your breathe. Please contact us at the College &amp; Career Academy Support Network if you have questions. Thank You.</a:t>
            </a:r>
          </a:p>
          <a:p>
            <a:r>
              <a:rPr lang="en-US" dirty="0"/>
              <a:t>Happy Scheduling!!</a:t>
            </a:r>
          </a:p>
          <a:p>
            <a:r>
              <a:rPr lang="en-US" dirty="0"/>
              <a:t> </a:t>
            </a:r>
            <a:r>
              <a:rPr lang="en-US" dirty="0">
                <a:hlinkClick r:id="rId2"/>
              </a:rPr>
              <a:t>http://ccasn.berkeley.edu/</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55204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609" y="152400"/>
            <a:ext cx="8153400" cy="1754326"/>
          </a:xfrm>
          <a:prstGeom prst="rect">
            <a:avLst/>
          </a:prstGeom>
          <a:noFill/>
        </p:spPr>
        <p:txBody>
          <a:bodyPr wrap="square" rtlCol="0">
            <a:spAutoFit/>
          </a:bodyPr>
          <a:lstStyle/>
          <a:p>
            <a:r>
              <a:rPr lang="en-US" dirty="0"/>
              <a:t>Beginning at cell B31, you will see the information shown below. This chart tabulates all the entries made in the “Course Input Sections” (you will see these in just a bit) and provides a status report on utilization of the sections and FTE you have to allocate. Here you see that 37 sections have been assigned, but 5 of the sections have not been allocated to a teacher. The sections “at of above Average” and “below Average” can be quite helpful when balancing the number of sections allocated.</a:t>
            </a:r>
          </a:p>
        </p:txBody>
      </p:sp>
      <p:pic>
        <p:nvPicPr>
          <p:cNvPr id="3" name="Picture 2"/>
          <p:cNvPicPr>
            <a:picLocks noChangeAspect="1"/>
          </p:cNvPicPr>
          <p:nvPr/>
        </p:nvPicPr>
        <p:blipFill>
          <a:blip r:embed="rId2"/>
          <a:stretch>
            <a:fillRect/>
          </a:stretch>
        </p:blipFill>
        <p:spPr>
          <a:xfrm>
            <a:off x="153312" y="3050830"/>
            <a:ext cx="8844224" cy="3654770"/>
          </a:xfrm>
          <a:prstGeom prst="rect">
            <a:avLst/>
          </a:prstGeom>
        </p:spPr>
      </p:pic>
      <p:sp>
        <p:nvSpPr>
          <p:cNvPr id="4" name="TextBox 3"/>
          <p:cNvSpPr txBox="1"/>
          <p:nvPr/>
        </p:nvSpPr>
        <p:spPr>
          <a:xfrm>
            <a:off x="609600" y="2294112"/>
            <a:ext cx="7315200" cy="369332"/>
          </a:xfrm>
          <a:prstGeom prst="rect">
            <a:avLst/>
          </a:prstGeom>
          <a:noFill/>
        </p:spPr>
        <p:txBody>
          <a:bodyPr wrap="square" rtlCol="0">
            <a:spAutoFit/>
          </a:bodyPr>
          <a:lstStyle/>
          <a:p>
            <a:r>
              <a:rPr lang="en-US" dirty="0"/>
              <a:t>This value comes from the Teacher Input section that we will look at later.</a:t>
            </a:r>
          </a:p>
        </p:txBody>
      </p:sp>
      <p:cxnSp>
        <p:nvCxnSpPr>
          <p:cNvPr id="6" name="Straight Arrow Connector 5"/>
          <p:cNvCxnSpPr/>
          <p:nvPr/>
        </p:nvCxnSpPr>
        <p:spPr>
          <a:xfrm>
            <a:off x="3200400" y="2667000"/>
            <a:ext cx="2209800" cy="10668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98107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7239000" cy="1938992"/>
          </a:xfrm>
          <a:prstGeom prst="rect">
            <a:avLst/>
          </a:prstGeom>
          <a:noFill/>
        </p:spPr>
        <p:txBody>
          <a:bodyPr wrap="square" rtlCol="0">
            <a:spAutoFit/>
          </a:bodyPr>
          <a:lstStyle/>
          <a:p>
            <a:r>
              <a:rPr lang="en-US" sz="2400" dirty="0"/>
              <a:t>The chart beginning at cell B43 is simply a concise status summary. The message, “You have sections to add” will change to “Need to cut sections or add FTE” or “Perfect FTE Allocation – Good Job!!” depending on the allocation balance.</a:t>
            </a:r>
          </a:p>
        </p:txBody>
      </p:sp>
      <p:pic>
        <p:nvPicPr>
          <p:cNvPr id="3" name="Picture 2"/>
          <p:cNvPicPr>
            <a:picLocks noChangeAspect="1"/>
          </p:cNvPicPr>
          <p:nvPr/>
        </p:nvPicPr>
        <p:blipFill>
          <a:blip r:embed="rId2"/>
          <a:stretch>
            <a:fillRect/>
          </a:stretch>
        </p:blipFill>
        <p:spPr>
          <a:xfrm>
            <a:off x="135722" y="3352800"/>
            <a:ext cx="9008278" cy="1956731"/>
          </a:xfrm>
          <a:prstGeom prst="rect">
            <a:avLst/>
          </a:prstGeom>
        </p:spPr>
      </p:pic>
    </p:spTree>
    <p:extLst>
      <p:ext uri="{BB962C8B-B14F-4D97-AF65-F5344CB8AC3E}">
        <p14:creationId xmlns:p14="http://schemas.microsoft.com/office/powerpoint/2010/main" val="2619315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0"/>
            <a:ext cx="2711292" cy="6740307"/>
          </a:xfrm>
          <a:prstGeom prst="rect">
            <a:avLst/>
          </a:prstGeom>
          <a:noFill/>
        </p:spPr>
        <p:txBody>
          <a:bodyPr wrap="square" rtlCol="0">
            <a:spAutoFit/>
          </a:bodyPr>
          <a:lstStyle/>
          <a:p>
            <a:pPr algn="just"/>
            <a:r>
              <a:rPr lang="en-US" sz="1600" dirty="0"/>
              <a:t>The chart beginning at cell L14 provides a summary of the Student Counts by “Course Input Section.” Here you see that counts have been entered in 2 Course Input sections. Blue highlighted text are hyperlinks to individual Course Input Sections. The titles of the Couse Input Sections can be changed to whatever you wish at the beginning of each Course Input Section. Click on the hyperlink to go to the title at the top of each section and change it to whatever you want. The numbers to the left of each Course Input Section lists the number of staff members and courses that can be listed in that Section. Notice Input Section #18 with space for 90 teachers and 100 courses. Some small schools just use this section for their entire school.</a:t>
            </a:r>
          </a:p>
        </p:txBody>
      </p:sp>
      <p:sp>
        <p:nvSpPr>
          <p:cNvPr id="6" name="TextBox 5"/>
          <p:cNvSpPr txBox="1"/>
          <p:nvPr/>
        </p:nvSpPr>
        <p:spPr>
          <a:xfrm>
            <a:off x="3690731" y="-104110"/>
            <a:ext cx="5867400" cy="830997"/>
          </a:xfrm>
          <a:prstGeom prst="rect">
            <a:avLst/>
          </a:prstGeom>
          <a:noFill/>
        </p:spPr>
        <p:txBody>
          <a:bodyPr wrap="square" rtlCol="0">
            <a:spAutoFit/>
          </a:bodyPr>
          <a:lstStyle/>
          <a:p>
            <a:r>
              <a:rPr lang="en-US" sz="2400" dirty="0"/>
              <a:t>Enter the grade levels you want to appear throughout this spreadsheet here </a:t>
            </a:r>
          </a:p>
        </p:txBody>
      </p:sp>
      <p:pic>
        <p:nvPicPr>
          <p:cNvPr id="3" name="Picture 2"/>
          <p:cNvPicPr>
            <a:picLocks noChangeAspect="1"/>
          </p:cNvPicPr>
          <p:nvPr/>
        </p:nvPicPr>
        <p:blipFill>
          <a:blip r:embed="rId2"/>
          <a:stretch>
            <a:fillRect/>
          </a:stretch>
        </p:blipFill>
        <p:spPr>
          <a:xfrm>
            <a:off x="3674315" y="1325912"/>
            <a:ext cx="5393485" cy="5386892"/>
          </a:xfrm>
          <a:prstGeom prst="rect">
            <a:avLst/>
          </a:prstGeom>
        </p:spPr>
      </p:pic>
      <p:cxnSp>
        <p:nvCxnSpPr>
          <p:cNvPr id="8" name="Straight Arrow Connector 7"/>
          <p:cNvCxnSpPr>
            <a:cxnSpLocks/>
          </p:cNvCxnSpPr>
          <p:nvPr/>
        </p:nvCxnSpPr>
        <p:spPr>
          <a:xfrm flipH="1">
            <a:off x="7391400" y="609600"/>
            <a:ext cx="152400" cy="1143000"/>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pic>
        <p:nvPicPr>
          <p:cNvPr id="4" name="Picture 3"/>
          <p:cNvPicPr>
            <a:picLocks noChangeAspect="1"/>
          </p:cNvPicPr>
          <p:nvPr/>
        </p:nvPicPr>
        <p:blipFill>
          <a:blip r:embed="rId3"/>
          <a:stretch>
            <a:fillRect/>
          </a:stretch>
        </p:blipFill>
        <p:spPr>
          <a:xfrm>
            <a:off x="2929526" y="1752600"/>
            <a:ext cx="797798" cy="4724400"/>
          </a:xfrm>
          <a:prstGeom prst="rect">
            <a:avLst/>
          </a:prstGeom>
        </p:spPr>
      </p:pic>
    </p:spTree>
    <p:extLst>
      <p:ext uri="{BB962C8B-B14F-4D97-AF65-F5344CB8AC3E}">
        <p14:creationId xmlns:p14="http://schemas.microsoft.com/office/powerpoint/2010/main" val="246114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360014" cy="646331"/>
          </a:xfrm>
          <a:prstGeom prst="rect">
            <a:avLst/>
          </a:prstGeom>
          <a:noFill/>
        </p:spPr>
        <p:txBody>
          <a:bodyPr wrap="square" rtlCol="0">
            <a:spAutoFit/>
          </a:bodyPr>
          <a:lstStyle/>
          <a:p>
            <a:r>
              <a:rPr lang="en-US" dirty="0"/>
              <a:t>Beginning at cell U17 is a summary chart based on seat counts. This is just another way of looking at the data entered.</a:t>
            </a:r>
          </a:p>
        </p:txBody>
      </p:sp>
      <p:pic>
        <p:nvPicPr>
          <p:cNvPr id="3" name="Picture 2"/>
          <p:cNvPicPr>
            <a:picLocks noChangeAspect="1"/>
          </p:cNvPicPr>
          <p:nvPr/>
        </p:nvPicPr>
        <p:blipFill>
          <a:blip r:embed="rId2"/>
          <a:stretch>
            <a:fillRect/>
          </a:stretch>
        </p:blipFill>
        <p:spPr>
          <a:xfrm>
            <a:off x="641240" y="990600"/>
            <a:ext cx="8023574" cy="5415917"/>
          </a:xfrm>
          <a:prstGeom prst="rect">
            <a:avLst/>
          </a:prstGeom>
        </p:spPr>
      </p:pic>
    </p:spTree>
    <p:extLst>
      <p:ext uri="{BB962C8B-B14F-4D97-AF65-F5344CB8AC3E}">
        <p14:creationId xmlns:p14="http://schemas.microsoft.com/office/powerpoint/2010/main" val="1130500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81000"/>
            <a:ext cx="2971800" cy="3693319"/>
          </a:xfrm>
          <a:prstGeom prst="rect">
            <a:avLst/>
          </a:prstGeom>
          <a:noFill/>
        </p:spPr>
        <p:txBody>
          <a:bodyPr wrap="square" rtlCol="0">
            <a:spAutoFit/>
          </a:bodyPr>
          <a:lstStyle/>
          <a:p>
            <a:r>
              <a:rPr lang="en-US" dirty="0"/>
              <a:t>The chart that begins at cell C52 provides a summary of the number of sections assigned by Course Input Section and what is needed to have everything in balance. Here you see that 49 sections have been assigned in the Green Academy and 4 more sections need to be assigned to teachers. This represents 0.8 FTE in this example. </a:t>
            </a:r>
          </a:p>
        </p:txBody>
      </p:sp>
      <p:pic>
        <p:nvPicPr>
          <p:cNvPr id="7" name="Picture 6"/>
          <p:cNvPicPr>
            <a:picLocks noChangeAspect="1"/>
          </p:cNvPicPr>
          <p:nvPr/>
        </p:nvPicPr>
        <p:blipFill>
          <a:blip r:embed="rId2"/>
          <a:stretch>
            <a:fillRect/>
          </a:stretch>
        </p:blipFill>
        <p:spPr>
          <a:xfrm>
            <a:off x="3581400" y="228599"/>
            <a:ext cx="4572000" cy="6535475"/>
          </a:xfrm>
          <a:prstGeom prst="rect">
            <a:avLst/>
          </a:prstGeom>
        </p:spPr>
      </p:pic>
    </p:spTree>
    <p:extLst>
      <p:ext uri="{BB962C8B-B14F-4D97-AF65-F5344CB8AC3E}">
        <p14:creationId xmlns:p14="http://schemas.microsoft.com/office/powerpoint/2010/main" val="1111492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2743200" cy="4267200"/>
          </a:xfrm>
          <a:prstGeom prst="rect">
            <a:avLst/>
          </a:prstGeom>
          <a:noFill/>
        </p:spPr>
        <p:txBody>
          <a:bodyPr wrap="square" rtlCol="0">
            <a:spAutoFit/>
          </a:bodyPr>
          <a:lstStyle/>
          <a:p>
            <a:r>
              <a:rPr lang="en-US" dirty="0"/>
              <a:t>The chart that begins to the right of cell N53 is a count of all Singletons, Doubletons and Tripletons sections allocated in the Course Input Sections. Since the Green Academy section is the only one entered in this example, you see only those counts. Once all sections have been entered, a very interesting assessment of your master schedule immerges.  </a:t>
            </a:r>
          </a:p>
        </p:txBody>
      </p:sp>
      <p:pic>
        <p:nvPicPr>
          <p:cNvPr id="4" name="Picture 3"/>
          <p:cNvPicPr>
            <a:picLocks noChangeAspect="1"/>
          </p:cNvPicPr>
          <p:nvPr/>
        </p:nvPicPr>
        <p:blipFill>
          <a:blip r:embed="rId2"/>
          <a:stretch>
            <a:fillRect/>
          </a:stretch>
        </p:blipFill>
        <p:spPr>
          <a:xfrm>
            <a:off x="3276600" y="838200"/>
            <a:ext cx="5451741" cy="4568115"/>
          </a:xfrm>
          <a:prstGeom prst="rect">
            <a:avLst/>
          </a:prstGeom>
        </p:spPr>
      </p:pic>
    </p:spTree>
    <p:extLst>
      <p:ext uri="{BB962C8B-B14F-4D97-AF65-F5344CB8AC3E}">
        <p14:creationId xmlns:p14="http://schemas.microsoft.com/office/powerpoint/2010/main" val="1434175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55101" y="2590800"/>
            <a:ext cx="8763002" cy="2444261"/>
            <a:chOff x="-2424285" y="2432919"/>
            <a:chExt cx="13535369" cy="3555812"/>
          </a:xfrm>
        </p:grpSpPr>
        <p:pic>
          <p:nvPicPr>
            <p:cNvPr id="4" name="Picture 3"/>
            <p:cNvPicPr>
              <a:picLocks noChangeAspect="1"/>
            </p:cNvPicPr>
            <p:nvPr/>
          </p:nvPicPr>
          <p:blipFill>
            <a:blip r:embed="rId2"/>
            <a:stretch>
              <a:fillRect/>
            </a:stretch>
          </p:blipFill>
          <p:spPr>
            <a:xfrm>
              <a:off x="-2424285" y="2432919"/>
              <a:ext cx="13535369" cy="718406"/>
            </a:xfrm>
            <a:prstGeom prst="rect">
              <a:avLst/>
            </a:prstGeom>
          </p:spPr>
        </p:pic>
        <p:pic>
          <p:nvPicPr>
            <p:cNvPr id="6" name="Picture 5"/>
            <p:cNvPicPr>
              <a:picLocks noChangeAspect="1"/>
            </p:cNvPicPr>
            <p:nvPr/>
          </p:nvPicPr>
          <p:blipFill>
            <a:blip r:embed="rId3"/>
            <a:stretch>
              <a:fillRect/>
            </a:stretch>
          </p:blipFill>
          <p:spPr>
            <a:xfrm>
              <a:off x="-2424285" y="3124200"/>
              <a:ext cx="13535369" cy="2864531"/>
            </a:xfrm>
            <a:prstGeom prst="rect">
              <a:avLst/>
            </a:prstGeom>
          </p:spPr>
        </p:pic>
      </p:grpSp>
      <p:sp>
        <p:nvSpPr>
          <p:cNvPr id="2" name="TextBox 1"/>
          <p:cNvSpPr txBox="1"/>
          <p:nvPr/>
        </p:nvSpPr>
        <p:spPr>
          <a:xfrm>
            <a:off x="609600" y="76200"/>
            <a:ext cx="7696200" cy="923330"/>
          </a:xfrm>
          <a:prstGeom prst="rect">
            <a:avLst/>
          </a:prstGeom>
          <a:noFill/>
        </p:spPr>
        <p:txBody>
          <a:bodyPr wrap="square" rtlCol="0">
            <a:spAutoFit/>
          </a:bodyPr>
          <a:lstStyle/>
          <a:p>
            <a:r>
              <a:rPr lang="en-US" dirty="0"/>
              <a:t>All of the </a:t>
            </a:r>
            <a:r>
              <a:rPr lang="en-US" b="1" u="sng" dirty="0"/>
              <a:t>Course Input </a:t>
            </a:r>
            <a:r>
              <a:rPr lang="en-US" dirty="0"/>
              <a:t>sections below row 84 are identical in format, but vary slightly is capacity. I will explain on the next slide. Remember, only areas highlighted in yellow are for input. Let’s begin by identifying these areas: </a:t>
            </a:r>
          </a:p>
        </p:txBody>
      </p:sp>
      <p:sp>
        <p:nvSpPr>
          <p:cNvPr id="3" name="TextBox 2"/>
          <p:cNvSpPr txBox="1"/>
          <p:nvPr/>
        </p:nvSpPr>
        <p:spPr>
          <a:xfrm>
            <a:off x="228598" y="1143000"/>
            <a:ext cx="1295401" cy="1077218"/>
          </a:xfrm>
          <a:prstGeom prst="rect">
            <a:avLst/>
          </a:prstGeom>
          <a:noFill/>
        </p:spPr>
        <p:txBody>
          <a:bodyPr wrap="square" rtlCol="0">
            <a:spAutoFit/>
          </a:bodyPr>
          <a:lstStyle/>
          <a:p>
            <a:pPr algn="ctr"/>
            <a:r>
              <a:rPr lang="en-US" u="sng" dirty="0"/>
              <a:t>1-Title</a:t>
            </a:r>
          </a:p>
          <a:p>
            <a:pPr algn="ctr"/>
            <a:r>
              <a:rPr lang="en-US" dirty="0"/>
              <a:t> </a:t>
            </a:r>
            <a:r>
              <a:rPr lang="en-US" sz="1400" dirty="0"/>
              <a:t>(change to anything you desire)</a:t>
            </a:r>
          </a:p>
        </p:txBody>
      </p:sp>
      <p:cxnSp>
        <p:nvCxnSpPr>
          <p:cNvPr id="5" name="Straight Arrow Connector 4"/>
          <p:cNvCxnSpPr/>
          <p:nvPr/>
        </p:nvCxnSpPr>
        <p:spPr>
          <a:xfrm flipH="1">
            <a:off x="495300" y="1981200"/>
            <a:ext cx="3810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1523999" y="1143000"/>
            <a:ext cx="1143000" cy="646331"/>
          </a:xfrm>
          <a:prstGeom prst="rect">
            <a:avLst/>
          </a:prstGeom>
          <a:noFill/>
        </p:spPr>
        <p:txBody>
          <a:bodyPr wrap="square" rtlCol="0">
            <a:spAutoFit/>
          </a:bodyPr>
          <a:lstStyle/>
          <a:p>
            <a:pPr algn="ctr"/>
            <a:r>
              <a:rPr lang="en-US" u="sng" dirty="0"/>
              <a:t>2-Course Number</a:t>
            </a:r>
          </a:p>
        </p:txBody>
      </p:sp>
      <p:cxnSp>
        <p:nvCxnSpPr>
          <p:cNvPr id="9" name="Straight Arrow Connector 8"/>
          <p:cNvCxnSpPr/>
          <p:nvPr/>
        </p:nvCxnSpPr>
        <p:spPr>
          <a:xfrm flipH="1">
            <a:off x="1066800" y="1789331"/>
            <a:ext cx="762000" cy="125866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2514600" y="1142999"/>
            <a:ext cx="1143000" cy="646331"/>
          </a:xfrm>
          <a:prstGeom prst="rect">
            <a:avLst/>
          </a:prstGeom>
          <a:noFill/>
        </p:spPr>
        <p:txBody>
          <a:bodyPr wrap="square" rtlCol="0">
            <a:spAutoFit/>
          </a:bodyPr>
          <a:lstStyle/>
          <a:p>
            <a:pPr algn="ctr"/>
            <a:r>
              <a:rPr lang="en-US" u="sng" dirty="0"/>
              <a:t>3-Course Title</a:t>
            </a:r>
          </a:p>
        </p:txBody>
      </p:sp>
      <p:cxnSp>
        <p:nvCxnSpPr>
          <p:cNvPr id="13" name="Straight Arrow Connector 12"/>
          <p:cNvCxnSpPr/>
          <p:nvPr/>
        </p:nvCxnSpPr>
        <p:spPr>
          <a:xfrm flipH="1">
            <a:off x="1828800" y="1789330"/>
            <a:ext cx="990600" cy="12586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4876800" y="999530"/>
            <a:ext cx="4191000" cy="1754326"/>
          </a:xfrm>
          <a:prstGeom prst="rect">
            <a:avLst/>
          </a:prstGeom>
          <a:noFill/>
        </p:spPr>
        <p:txBody>
          <a:bodyPr wrap="square" rtlCol="0">
            <a:spAutoFit/>
          </a:bodyPr>
          <a:lstStyle/>
          <a:p>
            <a:r>
              <a:rPr lang="en-US" u="sng" dirty="0"/>
              <a:t>4-Course Duration:</a:t>
            </a:r>
          </a:p>
          <a:p>
            <a:r>
              <a:rPr lang="en-US" dirty="0"/>
              <a:t>1= Full Year Course</a:t>
            </a:r>
          </a:p>
          <a:p>
            <a:r>
              <a:rPr lang="en-US" dirty="0"/>
              <a:t>2= Course offered 2 times per school year</a:t>
            </a:r>
          </a:p>
          <a:p>
            <a:r>
              <a:rPr lang="en-US" dirty="0"/>
              <a:t>3= Course offered 3 times per school year</a:t>
            </a:r>
          </a:p>
          <a:p>
            <a:r>
              <a:rPr lang="en-US" dirty="0"/>
              <a:t>4= Course offered 4 times per school year</a:t>
            </a:r>
          </a:p>
          <a:p>
            <a:endParaRPr lang="en-US" dirty="0"/>
          </a:p>
        </p:txBody>
      </p:sp>
      <p:cxnSp>
        <p:nvCxnSpPr>
          <p:cNvPr id="17" name="Straight Arrow Connector 16"/>
          <p:cNvCxnSpPr/>
          <p:nvPr/>
        </p:nvCxnSpPr>
        <p:spPr>
          <a:xfrm flipH="1">
            <a:off x="3733800" y="1115556"/>
            <a:ext cx="1066800" cy="17800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3610003" y="5015955"/>
            <a:ext cx="2209800" cy="1754326"/>
          </a:xfrm>
          <a:prstGeom prst="rect">
            <a:avLst/>
          </a:prstGeom>
          <a:solidFill>
            <a:schemeClr val="bg1"/>
          </a:solidFill>
        </p:spPr>
        <p:txBody>
          <a:bodyPr wrap="square" rtlCol="0">
            <a:spAutoFit/>
          </a:bodyPr>
          <a:lstStyle/>
          <a:p>
            <a:r>
              <a:rPr lang="en-US" dirty="0"/>
              <a:t>6-</a:t>
            </a:r>
            <a:r>
              <a:rPr lang="en-US" u="sng" dirty="0"/>
              <a:t>Course Tallies by Grade</a:t>
            </a:r>
            <a:r>
              <a:rPr lang="en-US" dirty="0"/>
              <a:t> (Enter this information before entering anything in </a:t>
            </a:r>
            <a:r>
              <a:rPr lang="en-US" u="sng" dirty="0"/>
              <a:t>the Number of Sections</a:t>
            </a:r>
            <a:r>
              <a:rPr lang="en-US" dirty="0"/>
              <a:t> area)</a:t>
            </a:r>
          </a:p>
        </p:txBody>
      </p:sp>
      <p:cxnSp>
        <p:nvCxnSpPr>
          <p:cNvPr id="20" name="Straight Arrow Connector 19"/>
          <p:cNvCxnSpPr/>
          <p:nvPr/>
        </p:nvCxnSpPr>
        <p:spPr>
          <a:xfrm flipH="1" flipV="1">
            <a:off x="2644253" y="3770309"/>
            <a:ext cx="1013347" cy="15768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7005430" y="5246787"/>
            <a:ext cx="1638301" cy="646331"/>
          </a:xfrm>
          <a:prstGeom prst="rect">
            <a:avLst/>
          </a:prstGeom>
          <a:noFill/>
        </p:spPr>
        <p:txBody>
          <a:bodyPr wrap="square" rtlCol="0">
            <a:spAutoFit/>
          </a:bodyPr>
          <a:lstStyle/>
          <a:p>
            <a:r>
              <a:rPr lang="en-US" dirty="0"/>
              <a:t>5-Number of Sections area</a:t>
            </a:r>
          </a:p>
        </p:txBody>
      </p:sp>
      <p:cxnSp>
        <p:nvCxnSpPr>
          <p:cNvPr id="23" name="Straight Arrow Connector 22"/>
          <p:cNvCxnSpPr/>
          <p:nvPr/>
        </p:nvCxnSpPr>
        <p:spPr>
          <a:xfrm flipH="1" flipV="1">
            <a:off x="6248400" y="3829951"/>
            <a:ext cx="1066800" cy="14556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2453753" y="5850760"/>
            <a:ext cx="1447800" cy="646331"/>
          </a:xfrm>
          <a:prstGeom prst="rect">
            <a:avLst/>
          </a:prstGeom>
          <a:noFill/>
        </p:spPr>
        <p:txBody>
          <a:bodyPr wrap="square" rtlCol="0">
            <a:spAutoFit/>
          </a:bodyPr>
          <a:lstStyle/>
          <a:p>
            <a:r>
              <a:rPr lang="en-US" dirty="0"/>
              <a:t>7- Teacher Names</a:t>
            </a:r>
          </a:p>
        </p:txBody>
      </p:sp>
      <p:cxnSp>
        <p:nvCxnSpPr>
          <p:cNvPr id="27" name="Straight Arrow Connector 26"/>
          <p:cNvCxnSpPr/>
          <p:nvPr/>
        </p:nvCxnSpPr>
        <p:spPr>
          <a:xfrm flipH="1" flipV="1">
            <a:off x="1676400" y="4114800"/>
            <a:ext cx="838200" cy="17359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228600" y="5285601"/>
            <a:ext cx="2095501" cy="1477328"/>
          </a:xfrm>
          <a:prstGeom prst="rect">
            <a:avLst/>
          </a:prstGeom>
          <a:noFill/>
        </p:spPr>
        <p:txBody>
          <a:bodyPr wrap="square" rtlCol="0">
            <a:spAutoFit/>
          </a:bodyPr>
          <a:lstStyle/>
          <a:p>
            <a:r>
              <a:rPr lang="en-US" dirty="0"/>
              <a:t>8- Number of  sections taught within this Course Input area by each teacher listed</a:t>
            </a:r>
          </a:p>
        </p:txBody>
      </p:sp>
      <p:cxnSp>
        <p:nvCxnSpPr>
          <p:cNvPr id="31" name="Straight Arrow Connector 30"/>
          <p:cNvCxnSpPr/>
          <p:nvPr/>
        </p:nvCxnSpPr>
        <p:spPr>
          <a:xfrm flipH="1" flipV="1">
            <a:off x="609600" y="4267200"/>
            <a:ext cx="266698" cy="10217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51444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8534400" cy="4708981"/>
          </a:xfrm>
          <a:prstGeom prst="rect">
            <a:avLst/>
          </a:prstGeom>
          <a:noFill/>
        </p:spPr>
        <p:txBody>
          <a:bodyPr wrap="square" rtlCol="0">
            <a:spAutoFit/>
          </a:bodyPr>
          <a:lstStyle/>
          <a:p>
            <a:r>
              <a:rPr lang="en-US" sz="2000" dirty="0"/>
              <a:t>As mentioned previously, there are 20 Course Input sections (below cell L14 and shown in this set of instructions on slide 12). These can be used to organize your master schedule by academies, departments or any way that is convenient for you. In these sections you list courses, the number of sections of each course, the teachers who will be teaching the sections and the number of sections each teacher will be teaching. The format of all Input Sections is identical, but 3 of them vary in the number of courses that can be listed and the number of teachers that can be listed. Sections 1-17 all have input spaces for 40 courses and 36 teachers. Section 18 has input spaces for 100 courses and 90 teachers. If you have need to combine a large number of courses and/or teachers in one section, this is the section for you. Also, a small school may wish to just use this section for the entire school. Section 19 has been set up for the Resource student courses and has spaces for 48 courses and 36 teachers. Section 20 is set up for the Special Education student courses and also has spaces for 48 courses and 36 teachers. </a:t>
            </a:r>
          </a:p>
        </p:txBody>
      </p:sp>
      <p:sp>
        <p:nvSpPr>
          <p:cNvPr id="3" name="TextBox 2"/>
          <p:cNvSpPr txBox="1"/>
          <p:nvPr/>
        </p:nvSpPr>
        <p:spPr>
          <a:xfrm>
            <a:off x="304800" y="457200"/>
            <a:ext cx="8305800" cy="584775"/>
          </a:xfrm>
          <a:prstGeom prst="rect">
            <a:avLst/>
          </a:prstGeom>
          <a:noFill/>
        </p:spPr>
        <p:txBody>
          <a:bodyPr wrap="square" rtlCol="0">
            <a:spAutoFit/>
          </a:bodyPr>
          <a:lstStyle/>
          <a:p>
            <a:pPr algn="ctr"/>
            <a:r>
              <a:rPr lang="en-US" sz="3200" b="1" dirty="0"/>
              <a:t>Variations in the Course Input Sections</a:t>
            </a:r>
          </a:p>
        </p:txBody>
      </p:sp>
    </p:spTree>
    <p:extLst>
      <p:ext uri="{BB962C8B-B14F-4D97-AF65-F5344CB8AC3E}">
        <p14:creationId xmlns:p14="http://schemas.microsoft.com/office/powerpoint/2010/main" val="3878267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0"/>
            <a:ext cx="7585410" cy="461665"/>
          </a:xfrm>
          <a:prstGeom prst="rect">
            <a:avLst/>
          </a:prstGeom>
          <a:noFill/>
        </p:spPr>
        <p:txBody>
          <a:bodyPr wrap="none" rtlCol="0">
            <a:spAutoFit/>
          </a:bodyPr>
          <a:lstStyle/>
          <a:p>
            <a:r>
              <a:rPr lang="en-US" sz="2400" b="1" u="sng" dirty="0"/>
              <a:t>A special note on course and student course request input</a:t>
            </a:r>
          </a:p>
        </p:txBody>
      </p:sp>
      <p:sp>
        <p:nvSpPr>
          <p:cNvPr id="4" name="TextBox 3"/>
          <p:cNvSpPr txBox="1"/>
          <p:nvPr/>
        </p:nvSpPr>
        <p:spPr>
          <a:xfrm>
            <a:off x="622401" y="455137"/>
            <a:ext cx="8153400" cy="1754326"/>
          </a:xfrm>
          <a:prstGeom prst="rect">
            <a:avLst/>
          </a:prstGeom>
          <a:noFill/>
        </p:spPr>
        <p:txBody>
          <a:bodyPr wrap="square" rtlCol="0">
            <a:spAutoFit/>
          </a:bodyPr>
          <a:lstStyle/>
          <a:p>
            <a:r>
              <a:rPr lang="en-US" dirty="0"/>
              <a:t>Student information systems vary greatly in their ability to export data. If you are able to export the student course request tally summary into Excel format, you will be able to copy from your export directly into this portion of the Section Tally and Staffing spreadsheet. You may need to sort your export so courses are in your desired order and you may need modify your export so </a:t>
            </a:r>
            <a:r>
              <a:rPr lang="en-US" b="1" u="sng" dirty="0"/>
              <a:t>these 6 needed columns </a:t>
            </a:r>
            <a:r>
              <a:rPr lang="en-US" dirty="0"/>
              <a:t>are adjacent to each other for copying and pasting.</a:t>
            </a:r>
          </a:p>
        </p:txBody>
      </p:sp>
      <p:cxnSp>
        <p:nvCxnSpPr>
          <p:cNvPr id="6" name="Straight Arrow Connector 5"/>
          <p:cNvCxnSpPr/>
          <p:nvPr/>
        </p:nvCxnSpPr>
        <p:spPr>
          <a:xfrm flipH="1">
            <a:off x="1905000" y="1828800"/>
            <a:ext cx="3733800"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249905" y="1828800"/>
            <a:ext cx="1388895"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638800" y="1828800"/>
            <a:ext cx="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638800" y="1828800"/>
            <a:ext cx="76200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638800" y="1828800"/>
            <a:ext cx="1388895"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638800" y="1828800"/>
            <a:ext cx="213360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8600" y="5352871"/>
            <a:ext cx="8839200" cy="1200329"/>
          </a:xfrm>
          <a:prstGeom prst="rect">
            <a:avLst/>
          </a:prstGeom>
          <a:noFill/>
        </p:spPr>
        <p:txBody>
          <a:bodyPr wrap="square" rtlCol="0">
            <a:spAutoFit/>
          </a:bodyPr>
          <a:lstStyle/>
          <a:p>
            <a:r>
              <a:rPr lang="en-US" dirty="0"/>
              <a:t>The values that are placed here are the actual course request counts by grade level for each course. In this example you see Course # “5618”, Course Title “Ceramics”, 123 grade 9 student requests, 155 grade 10 student requests, 59 grade 11 student requests and 47 grade 12 student requests. The total of 384 student requests is automatically calculated.</a:t>
            </a:r>
          </a:p>
        </p:txBody>
      </p:sp>
      <p:pic>
        <p:nvPicPr>
          <p:cNvPr id="7" name="Picture 6"/>
          <p:cNvPicPr>
            <a:picLocks noChangeAspect="1"/>
          </p:cNvPicPr>
          <p:nvPr/>
        </p:nvPicPr>
        <p:blipFill>
          <a:blip r:embed="rId2"/>
          <a:stretch>
            <a:fillRect/>
          </a:stretch>
        </p:blipFill>
        <p:spPr>
          <a:xfrm>
            <a:off x="448080" y="2895600"/>
            <a:ext cx="8366034" cy="2514600"/>
          </a:xfrm>
          <a:prstGeom prst="rect">
            <a:avLst/>
          </a:prstGeom>
        </p:spPr>
      </p:pic>
    </p:spTree>
    <p:extLst>
      <p:ext uri="{BB962C8B-B14F-4D97-AF65-F5344CB8AC3E}">
        <p14:creationId xmlns:p14="http://schemas.microsoft.com/office/powerpoint/2010/main" val="1078368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srcRect l="60185"/>
          <a:stretch/>
        </p:blipFill>
        <p:spPr>
          <a:xfrm>
            <a:off x="827964" y="4673288"/>
            <a:ext cx="5847536" cy="1398514"/>
          </a:xfrm>
          <a:prstGeom prst="rect">
            <a:avLst/>
          </a:prstGeom>
        </p:spPr>
      </p:pic>
      <p:pic>
        <p:nvPicPr>
          <p:cNvPr id="7" name="Picture 6"/>
          <p:cNvPicPr>
            <a:picLocks noChangeAspect="1"/>
          </p:cNvPicPr>
          <p:nvPr/>
        </p:nvPicPr>
        <p:blipFill rotWithShape="1">
          <a:blip r:embed="rId2"/>
          <a:srcRect r="36110"/>
          <a:stretch/>
        </p:blipFill>
        <p:spPr>
          <a:xfrm>
            <a:off x="121927" y="2570165"/>
            <a:ext cx="8945873" cy="1398514"/>
          </a:xfrm>
          <a:prstGeom prst="rect">
            <a:avLst/>
          </a:prstGeom>
        </p:spPr>
      </p:pic>
      <p:sp>
        <p:nvSpPr>
          <p:cNvPr id="3" name="TextBox 2"/>
          <p:cNvSpPr txBox="1"/>
          <p:nvPr/>
        </p:nvSpPr>
        <p:spPr>
          <a:xfrm>
            <a:off x="242455" y="76200"/>
            <a:ext cx="8444345" cy="1200329"/>
          </a:xfrm>
          <a:prstGeom prst="rect">
            <a:avLst/>
          </a:prstGeom>
          <a:noFill/>
        </p:spPr>
        <p:txBody>
          <a:bodyPr wrap="square" rtlCol="0">
            <a:spAutoFit/>
          </a:bodyPr>
          <a:lstStyle/>
          <a:p>
            <a:r>
              <a:rPr lang="en-US" dirty="0"/>
              <a:t>Here the full rows of the Course Input section have been divided into two parts so all of the rows can be seen at once. Notice that when student course request counts are entered (here 215 grade 10 students, 163 grade 11 students and 5 grade 12 students) other values are calculated and appear in the row.</a:t>
            </a:r>
          </a:p>
        </p:txBody>
      </p:sp>
      <p:sp>
        <p:nvSpPr>
          <p:cNvPr id="4" name="TextBox 3"/>
          <p:cNvSpPr txBox="1"/>
          <p:nvPr/>
        </p:nvSpPr>
        <p:spPr>
          <a:xfrm>
            <a:off x="4621800" y="4367522"/>
            <a:ext cx="723900" cy="646331"/>
          </a:xfrm>
          <a:prstGeom prst="rect">
            <a:avLst/>
          </a:prstGeom>
          <a:noFill/>
          <a:ln>
            <a:solidFill>
              <a:srgbClr val="FF0000"/>
            </a:solidFill>
          </a:ln>
        </p:spPr>
        <p:txBody>
          <a:bodyPr wrap="square" rtlCol="0">
            <a:spAutoFit/>
          </a:bodyPr>
          <a:lstStyle/>
          <a:p>
            <a:pPr algn="ctr"/>
            <a:r>
              <a:rPr lang="en-US" dirty="0"/>
              <a:t>Same cell</a:t>
            </a:r>
          </a:p>
        </p:txBody>
      </p:sp>
      <p:cxnSp>
        <p:nvCxnSpPr>
          <p:cNvPr id="6" name="Straight Arrow Connector 5"/>
          <p:cNvCxnSpPr/>
          <p:nvPr/>
        </p:nvCxnSpPr>
        <p:spPr>
          <a:xfrm flipV="1">
            <a:off x="5335878" y="3928230"/>
            <a:ext cx="3422479" cy="10728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H="1">
            <a:off x="1303219" y="4464652"/>
            <a:ext cx="3318581" cy="13980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2819400" y="1295400"/>
            <a:ext cx="5867400" cy="1200329"/>
          </a:xfrm>
          <a:prstGeom prst="rect">
            <a:avLst/>
          </a:prstGeom>
          <a:noFill/>
        </p:spPr>
        <p:txBody>
          <a:bodyPr wrap="square" rtlCol="0">
            <a:spAutoFit/>
          </a:bodyPr>
          <a:lstStyle/>
          <a:p>
            <a:r>
              <a:rPr lang="en-US" dirty="0"/>
              <a:t>With a total of 383 students requesting this year-long course, </a:t>
            </a:r>
            <a:r>
              <a:rPr lang="en-US" u="sng" dirty="0"/>
              <a:t>this area </a:t>
            </a:r>
            <a:r>
              <a:rPr lang="en-US" dirty="0"/>
              <a:t>shows you the number of sections needed at various class size levels. For example, to keep the class size at 35 students, 11 sections are needed.</a:t>
            </a:r>
          </a:p>
        </p:txBody>
      </p:sp>
      <p:cxnSp>
        <p:nvCxnSpPr>
          <p:cNvPr id="19" name="Straight Connector 18"/>
          <p:cNvCxnSpPr/>
          <p:nvPr/>
        </p:nvCxnSpPr>
        <p:spPr>
          <a:xfrm flipH="1">
            <a:off x="2451414" y="1752600"/>
            <a:ext cx="367986" cy="633394"/>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2451414" y="2355934"/>
            <a:ext cx="3568386" cy="3800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7010400" y="2400950"/>
            <a:ext cx="914400" cy="13328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560921" y="6198009"/>
            <a:ext cx="7807412" cy="369332"/>
          </a:xfrm>
          <a:prstGeom prst="rect">
            <a:avLst/>
          </a:prstGeom>
          <a:noFill/>
        </p:spPr>
        <p:txBody>
          <a:bodyPr wrap="square" rtlCol="0">
            <a:spAutoFit/>
          </a:bodyPr>
          <a:lstStyle/>
          <a:p>
            <a:r>
              <a:rPr lang="en-US" dirty="0"/>
              <a:t>The next step is to enter a tentative number of sections to allocate to this course.</a:t>
            </a:r>
          </a:p>
        </p:txBody>
      </p:sp>
    </p:spTree>
    <p:extLst>
      <p:ext uri="{BB962C8B-B14F-4D97-AF65-F5344CB8AC3E}">
        <p14:creationId xmlns:p14="http://schemas.microsoft.com/office/powerpoint/2010/main" val="336181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05200" y="1819870"/>
            <a:ext cx="5516405" cy="4929690"/>
          </a:xfrm>
          <a:prstGeom prst="rect">
            <a:avLst/>
          </a:prstGeom>
        </p:spPr>
      </p:pic>
      <p:sp>
        <p:nvSpPr>
          <p:cNvPr id="4" name="TextBox 3"/>
          <p:cNvSpPr txBox="1"/>
          <p:nvPr/>
        </p:nvSpPr>
        <p:spPr>
          <a:xfrm>
            <a:off x="304800" y="0"/>
            <a:ext cx="8458200" cy="461665"/>
          </a:xfrm>
          <a:prstGeom prst="rect">
            <a:avLst/>
          </a:prstGeom>
          <a:noFill/>
        </p:spPr>
        <p:txBody>
          <a:bodyPr wrap="square" rtlCol="0">
            <a:spAutoFit/>
          </a:bodyPr>
          <a:lstStyle/>
          <a:p>
            <a:r>
              <a:rPr lang="en-US" sz="2400" b="1" dirty="0"/>
              <a:t>Spreadsheet Layout</a:t>
            </a:r>
          </a:p>
        </p:txBody>
      </p:sp>
      <p:sp>
        <p:nvSpPr>
          <p:cNvPr id="5" name="TextBox 4"/>
          <p:cNvSpPr txBox="1"/>
          <p:nvPr/>
        </p:nvSpPr>
        <p:spPr>
          <a:xfrm>
            <a:off x="304800" y="381000"/>
            <a:ext cx="8716805" cy="1477328"/>
          </a:xfrm>
          <a:prstGeom prst="rect">
            <a:avLst/>
          </a:prstGeom>
          <a:noFill/>
        </p:spPr>
        <p:txBody>
          <a:bodyPr wrap="square" rtlCol="0">
            <a:spAutoFit/>
          </a:bodyPr>
          <a:lstStyle/>
          <a:p>
            <a:r>
              <a:rPr lang="en-US" dirty="0"/>
              <a:t>The Section Tally and Staffing workbook is organized into twenty-two inter-related spreadsheets on tabs (don’t get too nervous – 20 of the spreadsheet tabs are identical so once you learn to use one, you know how to use all 20...and their use is optional). When you first open the spreadsheet, it will open to the tab labeled “Tally”. Below is a much reduced image of the uppermost portion of the “Tally” tab.</a:t>
            </a:r>
          </a:p>
        </p:txBody>
      </p:sp>
      <p:sp>
        <p:nvSpPr>
          <p:cNvPr id="6" name="TextBox 5"/>
          <p:cNvSpPr txBox="1"/>
          <p:nvPr/>
        </p:nvSpPr>
        <p:spPr>
          <a:xfrm>
            <a:off x="304800" y="1904286"/>
            <a:ext cx="3048000" cy="4801314"/>
          </a:xfrm>
          <a:prstGeom prst="rect">
            <a:avLst/>
          </a:prstGeom>
          <a:noFill/>
        </p:spPr>
        <p:txBody>
          <a:bodyPr wrap="square" rtlCol="0">
            <a:spAutoFit/>
          </a:bodyPr>
          <a:lstStyle/>
          <a:p>
            <a:r>
              <a:rPr lang="en-US" dirty="0"/>
              <a:t>The “Tally” tab spreadsheet is divided into three main sections:</a:t>
            </a:r>
          </a:p>
          <a:p>
            <a:endParaRPr lang="en-US" dirty="0"/>
          </a:p>
          <a:p>
            <a:r>
              <a:rPr lang="en-US" b="1" dirty="0">
                <a:solidFill>
                  <a:srgbClr val="0070C0"/>
                </a:solidFill>
              </a:rPr>
              <a:t>1</a:t>
            </a:r>
            <a:r>
              <a:rPr lang="en-US" dirty="0"/>
              <a:t> – Initial Data Input &amp; Summary Information</a:t>
            </a:r>
          </a:p>
          <a:p>
            <a:endParaRPr lang="en-US" dirty="0"/>
          </a:p>
          <a:p>
            <a:r>
              <a:rPr lang="en-US" b="1" dirty="0">
                <a:solidFill>
                  <a:srgbClr val="00B050"/>
                </a:solidFill>
              </a:rPr>
              <a:t>2</a:t>
            </a:r>
            <a:r>
              <a:rPr lang="en-US" dirty="0"/>
              <a:t> – Course and Staff Input Sections (showing 1 of 20 sections – space for 876 different courses)</a:t>
            </a:r>
          </a:p>
          <a:p>
            <a:endParaRPr lang="en-US" dirty="0"/>
          </a:p>
          <a:p>
            <a:r>
              <a:rPr lang="en-US" b="1" dirty="0">
                <a:solidFill>
                  <a:srgbClr val="FF0000"/>
                </a:solidFill>
              </a:rPr>
              <a:t>3</a:t>
            </a:r>
            <a:r>
              <a:rPr lang="en-US" dirty="0"/>
              <a:t> – Staffing Allocation Section</a:t>
            </a:r>
          </a:p>
          <a:p>
            <a:r>
              <a:rPr lang="en-US" dirty="0"/>
              <a:t>(showing 4 of 13 columns used to input staffing data –  space for 650 individual staff members)</a:t>
            </a:r>
          </a:p>
        </p:txBody>
      </p:sp>
      <p:grpSp>
        <p:nvGrpSpPr>
          <p:cNvPr id="42" name="Group 41"/>
          <p:cNvGrpSpPr/>
          <p:nvPr/>
        </p:nvGrpSpPr>
        <p:grpSpPr>
          <a:xfrm>
            <a:off x="3505200" y="2658070"/>
            <a:ext cx="5516405" cy="1371600"/>
            <a:chOff x="3505200" y="2667000"/>
            <a:chExt cx="5516405" cy="1371600"/>
          </a:xfrm>
        </p:grpSpPr>
        <p:cxnSp>
          <p:nvCxnSpPr>
            <p:cNvPr id="38" name="Elbow Connector 37"/>
            <p:cNvCxnSpPr/>
            <p:nvPr/>
          </p:nvCxnSpPr>
          <p:spPr>
            <a:xfrm flipV="1">
              <a:off x="3505200" y="2667000"/>
              <a:ext cx="5105400" cy="1371600"/>
            </a:xfrm>
            <a:prstGeom prst="bentConnector3">
              <a:avLst/>
            </a:prstGeom>
            <a:ln>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a:off x="8534400" y="2667000"/>
              <a:ext cx="487205" cy="0"/>
            </a:xfrm>
            <a:prstGeom prst="line">
              <a:avLst/>
            </a:prstGeom>
            <a:ln>
              <a:solidFill>
                <a:srgbClr val="0070C0"/>
              </a:solidFill>
            </a:ln>
          </p:spPr>
          <p:style>
            <a:lnRef idx="3">
              <a:schemeClr val="accent1"/>
            </a:lnRef>
            <a:fillRef idx="0">
              <a:schemeClr val="accent1"/>
            </a:fillRef>
            <a:effectRef idx="2">
              <a:schemeClr val="accent1"/>
            </a:effectRef>
            <a:fontRef idx="minor">
              <a:schemeClr val="tx1"/>
            </a:fontRef>
          </p:style>
        </p:cxnSp>
      </p:grpSp>
      <p:sp>
        <p:nvSpPr>
          <p:cNvPr id="43" name="Rectangle 42"/>
          <p:cNvSpPr/>
          <p:nvPr/>
        </p:nvSpPr>
        <p:spPr>
          <a:xfrm>
            <a:off x="6096000" y="2734270"/>
            <a:ext cx="2925605" cy="1586805"/>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4" name="TextBox 43"/>
          <p:cNvSpPr txBox="1"/>
          <p:nvPr/>
        </p:nvSpPr>
        <p:spPr>
          <a:xfrm>
            <a:off x="5958602" y="1696640"/>
            <a:ext cx="457200" cy="923330"/>
          </a:xfrm>
          <a:prstGeom prst="rect">
            <a:avLst/>
          </a:prstGeom>
          <a:noFill/>
          <a:scene3d>
            <a:camera prst="isometricOffAxis1Right"/>
            <a:lightRig rig="threePt" dir="t"/>
          </a:scene3d>
        </p:spPr>
        <p:txBody>
          <a:bodyPr wrap="square" rtlCol="0">
            <a:spAutoFit/>
          </a:bodyPr>
          <a:lstStyle/>
          <a:p>
            <a:r>
              <a:rPr lang="en-US" sz="5400" b="1" dirty="0">
                <a:solidFill>
                  <a:srgbClr val="0070C0"/>
                </a:solidFill>
              </a:rPr>
              <a:t>1</a:t>
            </a:r>
          </a:p>
        </p:txBody>
      </p:sp>
      <p:sp>
        <p:nvSpPr>
          <p:cNvPr id="45" name="TextBox 44"/>
          <p:cNvSpPr txBox="1"/>
          <p:nvPr/>
        </p:nvSpPr>
        <p:spPr>
          <a:xfrm>
            <a:off x="4305300" y="4639270"/>
            <a:ext cx="457200" cy="923330"/>
          </a:xfrm>
          <a:prstGeom prst="rect">
            <a:avLst/>
          </a:prstGeom>
          <a:noFill/>
          <a:effectLst>
            <a:innerShdw blurRad="63500" dist="50800" dir="13500000">
              <a:prstClr val="black">
                <a:alpha val="50000"/>
              </a:prstClr>
            </a:innerShdw>
          </a:effectLst>
          <a:scene3d>
            <a:camera prst="isometricOffAxis1Right"/>
            <a:lightRig rig="threePt" dir="t"/>
          </a:scene3d>
        </p:spPr>
        <p:txBody>
          <a:bodyPr wrap="square" rtlCol="0">
            <a:spAutoFit/>
          </a:bodyPr>
          <a:lstStyle/>
          <a:p>
            <a:r>
              <a:rPr lang="en-US" sz="5400" b="1" dirty="0">
                <a:solidFill>
                  <a:srgbClr val="00B050"/>
                </a:solidFill>
              </a:rPr>
              <a:t>2</a:t>
            </a:r>
          </a:p>
        </p:txBody>
      </p:sp>
      <p:sp>
        <p:nvSpPr>
          <p:cNvPr id="46" name="TextBox 45"/>
          <p:cNvSpPr txBox="1"/>
          <p:nvPr/>
        </p:nvSpPr>
        <p:spPr>
          <a:xfrm>
            <a:off x="7330202" y="2959626"/>
            <a:ext cx="457200" cy="923330"/>
          </a:xfrm>
          <a:prstGeom prst="rect">
            <a:avLst/>
          </a:prstGeom>
          <a:noFill/>
          <a:scene3d>
            <a:camera prst="isometricOffAxis1Right"/>
            <a:lightRig rig="threePt" dir="t"/>
          </a:scene3d>
        </p:spPr>
        <p:txBody>
          <a:bodyPr wrap="square" rtlCol="0">
            <a:spAutoFit/>
          </a:bodyPr>
          <a:lstStyle/>
          <a:p>
            <a:r>
              <a:rPr lang="en-US" sz="5400" b="1" dirty="0">
                <a:solidFill>
                  <a:srgbClr val="FF0000"/>
                </a:solidFill>
              </a:rPr>
              <a:t>3</a:t>
            </a:r>
          </a:p>
        </p:txBody>
      </p:sp>
      <p:cxnSp>
        <p:nvCxnSpPr>
          <p:cNvPr id="48" name="Straight Arrow Connector 47"/>
          <p:cNvCxnSpPr/>
          <p:nvPr/>
        </p:nvCxnSpPr>
        <p:spPr>
          <a:xfrm>
            <a:off x="5638800" y="5706070"/>
            <a:ext cx="0" cy="838200"/>
          </a:xfrm>
          <a:prstGeom prst="straightConnector1">
            <a:avLst/>
          </a:prstGeom>
          <a:ln w="57150">
            <a:solidFill>
              <a:srgbClr val="00B050"/>
            </a:solidFill>
            <a:tailEnd type="triangle"/>
          </a:ln>
        </p:spPr>
        <p:style>
          <a:lnRef idx="3">
            <a:schemeClr val="accent3"/>
          </a:lnRef>
          <a:fillRef idx="0">
            <a:schemeClr val="accent3"/>
          </a:fillRef>
          <a:effectRef idx="2">
            <a:schemeClr val="accent3"/>
          </a:effectRef>
          <a:fontRef idx="minor">
            <a:schemeClr val="tx1"/>
          </a:fontRef>
        </p:style>
      </p:cxnSp>
      <p:sp>
        <p:nvSpPr>
          <p:cNvPr id="49" name="TextBox 48"/>
          <p:cNvSpPr txBox="1"/>
          <p:nvPr/>
        </p:nvSpPr>
        <p:spPr>
          <a:xfrm>
            <a:off x="5958602" y="5858470"/>
            <a:ext cx="2651998" cy="923330"/>
          </a:xfrm>
          <a:prstGeom prst="rect">
            <a:avLst/>
          </a:prstGeom>
          <a:noFill/>
        </p:spPr>
        <p:txBody>
          <a:bodyPr wrap="square" rtlCol="0">
            <a:spAutoFit/>
          </a:bodyPr>
          <a:lstStyle/>
          <a:p>
            <a:r>
              <a:rPr lang="en-US" dirty="0"/>
              <a:t>19 additional, identical course input sections follow below</a:t>
            </a:r>
          </a:p>
        </p:txBody>
      </p:sp>
      <p:cxnSp>
        <p:nvCxnSpPr>
          <p:cNvPr id="51" name="Straight Connector 50"/>
          <p:cNvCxnSpPr/>
          <p:nvPr/>
        </p:nvCxnSpPr>
        <p:spPr>
          <a:xfrm flipH="1">
            <a:off x="6019800" y="4321075"/>
            <a:ext cx="3001806" cy="1339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6019800" y="4105870"/>
            <a:ext cx="0" cy="2286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505200" y="4105870"/>
            <a:ext cx="25146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696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85800"/>
            <a:ext cx="8610600" cy="369332"/>
          </a:xfrm>
          <a:prstGeom prst="rect">
            <a:avLst/>
          </a:prstGeom>
          <a:noFill/>
        </p:spPr>
        <p:txBody>
          <a:bodyPr wrap="square" rtlCol="0">
            <a:spAutoFit/>
          </a:bodyPr>
          <a:lstStyle/>
          <a:p>
            <a:r>
              <a:rPr lang="en-US" b="1" u="sng" dirty="0"/>
              <a:t>Here</a:t>
            </a:r>
            <a:r>
              <a:rPr lang="en-US" dirty="0"/>
              <a:t>, 11 sections have been entered as a tentative section allocation count for this course.</a:t>
            </a:r>
          </a:p>
        </p:txBody>
      </p:sp>
      <p:sp>
        <p:nvSpPr>
          <p:cNvPr id="5" name="TextBox 4"/>
          <p:cNvSpPr txBox="1"/>
          <p:nvPr/>
        </p:nvSpPr>
        <p:spPr>
          <a:xfrm>
            <a:off x="457200" y="76200"/>
            <a:ext cx="8153400" cy="646331"/>
          </a:xfrm>
          <a:prstGeom prst="rect">
            <a:avLst/>
          </a:prstGeom>
          <a:noFill/>
        </p:spPr>
        <p:txBody>
          <a:bodyPr wrap="square" rtlCol="0">
            <a:spAutoFit/>
          </a:bodyPr>
          <a:lstStyle/>
          <a:p>
            <a:r>
              <a:rPr lang="en-US" dirty="0"/>
              <a:t>This is just the right side portion of the Course Input section. When a section count number is entered, there are additional calculations displayed to the right.</a:t>
            </a:r>
          </a:p>
        </p:txBody>
      </p:sp>
      <p:sp>
        <p:nvSpPr>
          <p:cNvPr id="6" name="TextBox 5"/>
          <p:cNvSpPr txBox="1"/>
          <p:nvPr/>
        </p:nvSpPr>
        <p:spPr>
          <a:xfrm>
            <a:off x="1828800" y="1066800"/>
            <a:ext cx="7086600" cy="1200329"/>
          </a:xfrm>
          <a:prstGeom prst="rect">
            <a:avLst/>
          </a:prstGeom>
          <a:noFill/>
        </p:spPr>
        <p:txBody>
          <a:bodyPr wrap="square" rtlCol="0">
            <a:spAutoFit/>
          </a:bodyPr>
          <a:lstStyle/>
          <a:p>
            <a:r>
              <a:rPr lang="en-US" dirty="0"/>
              <a:t>Given 11 sections, the average class size will be 34.82 (AVG column), if you reduce the number of sections to 10 (AVG&lt;1 column), the class size average will be 38.30, if you increase the number of sections to 12 (AVG&gt;1 column), the class size average will be 31.92</a:t>
            </a:r>
          </a:p>
        </p:txBody>
      </p:sp>
      <p:cxnSp>
        <p:nvCxnSpPr>
          <p:cNvPr id="8" name="Straight Arrow Connector 7"/>
          <p:cNvCxnSpPr/>
          <p:nvPr/>
        </p:nvCxnSpPr>
        <p:spPr>
          <a:xfrm flipH="1">
            <a:off x="1828800" y="2203966"/>
            <a:ext cx="228600" cy="107263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2057400" y="2203966"/>
            <a:ext cx="228600" cy="107263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2057400" y="2203966"/>
            <a:ext cx="914400" cy="107263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304801" y="4160654"/>
            <a:ext cx="4495800" cy="2308324"/>
          </a:xfrm>
          <a:prstGeom prst="rect">
            <a:avLst/>
          </a:prstGeom>
          <a:noFill/>
        </p:spPr>
        <p:txBody>
          <a:bodyPr wrap="square" rtlCol="0">
            <a:spAutoFit/>
          </a:bodyPr>
          <a:lstStyle/>
          <a:p>
            <a:r>
              <a:rPr lang="en-US" dirty="0"/>
              <a:t>This “Class Averages” section is very useful when you have completely finished entering all courses and the tentative number of sections to allocate to each. If you have room to add sections or if you need to reduce the number of sections to meet the staffing allocation, you can easily see where adjustments can be made. </a:t>
            </a:r>
          </a:p>
        </p:txBody>
      </p:sp>
      <p:sp>
        <p:nvSpPr>
          <p:cNvPr id="15" name="TextBox 14"/>
          <p:cNvSpPr txBox="1"/>
          <p:nvPr/>
        </p:nvSpPr>
        <p:spPr>
          <a:xfrm>
            <a:off x="5334000" y="4160654"/>
            <a:ext cx="3810000" cy="2585323"/>
          </a:xfrm>
          <a:prstGeom prst="rect">
            <a:avLst/>
          </a:prstGeom>
          <a:noFill/>
        </p:spPr>
        <p:txBody>
          <a:bodyPr wrap="square" rtlCol="0">
            <a:spAutoFit/>
          </a:bodyPr>
          <a:lstStyle/>
          <a:p>
            <a:r>
              <a:rPr lang="en-US" dirty="0"/>
              <a:t>The </a:t>
            </a:r>
            <a:r>
              <a:rPr lang="en-US" b="1" u="sng" dirty="0"/>
              <a:t>Splits</a:t>
            </a:r>
            <a:r>
              <a:rPr lang="en-US" dirty="0"/>
              <a:t> are most helpful when counting the number of seats by period by grade level in the master scheduling process. This is especially helpful when balancing classes.  The splits are proportionately calculated based on the number of sections assigned and the student course requests by grade level.</a:t>
            </a:r>
          </a:p>
        </p:txBody>
      </p:sp>
      <p:pic>
        <p:nvPicPr>
          <p:cNvPr id="7" name="Picture 6"/>
          <p:cNvPicPr>
            <a:picLocks noChangeAspect="1"/>
          </p:cNvPicPr>
          <p:nvPr/>
        </p:nvPicPr>
        <p:blipFill>
          <a:blip r:embed="rId2"/>
          <a:stretch>
            <a:fillRect/>
          </a:stretch>
        </p:blipFill>
        <p:spPr>
          <a:xfrm>
            <a:off x="499101" y="2643245"/>
            <a:ext cx="8111499" cy="1245693"/>
          </a:xfrm>
          <a:prstGeom prst="rect">
            <a:avLst/>
          </a:prstGeom>
        </p:spPr>
      </p:pic>
      <p:cxnSp>
        <p:nvCxnSpPr>
          <p:cNvPr id="4" name="Straight Arrow Connector 3"/>
          <p:cNvCxnSpPr/>
          <p:nvPr/>
        </p:nvCxnSpPr>
        <p:spPr>
          <a:xfrm>
            <a:off x="609600" y="1043609"/>
            <a:ext cx="152400" cy="15996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flipH="1" flipV="1">
            <a:off x="5181600" y="3888938"/>
            <a:ext cx="914400" cy="27171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flipV="1">
            <a:off x="6096000" y="3888938"/>
            <a:ext cx="1066800" cy="27171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39434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067" y="56866"/>
            <a:ext cx="8077200" cy="369332"/>
          </a:xfrm>
          <a:prstGeom prst="rect">
            <a:avLst/>
          </a:prstGeom>
          <a:noFill/>
        </p:spPr>
        <p:txBody>
          <a:bodyPr wrap="square" rtlCol="0">
            <a:spAutoFit/>
          </a:bodyPr>
          <a:lstStyle/>
          <a:p>
            <a:r>
              <a:rPr lang="en-US" b="1" u="sng" dirty="0"/>
              <a:t>Teacher Assignments</a:t>
            </a:r>
          </a:p>
        </p:txBody>
      </p:sp>
      <p:sp>
        <p:nvSpPr>
          <p:cNvPr id="3" name="TextBox 2"/>
          <p:cNvSpPr txBox="1"/>
          <p:nvPr/>
        </p:nvSpPr>
        <p:spPr>
          <a:xfrm>
            <a:off x="304800" y="381000"/>
            <a:ext cx="8534400" cy="3139321"/>
          </a:xfrm>
          <a:prstGeom prst="rect">
            <a:avLst/>
          </a:prstGeom>
          <a:noFill/>
        </p:spPr>
        <p:txBody>
          <a:bodyPr wrap="square" rtlCol="0">
            <a:spAutoFit/>
          </a:bodyPr>
          <a:lstStyle/>
          <a:p>
            <a:r>
              <a:rPr lang="en-US" dirty="0"/>
              <a:t>The next section to fill out is the Teacher Assignment section. Here the names of teachers are entered. If it is fairly straight forward and you know exactly how many sections each teacher will teach in this particular Course Input area, go ahead and enter the number of sections adjacent to each teacher’s name in the “Sections Assigned” column (column B). If it is not so straight forward and you need to do some figuring about just how many sections each teacher will take, I have provided a place to do the figuring. Look at the bottom of the Excel spreadsheet. You will see a row of tabs. The first is labeled “Tally” and then “Sheet 1” through “Sheet 20”. Each Course Input section is associated with one sheet - in this example, </a:t>
            </a:r>
            <a:r>
              <a:rPr lang="en-US" b="1" u="sng" dirty="0">
                <a:solidFill>
                  <a:srgbClr val="7030A0"/>
                </a:solidFill>
              </a:rPr>
              <a:t>Sheet 1</a:t>
            </a:r>
            <a:r>
              <a:rPr lang="en-US" dirty="0"/>
              <a:t>. Click on any of the “Sheet_” hyperlinks or the “Sheet_” tab at the bottom of the spreadsheet to get to the “Teacher Section Assignment” sheet for each Course Input area. </a:t>
            </a:r>
          </a:p>
        </p:txBody>
      </p:sp>
      <p:sp>
        <p:nvSpPr>
          <p:cNvPr id="13" name="TextBox 12"/>
          <p:cNvSpPr txBox="1"/>
          <p:nvPr/>
        </p:nvSpPr>
        <p:spPr>
          <a:xfrm>
            <a:off x="5029200" y="5609272"/>
            <a:ext cx="3810000" cy="1477328"/>
          </a:xfrm>
          <a:prstGeom prst="rect">
            <a:avLst/>
          </a:prstGeom>
          <a:noFill/>
        </p:spPr>
        <p:txBody>
          <a:bodyPr wrap="square" rtlCol="0">
            <a:spAutoFit/>
          </a:bodyPr>
          <a:lstStyle/>
          <a:p>
            <a:r>
              <a:rPr lang="en-US" dirty="0"/>
              <a:t>Note: An individual teacher can be entered into several Course Input areas, just make sure the teacher’s name is identically entered each time.</a:t>
            </a:r>
          </a:p>
          <a:p>
            <a:endParaRPr lang="en-US" dirty="0"/>
          </a:p>
        </p:txBody>
      </p:sp>
      <p:pic>
        <p:nvPicPr>
          <p:cNvPr id="1229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703" t="88895" r="12431" b="4855"/>
          <a:stretch/>
        </p:blipFill>
        <p:spPr bwMode="auto">
          <a:xfrm>
            <a:off x="304800" y="3530761"/>
            <a:ext cx="8382000" cy="355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320046" y="4191000"/>
            <a:ext cx="7831221" cy="2362200"/>
            <a:chOff x="4931803" y="2792541"/>
            <a:chExt cx="7183997" cy="2095845"/>
          </a:xfrm>
        </p:grpSpPr>
        <p:pic>
          <p:nvPicPr>
            <p:cNvPr id="4" name="Picture 3"/>
            <p:cNvPicPr>
              <a:picLocks noChangeAspect="1"/>
            </p:cNvPicPr>
            <p:nvPr/>
          </p:nvPicPr>
          <p:blipFill>
            <a:blip r:embed="rId3"/>
            <a:stretch>
              <a:fillRect/>
            </a:stretch>
          </p:blipFill>
          <p:spPr>
            <a:xfrm>
              <a:off x="4931803" y="2794138"/>
              <a:ext cx="3907397" cy="1618688"/>
            </a:xfrm>
            <a:prstGeom prst="rect">
              <a:avLst/>
            </a:prstGeom>
          </p:spPr>
        </p:pic>
        <p:pic>
          <p:nvPicPr>
            <p:cNvPr id="5" name="Picture 4"/>
            <p:cNvPicPr>
              <a:picLocks noChangeAspect="1"/>
            </p:cNvPicPr>
            <p:nvPr/>
          </p:nvPicPr>
          <p:blipFill>
            <a:blip r:embed="rId4"/>
            <a:stretch>
              <a:fillRect/>
            </a:stretch>
          </p:blipFill>
          <p:spPr>
            <a:xfrm>
              <a:off x="8824883" y="2792541"/>
              <a:ext cx="3290917" cy="1145813"/>
            </a:xfrm>
            <a:prstGeom prst="rect">
              <a:avLst/>
            </a:prstGeom>
          </p:spPr>
        </p:pic>
        <p:pic>
          <p:nvPicPr>
            <p:cNvPr id="6" name="Picture 5"/>
            <p:cNvPicPr>
              <a:picLocks noChangeAspect="1"/>
            </p:cNvPicPr>
            <p:nvPr/>
          </p:nvPicPr>
          <p:blipFill>
            <a:blip r:embed="rId5"/>
            <a:stretch>
              <a:fillRect/>
            </a:stretch>
          </p:blipFill>
          <p:spPr>
            <a:xfrm>
              <a:off x="4931803" y="4379136"/>
              <a:ext cx="3907397" cy="509250"/>
            </a:xfrm>
            <a:prstGeom prst="rect">
              <a:avLst/>
            </a:prstGeom>
          </p:spPr>
        </p:pic>
      </p:grpSp>
    </p:spTree>
    <p:extLst>
      <p:ext uri="{BB962C8B-B14F-4D97-AF65-F5344CB8AC3E}">
        <p14:creationId xmlns:p14="http://schemas.microsoft.com/office/powerpoint/2010/main" val="86203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493838"/>
            <a:ext cx="843915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399" y="152400"/>
            <a:ext cx="8639175" cy="646331"/>
          </a:xfrm>
          <a:prstGeom prst="rect">
            <a:avLst/>
          </a:prstGeom>
          <a:noFill/>
        </p:spPr>
        <p:txBody>
          <a:bodyPr wrap="square" rtlCol="0">
            <a:spAutoFit/>
          </a:bodyPr>
          <a:lstStyle/>
          <a:p>
            <a:r>
              <a:rPr lang="en-US" dirty="0"/>
              <a:t>This is an example of a Sheet – The </a:t>
            </a:r>
            <a:r>
              <a:rPr lang="en-US" i="1" u="sng" dirty="0"/>
              <a:t>Teacher Names</a:t>
            </a:r>
            <a:r>
              <a:rPr lang="en-US" dirty="0"/>
              <a:t>, </a:t>
            </a:r>
            <a:r>
              <a:rPr lang="en-US" i="1" u="sng" dirty="0"/>
              <a:t>Course Titles </a:t>
            </a:r>
            <a:r>
              <a:rPr lang="en-US" dirty="0"/>
              <a:t>and </a:t>
            </a:r>
            <a:r>
              <a:rPr lang="en-US" i="1" u="sng" dirty="0"/>
              <a:t>Sections Needed </a:t>
            </a:r>
            <a:r>
              <a:rPr lang="en-US" dirty="0"/>
              <a:t>automatically appear. </a:t>
            </a:r>
          </a:p>
        </p:txBody>
      </p:sp>
      <p:cxnSp>
        <p:nvCxnSpPr>
          <p:cNvPr id="5" name="Straight Arrow Connector 4"/>
          <p:cNvCxnSpPr/>
          <p:nvPr/>
        </p:nvCxnSpPr>
        <p:spPr>
          <a:xfrm flipH="1">
            <a:off x="1295400" y="475565"/>
            <a:ext cx="2438400" cy="165803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a:off x="3352800" y="475565"/>
            <a:ext cx="2057400" cy="142943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a:off x="3200400" y="475565"/>
            <a:ext cx="4038600" cy="417263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3048000" y="5575110"/>
            <a:ext cx="5638800" cy="923330"/>
          </a:xfrm>
          <a:prstGeom prst="rect">
            <a:avLst/>
          </a:prstGeom>
          <a:noFill/>
        </p:spPr>
        <p:txBody>
          <a:bodyPr wrap="square" rtlCol="0">
            <a:spAutoFit/>
          </a:bodyPr>
          <a:lstStyle/>
          <a:p>
            <a:r>
              <a:rPr lang="en-US" dirty="0"/>
              <a:t>An indication of areas that need a “FIX” are also indicated. Here, since 14 sections of Health and Career Education are needed and “0” are assigned, there need to be a FIX.</a:t>
            </a:r>
          </a:p>
        </p:txBody>
      </p:sp>
      <p:cxnSp>
        <p:nvCxnSpPr>
          <p:cNvPr id="12" name="Straight Arrow Connector 11"/>
          <p:cNvCxnSpPr>
            <a:stCxn id="10" idx="1"/>
          </p:cNvCxnSpPr>
          <p:nvPr/>
        </p:nvCxnSpPr>
        <p:spPr>
          <a:xfrm flipH="1" flipV="1">
            <a:off x="2185916" y="5370513"/>
            <a:ext cx="862084" cy="6662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a:stCxn id="10" idx="1"/>
          </p:cNvCxnSpPr>
          <p:nvPr/>
        </p:nvCxnSpPr>
        <p:spPr>
          <a:xfrm flipV="1">
            <a:off x="3048000" y="5370513"/>
            <a:ext cx="14216" cy="6662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733425" y="6477000"/>
            <a:ext cx="7953375" cy="369332"/>
          </a:xfrm>
          <a:prstGeom prst="rect">
            <a:avLst/>
          </a:prstGeom>
          <a:noFill/>
        </p:spPr>
        <p:txBody>
          <a:bodyPr wrap="square" rtlCol="0">
            <a:spAutoFit/>
          </a:bodyPr>
          <a:lstStyle/>
          <a:p>
            <a:r>
              <a:rPr lang="en-US" dirty="0"/>
              <a:t>Go to the next slide for the FIX </a:t>
            </a:r>
          </a:p>
        </p:txBody>
      </p:sp>
      <p:cxnSp>
        <p:nvCxnSpPr>
          <p:cNvPr id="17" name="Straight Arrow Connector 16"/>
          <p:cNvCxnSpPr/>
          <p:nvPr/>
        </p:nvCxnSpPr>
        <p:spPr>
          <a:xfrm>
            <a:off x="3733800" y="6705600"/>
            <a:ext cx="3581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98692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574800"/>
            <a:ext cx="843915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228600"/>
            <a:ext cx="7696200" cy="923330"/>
          </a:xfrm>
          <a:prstGeom prst="rect">
            <a:avLst/>
          </a:prstGeom>
          <a:noFill/>
        </p:spPr>
        <p:txBody>
          <a:bodyPr wrap="square" rtlCol="0">
            <a:spAutoFit/>
          </a:bodyPr>
          <a:lstStyle/>
          <a:p>
            <a:r>
              <a:rPr lang="en-US" dirty="0"/>
              <a:t>Here 5 sections have been given to Adams, 5 to Jones and 4 to Smith. This balances the need for 14 sections and all of the FIX issues have been taken care of. </a:t>
            </a:r>
          </a:p>
        </p:txBody>
      </p:sp>
      <p:sp>
        <p:nvSpPr>
          <p:cNvPr id="3" name="TextBox 2"/>
          <p:cNvSpPr txBox="1"/>
          <p:nvPr/>
        </p:nvSpPr>
        <p:spPr>
          <a:xfrm>
            <a:off x="1371600" y="5715000"/>
            <a:ext cx="6781800" cy="369332"/>
          </a:xfrm>
          <a:prstGeom prst="rect">
            <a:avLst/>
          </a:prstGeom>
          <a:noFill/>
        </p:spPr>
        <p:txBody>
          <a:bodyPr wrap="square" rtlCol="0">
            <a:spAutoFit/>
          </a:bodyPr>
          <a:lstStyle/>
          <a:p>
            <a:r>
              <a:rPr lang="en-US" dirty="0"/>
              <a:t>Let’s look at a more complicated area </a:t>
            </a:r>
          </a:p>
        </p:txBody>
      </p:sp>
      <p:cxnSp>
        <p:nvCxnSpPr>
          <p:cNvPr id="5" name="Straight Arrow Connector 4"/>
          <p:cNvCxnSpPr>
            <a:endCxn id="3" idx="3"/>
          </p:cNvCxnSpPr>
          <p:nvPr/>
        </p:nvCxnSpPr>
        <p:spPr>
          <a:xfrm>
            <a:off x="5181600" y="5899666"/>
            <a:ext cx="29718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19806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0" y="914400"/>
            <a:ext cx="5657850" cy="518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228600"/>
            <a:ext cx="3048000" cy="6463308"/>
          </a:xfrm>
          <a:prstGeom prst="rect">
            <a:avLst/>
          </a:prstGeom>
          <a:noFill/>
        </p:spPr>
        <p:txBody>
          <a:bodyPr wrap="square" rtlCol="0">
            <a:spAutoFit/>
          </a:bodyPr>
          <a:lstStyle/>
          <a:p>
            <a:r>
              <a:rPr lang="en-US" dirty="0"/>
              <a:t>This is just a portion of the listing of the classes from the Science area. By assigning sections  of the various courses to teachers, the total sections needed and the total sections assigned to each teacher is tabulated. Here you see that teacher Streisand is assigned to a total of 5 sections – 2 sections of Science 1HP, 2 sections of Science 2P, and 1 section of Science 2HP. The correct total number of sections of Science 1P, Science 1HP and Science 2P have been allocated. Two more sections of Science 2HP need to be allocated. If the rest of the  Science chart was visible, you would see where a total of 26 sections need to be allocated.</a:t>
            </a:r>
          </a:p>
        </p:txBody>
      </p:sp>
    </p:spTree>
    <p:extLst>
      <p:ext uri="{BB962C8B-B14F-4D97-AF65-F5344CB8AC3E}">
        <p14:creationId xmlns:p14="http://schemas.microsoft.com/office/powerpoint/2010/main" val="945224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337270"/>
            <a:ext cx="843915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399" y="228600"/>
            <a:ext cx="8258175" cy="923330"/>
          </a:xfrm>
          <a:prstGeom prst="rect">
            <a:avLst/>
          </a:prstGeom>
          <a:noFill/>
        </p:spPr>
        <p:txBody>
          <a:bodyPr wrap="square" rtlCol="0">
            <a:spAutoFit/>
          </a:bodyPr>
          <a:lstStyle/>
          <a:p>
            <a:r>
              <a:rPr lang="en-US" dirty="0"/>
              <a:t>Looking back at this sheet – since everything is balanced here, it is time to go back to the Tally sheet and you will see that the </a:t>
            </a:r>
            <a:r>
              <a:rPr lang="en-US" u="sng" dirty="0"/>
              <a:t>teacher’s total sections </a:t>
            </a:r>
            <a:r>
              <a:rPr lang="en-US" dirty="0"/>
              <a:t>assigned is transferred there. </a:t>
            </a:r>
          </a:p>
        </p:txBody>
      </p:sp>
      <p:cxnSp>
        <p:nvCxnSpPr>
          <p:cNvPr id="5" name="Straight Arrow Connector 4"/>
          <p:cNvCxnSpPr/>
          <p:nvPr/>
        </p:nvCxnSpPr>
        <p:spPr>
          <a:xfrm flipH="1">
            <a:off x="2057400" y="838200"/>
            <a:ext cx="3352800" cy="90547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352426" y="5203209"/>
            <a:ext cx="8464810" cy="646331"/>
          </a:xfrm>
          <a:prstGeom prst="rect">
            <a:avLst/>
          </a:prstGeom>
          <a:noFill/>
        </p:spPr>
        <p:txBody>
          <a:bodyPr wrap="square" rtlCol="0">
            <a:spAutoFit/>
          </a:bodyPr>
          <a:lstStyle/>
          <a:p>
            <a:r>
              <a:rPr lang="en-US" dirty="0"/>
              <a:t>To go back to the Tally sheet, click on the “Back to Tally” hyperlink at the top of the page or the “Tally” tab at the bottom of the spreadsheet</a:t>
            </a:r>
          </a:p>
        </p:txBody>
      </p:sp>
      <p:pic>
        <p:nvPicPr>
          <p:cNvPr id="4" name="Picture 3"/>
          <p:cNvPicPr>
            <a:picLocks noChangeAspect="1"/>
          </p:cNvPicPr>
          <p:nvPr/>
        </p:nvPicPr>
        <p:blipFill>
          <a:blip r:embed="rId3"/>
          <a:stretch>
            <a:fillRect/>
          </a:stretch>
        </p:blipFill>
        <p:spPr>
          <a:xfrm>
            <a:off x="352425" y="1143000"/>
            <a:ext cx="1400175" cy="194270"/>
          </a:xfrm>
          <a:prstGeom prst="rect">
            <a:avLst/>
          </a:prstGeom>
        </p:spPr>
      </p:pic>
      <p:pic>
        <p:nvPicPr>
          <p:cNvPr id="10" name="Picture 9"/>
          <p:cNvPicPr>
            <a:picLocks noChangeAspect="1"/>
          </p:cNvPicPr>
          <p:nvPr/>
        </p:nvPicPr>
        <p:blipFill rotWithShape="1">
          <a:blip r:embed="rId4"/>
          <a:srcRect l="7103" t="88141" r="53182" b="7343"/>
          <a:stretch/>
        </p:blipFill>
        <p:spPr>
          <a:xfrm>
            <a:off x="533399" y="6096000"/>
            <a:ext cx="5958375" cy="380999"/>
          </a:xfrm>
          <a:prstGeom prst="rect">
            <a:avLst/>
          </a:prstGeom>
        </p:spPr>
      </p:pic>
      <p:cxnSp>
        <p:nvCxnSpPr>
          <p:cNvPr id="11" name="Straight Arrow Connector 10"/>
          <p:cNvCxnSpPr/>
          <p:nvPr/>
        </p:nvCxnSpPr>
        <p:spPr>
          <a:xfrm flipH="1">
            <a:off x="762000" y="5794949"/>
            <a:ext cx="533400" cy="30105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64197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3048000"/>
            <a:ext cx="5439997" cy="3658961"/>
          </a:xfrm>
          <a:prstGeom prst="rect">
            <a:avLst/>
          </a:prstGeom>
        </p:spPr>
      </p:pic>
      <p:sp>
        <p:nvSpPr>
          <p:cNvPr id="3" name="TextBox 2"/>
          <p:cNvSpPr txBox="1"/>
          <p:nvPr/>
        </p:nvSpPr>
        <p:spPr>
          <a:xfrm>
            <a:off x="381000" y="0"/>
            <a:ext cx="6477000" cy="461665"/>
          </a:xfrm>
          <a:prstGeom prst="rect">
            <a:avLst/>
          </a:prstGeom>
          <a:noFill/>
        </p:spPr>
        <p:txBody>
          <a:bodyPr wrap="square" rtlCol="0">
            <a:spAutoFit/>
          </a:bodyPr>
          <a:lstStyle/>
          <a:p>
            <a:r>
              <a:rPr lang="en-US" sz="2400" b="1" dirty="0"/>
              <a:t>Teacher Assignment Section</a:t>
            </a:r>
          </a:p>
        </p:txBody>
      </p:sp>
      <p:sp>
        <p:nvSpPr>
          <p:cNvPr id="4" name="TextBox 3"/>
          <p:cNvSpPr txBox="1"/>
          <p:nvPr/>
        </p:nvSpPr>
        <p:spPr>
          <a:xfrm>
            <a:off x="381000" y="445100"/>
            <a:ext cx="7772400" cy="646331"/>
          </a:xfrm>
          <a:prstGeom prst="rect">
            <a:avLst/>
          </a:prstGeom>
          <a:noFill/>
        </p:spPr>
        <p:txBody>
          <a:bodyPr wrap="square" rtlCol="0">
            <a:spAutoFit/>
          </a:bodyPr>
          <a:lstStyle/>
          <a:p>
            <a:r>
              <a:rPr lang="en-US" dirty="0"/>
              <a:t>This is a reduced view of the Teacher Assignment Section. It really isn’t supposed to be read here, it’s just for orientation.</a:t>
            </a:r>
          </a:p>
        </p:txBody>
      </p:sp>
      <p:sp>
        <p:nvSpPr>
          <p:cNvPr id="6" name="TextBox 5"/>
          <p:cNvSpPr txBox="1"/>
          <p:nvPr/>
        </p:nvSpPr>
        <p:spPr>
          <a:xfrm>
            <a:off x="3733800" y="1111309"/>
            <a:ext cx="1371600" cy="1200329"/>
          </a:xfrm>
          <a:prstGeom prst="rect">
            <a:avLst/>
          </a:prstGeom>
          <a:noFill/>
        </p:spPr>
        <p:txBody>
          <a:bodyPr wrap="square" rtlCol="0">
            <a:spAutoFit/>
          </a:bodyPr>
          <a:lstStyle/>
          <a:p>
            <a:r>
              <a:rPr lang="en-US" dirty="0"/>
              <a:t>Sections transferred from “Sheet_”</a:t>
            </a:r>
          </a:p>
        </p:txBody>
      </p:sp>
      <p:cxnSp>
        <p:nvCxnSpPr>
          <p:cNvPr id="8" name="Straight Arrow Connector 7"/>
          <p:cNvCxnSpPr/>
          <p:nvPr/>
        </p:nvCxnSpPr>
        <p:spPr>
          <a:xfrm flipH="1">
            <a:off x="3733800" y="2311638"/>
            <a:ext cx="533400" cy="7363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590800" y="1378369"/>
            <a:ext cx="914400" cy="646331"/>
          </a:xfrm>
          <a:prstGeom prst="rect">
            <a:avLst/>
          </a:prstGeom>
          <a:noFill/>
        </p:spPr>
        <p:txBody>
          <a:bodyPr wrap="square" rtlCol="0">
            <a:spAutoFit/>
          </a:bodyPr>
          <a:lstStyle/>
          <a:p>
            <a:r>
              <a:rPr lang="en-US" dirty="0"/>
              <a:t>Teacher Names</a:t>
            </a:r>
          </a:p>
        </p:txBody>
      </p:sp>
      <p:cxnSp>
        <p:nvCxnSpPr>
          <p:cNvPr id="11" name="Straight Arrow Connector 10"/>
          <p:cNvCxnSpPr>
            <a:stCxn id="9" idx="2"/>
          </p:cNvCxnSpPr>
          <p:nvPr/>
        </p:nvCxnSpPr>
        <p:spPr>
          <a:xfrm>
            <a:off x="3048000" y="2024700"/>
            <a:ext cx="0" cy="10233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914400" y="1378369"/>
            <a:ext cx="1143000" cy="646331"/>
          </a:xfrm>
          <a:prstGeom prst="rect">
            <a:avLst/>
          </a:prstGeom>
          <a:noFill/>
        </p:spPr>
        <p:txBody>
          <a:bodyPr wrap="square" rtlCol="0">
            <a:spAutoFit/>
          </a:bodyPr>
          <a:lstStyle/>
          <a:p>
            <a:r>
              <a:rPr lang="en-US" dirty="0"/>
              <a:t>Sections Assigned</a:t>
            </a:r>
          </a:p>
        </p:txBody>
      </p:sp>
      <p:cxnSp>
        <p:nvCxnSpPr>
          <p:cNvPr id="14" name="Straight Arrow Connector 13"/>
          <p:cNvCxnSpPr>
            <a:stCxn id="12" idx="2"/>
          </p:cNvCxnSpPr>
          <p:nvPr/>
        </p:nvCxnSpPr>
        <p:spPr>
          <a:xfrm>
            <a:off x="1485900" y="2024700"/>
            <a:ext cx="647701" cy="10233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333998" y="1234900"/>
            <a:ext cx="1143000" cy="646331"/>
          </a:xfrm>
          <a:prstGeom prst="rect">
            <a:avLst/>
          </a:prstGeom>
          <a:noFill/>
        </p:spPr>
        <p:txBody>
          <a:bodyPr wrap="square" rtlCol="0">
            <a:spAutoFit/>
          </a:bodyPr>
          <a:lstStyle/>
          <a:p>
            <a:r>
              <a:rPr lang="en-US" dirty="0"/>
              <a:t>Reminder Column</a:t>
            </a:r>
          </a:p>
        </p:txBody>
      </p:sp>
      <p:cxnSp>
        <p:nvCxnSpPr>
          <p:cNvPr id="18" name="Straight Arrow Connector 17"/>
          <p:cNvCxnSpPr>
            <a:stCxn id="16" idx="2"/>
          </p:cNvCxnSpPr>
          <p:nvPr/>
        </p:nvCxnSpPr>
        <p:spPr>
          <a:xfrm flipH="1">
            <a:off x="3962400" y="1881231"/>
            <a:ext cx="1943098" cy="12429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705596" y="1818284"/>
            <a:ext cx="1752600" cy="646331"/>
          </a:xfrm>
          <a:prstGeom prst="rect">
            <a:avLst/>
          </a:prstGeom>
          <a:noFill/>
        </p:spPr>
        <p:txBody>
          <a:bodyPr wrap="square" rtlCol="0">
            <a:spAutoFit/>
          </a:bodyPr>
          <a:lstStyle/>
          <a:p>
            <a:pPr algn="ctr"/>
            <a:r>
              <a:rPr lang="en-US" dirty="0"/>
              <a:t>Section Balance Chart</a:t>
            </a:r>
          </a:p>
        </p:txBody>
      </p:sp>
      <p:cxnSp>
        <p:nvCxnSpPr>
          <p:cNvPr id="23" name="Straight Arrow Connector 22"/>
          <p:cNvCxnSpPr>
            <a:stCxn id="21" idx="2"/>
          </p:cNvCxnSpPr>
          <p:nvPr/>
        </p:nvCxnSpPr>
        <p:spPr>
          <a:xfrm flipH="1">
            <a:off x="6134096" y="2464615"/>
            <a:ext cx="1447800" cy="37075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13691" y="4554314"/>
            <a:ext cx="1219200" cy="646331"/>
          </a:xfrm>
          <a:prstGeom prst="rect">
            <a:avLst/>
          </a:prstGeom>
          <a:noFill/>
        </p:spPr>
        <p:txBody>
          <a:bodyPr wrap="square" rtlCol="0">
            <a:spAutoFit/>
          </a:bodyPr>
          <a:lstStyle/>
          <a:p>
            <a:r>
              <a:rPr lang="en-US" dirty="0"/>
              <a:t>Teacher Balance</a:t>
            </a:r>
          </a:p>
        </p:txBody>
      </p:sp>
      <p:cxnSp>
        <p:nvCxnSpPr>
          <p:cNvPr id="26" name="Straight Arrow Connector 25"/>
          <p:cNvCxnSpPr>
            <a:stCxn id="24" idx="2"/>
          </p:cNvCxnSpPr>
          <p:nvPr/>
        </p:nvCxnSpPr>
        <p:spPr>
          <a:xfrm>
            <a:off x="823291" y="5200645"/>
            <a:ext cx="986459" cy="12763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5064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812244"/>
            <a:ext cx="410527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4496566"/>
            <a:ext cx="410527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132855"/>
            <a:ext cx="7772400" cy="646331"/>
          </a:xfrm>
          <a:prstGeom prst="rect">
            <a:avLst/>
          </a:prstGeom>
          <a:noFill/>
        </p:spPr>
        <p:txBody>
          <a:bodyPr wrap="square" rtlCol="0">
            <a:spAutoFit/>
          </a:bodyPr>
          <a:lstStyle/>
          <a:p>
            <a:r>
              <a:rPr lang="en-US" dirty="0"/>
              <a:t>The total sections allocated by teacher appear here. These come in automatically from the “Sheet_” – Here they come from “Sheet 1”</a:t>
            </a:r>
          </a:p>
        </p:txBody>
      </p:sp>
      <p:cxnSp>
        <p:nvCxnSpPr>
          <p:cNvPr id="4" name="Straight Arrow Connector 3"/>
          <p:cNvCxnSpPr/>
          <p:nvPr/>
        </p:nvCxnSpPr>
        <p:spPr>
          <a:xfrm flipH="1">
            <a:off x="4038600" y="685800"/>
            <a:ext cx="914400" cy="39881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1524000" y="3126819"/>
            <a:ext cx="4151451" cy="1200329"/>
          </a:xfrm>
          <a:prstGeom prst="rect">
            <a:avLst/>
          </a:prstGeom>
          <a:noFill/>
        </p:spPr>
        <p:txBody>
          <a:bodyPr wrap="square" rtlCol="0">
            <a:spAutoFit/>
          </a:bodyPr>
          <a:lstStyle/>
          <a:p>
            <a:r>
              <a:rPr lang="en-US" dirty="0"/>
              <a:t>These section counts by teacher need to be entered in the yellow highlighted “Sections Assigned” column adjacent to each teacher’s name.</a:t>
            </a:r>
          </a:p>
        </p:txBody>
      </p:sp>
      <p:cxnSp>
        <p:nvCxnSpPr>
          <p:cNvPr id="7" name="Straight Arrow Connector 6"/>
          <p:cNvCxnSpPr/>
          <p:nvPr/>
        </p:nvCxnSpPr>
        <p:spPr>
          <a:xfrm flipH="1">
            <a:off x="945356" y="3296237"/>
            <a:ext cx="578644" cy="118714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9" name="Picture 8"/>
          <p:cNvPicPr>
            <a:picLocks noChangeAspect="1"/>
          </p:cNvPicPr>
          <p:nvPr/>
        </p:nvPicPr>
        <p:blipFill>
          <a:blip r:embed="rId4"/>
          <a:stretch>
            <a:fillRect/>
          </a:stretch>
        </p:blipFill>
        <p:spPr>
          <a:xfrm>
            <a:off x="4953000" y="5495910"/>
            <a:ext cx="3907397" cy="1145813"/>
          </a:xfrm>
          <a:prstGeom prst="rect">
            <a:avLst/>
          </a:prstGeom>
        </p:spPr>
      </p:pic>
      <p:sp>
        <p:nvSpPr>
          <p:cNvPr id="12" name="TextBox 11"/>
          <p:cNvSpPr txBox="1"/>
          <p:nvPr/>
        </p:nvSpPr>
        <p:spPr>
          <a:xfrm>
            <a:off x="6172200" y="3711200"/>
            <a:ext cx="2819400" cy="1200329"/>
          </a:xfrm>
          <a:prstGeom prst="rect">
            <a:avLst/>
          </a:prstGeom>
          <a:noFill/>
        </p:spPr>
        <p:txBody>
          <a:bodyPr wrap="square" rtlCol="0">
            <a:spAutoFit/>
          </a:bodyPr>
          <a:lstStyle/>
          <a:p>
            <a:r>
              <a:rPr lang="en-US" dirty="0"/>
              <a:t>If you have not entered the count in the “Sections Assigned” column, a red </a:t>
            </a:r>
            <a:r>
              <a:rPr lang="en-US" b="1" dirty="0">
                <a:solidFill>
                  <a:srgbClr val="FF0000"/>
                </a:solidFill>
              </a:rPr>
              <a:t>“X” </a:t>
            </a:r>
            <a:r>
              <a:rPr lang="en-US" dirty="0"/>
              <a:t>will appear in this row.</a:t>
            </a:r>
          </a:p>
        </p:txBody>
      </p:sp>
      <p:cxnSp>
        <p:nvCxnSpPr>
          <p:cNvPr id="14" name="Straight Arrow Connector 13"/>
          <p:cNvCxnSpPr/>
          <p:nvPr/>
        </p:nvCxnSpPr>
        <p:spPr>
          <a:xfrm flipH="1">
            <a:off x="8610600" y="4563911"/>
            <a:ext cx="76200" cy="137968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52279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9433" y="2291644"/>
            <a:ext cx="8356173" cy="1287839"/>
            <a:chOff x="381000" y="5417761"/>
            <a:chExt cx="8356173" cy="1287839"/>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574690"/>
              <a:ext cx="8356173" cy="113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5417761"/>
              <a:ext cx="609600" cy="830639"/>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381000" y="838200"/>
            <a:ext cx="8153400" cy="923330"/>
          </a:xfrm>
          <a:prstGeom prst="rect">
            <a:avLst/>
          </a:prstGeom>
          <a:noFill/>
        </p:spPr>
        <p:txBody>
          <a:bodyPr wrap="square" rtlCol="0">
            <a:spAutoFit/>
          </a:bodyPr>
          <a:lstStyle/>
          <a:p>
            <a:r>
              <a:rPr lang="en-US" dirty="0"/>
              <a:t>Before you add the teacher section counts to the yellow highlighted column, this summary area shows that 14 sections are needed based on the input in the Number of Sections column.</a:t>
            </a:r>
          </a:p>
        </p:txBody>
      </p:sp>
      <p:grpSp>
        <p:nvGrpSpPr>
          <p:cNvPr id="12" name="Group 11"/>
          <p:cNvGrpSpPr/>
          <p:nvPr/>
        </p:nvGrpSpPr>
        <p:grpSpPr>
          <a:xfrm>
            <a:off x="352567" y="4876800"/>
            <a:ext cx="8300959" cy="1295400"/>
            <a:chOff x="352567" y="3276600"/>
            <a:chExt cx="8300959" cy="129540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52410"/>
              <a:ext cx="8272526" cy="1119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52567" y="3276600"/>
              <a:ext cx="638033"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p:cNvCxnSpPr/>
          <p:nvPr/>
        </p:nvCxnSpPr>
        <p:spPr>
          <a:xfrm>
            <a:off x="3200400" y="1447800"/>
            <a:ext cx="2971800" cy="1447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409433" y="3961263"/>
            <a:ext cx="8153400" cy="923330"/>
          </a:xfrm>
          <a:prstGeom prst="rect">
            <a:avLst/>
          </a:prstGeom>
          <a:noFill/>
        </p:spPr>
        <p:txBody>
          <a:bodyPr wrap="square" rtlCol="0">
            <a:spAutoFit/>
          </a:bodyPr>
          <a:lstStyle/>
          <a:p>
            <a:r>
              <a:rPr lang="en-US" dirty="0"/>
              <a:t>After you add the teacher section counts to the yellow highlighted column, the summary area shows that of the 14 sections needed all have been assigned (a blank “Section Balance” cell.</a:t>
            </a:r>
          </a:p>
        </p:txBody>
      </p:sp>
      <p:cxnSp>
        <p:nvCxnSpPr>
          <p:cNvPr id="16" name="Straight Arrow Connector 15"/>
          <p:cNvCxnSpPr/>
          <p:nvPr/>
        </p:nvCxnSpPr>
        <p:spPr>
          <a:xfrm flipH="1">
            <a:off x="6477000" y="4572000"/>
            <a:ext cx="1600200" cy="104040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352567" y="152400"/>
            <a:ext cx="6276833" cy="523220"/>
          </a:xfrm>
          <a:prstGeom prst="rect">
            <a:avLst/>
          </a:prstGeom>
          <a:noFill/>
        </p:spPr>
        <p:txBody>
          <a:bodyPr wrap="square" rtlCol="0">
            <a:spAutoFit/>
          </a:bodyPr>
          <a:lstStyle/>
          <a:p>
            <a:r>
              <a:rPr lang="en-US" sz="2800" b="1" dirty="0"/>
              <a:t>The Section Balance Chart</a:t>
            </a:r>
          </a:p>
        </p:txBody>
      </p:sp>
    </p:spTree>
    <p:extLst>
      <p:ext uri="{BB962C8B-B14F-4D97-AF65-F5344CB8AC3E}">
        <p14:creationId xmlns:p14="http://schemas.microsoft.com/office/powerpoint/2010/main" val="3019656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325" r="58144" b="61539"/>
          <a:stretch/>
        </p:blipFill>
        <p:spPr bwMode="auto">
          <a:xfrm>
            <a:off x="457199" y="4495800"/>
            <a:ext cx="5446059" cy="1034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228600"/>
            <a:ext cx="8534400" cy="1200329"/>
          </a:xfrm>
          <a:prstGeom prst="rect">
            <a:avLst/>
          </a:prstGeom>
          <a:noFill/>
        </p:spPr>
        <p:txBody>
          <a:bodyPr wrap="square" rtlCol="0">
            <a:spAutoFit/>
          </a:bodyPr>
          <a:lstStyle/>
          <a:p>
            <a:r>
              <a:rPr lang="en-US" dirty="0"/>
              <a:t>The final input section begins at cell AI33. This is where staffing allocation totals are tabulated. This area is composed of 13 identical blocks of 11 columns extending down 50 rows. This gives sufficient room to enter all teacher names with separations between names for additional entries as necessary. </a:t>
            </a:r>
          </a:p>
        </p:txBody>
      </p:sp>
      <p:sp>
        <p:nvSpPr>
          <p:cNvPr id="3" name="TextBox 2"/>
          <p:cNvSpPr txBox="1"/>
          <p:nvPr/>
        </p:nvSpPr>
        <p:spPr>
          <a:xfrm>
            <a:off x="304801" y="1600200"/>
            <a:ext cx="1562100" cy="2585323"/>
          </a:xfrm>
          <a:prstGeom prst="rect">
            <a:avLst/>
          </a:prstGeom>
          <a:noFill/>
        </p:spPr>
        <p:txBody>
          <a:bodyPr wrap="square" rtlCol="0">
            <a:spAutoFit/>
          </a:bodyPr>
          <a:lstStyle/>
          <a:p>
            <a:r>
              <a:rPr lang="en-US" dirty="0"/>
              <a:t>Enter the teachers’ names here exactly as it has been entered in the Teacher Assignment sections.</a:t>
            </a:r>
          </a:p>
        </p:txBody>
      </p:sp>
      <p:cxnSp>
        <p:nvCxnSpPr>
          <p:cNvPr id="7" name="Straight Arrow Connector 6"/>
          <p:cNvCxnSpPr/>
          <p:nvPr/>
        </p:nvCxnSpPr>
        <p:spPr>
          <a:xfrm>
            <a:off x="1219200" y="4114800"/>
            <a:ext cx="1143000" cy="10334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1981200" y="1600200"/>
            <a:ext cx="3810000" cy="2862322"/>
          </a:xfrm>
          <a:prstGeom prst="rect">
            <a:avLst/>
          </a:prstGeom>
          <a:noFill/>
        </p:spPr>
        <p:txBody>
          <a:bodyPr wrap="square" rtlCol="0">
            <a:spAutoFit/>
          </a:bodyPr>
          <a:lstStyle/>
          <a:p>
            <a:r>
              <a:rPr lang="en-US" dirty="0"/>
              <a:t>A Position Control Number (PCN) is a unique teacher identifier based on the funding source. A full time teacher may be partially paid from the general fund and from a special grant fund which could give the teacher two PCN’s. It is very helpful to keep track of this for numerous reasons including making sure your general fund allocation is accurate.</a:t>
            </a:r>
          </a:p>
        </p:txBody>
      </p:sp>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9434"/>
          <a:stretch/>
        </p:blipFill>
        <p:spPr bwMode="auto">
          <a:xfrm>
            <a:off x="440972" y="5943600"/>
            <a:ext cx="4556031"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553200" y="2892861"/>
            <a:ext cx="2438400" cy="2585323"/>
          </a:xfrm>
          <a:prstGeom prst="rect">
            <a:avLst/>
          </a:prstGeom>
          <a:noFill/>
        </p:spPr>
        <p:txBody>
          <a:bodyPr wrap="square" rtlCol="0">
            <a:spAutoFit/>
          </a:bodyPr>
          <a:lstStyle/>
          <a:p>
            <a:r>
              <a:rPr lang="en-US" dirty="0"/>
              <a:t>Here is a teacher with 3 PCN’s for a total of 1 Full-Time Teacher Equivalent (FTE). The number</a:t>
            </a:r>
            <a:r>
              <a:rPr lang="en-US" b="1" dirty="0">
                <a:solidFill>
                  <a:srgbClr val="FF0000"/>
                </a:solidFill>
              </a:rPr>
              <a:t> 5 </a:t>
            </a:r>
            <a:r>
              <a:rPr lang="en-US" dirty="0"/>
              <a:t>indicates that this teacher has not been assigned to any sections and can be assigned to 5 sections.</a:t>
            </a:r>
          </a:p>
        </p:txBody>
      </p:sp>
      <p:cxnSp>
        <p:nvCxnSpPr>
          <p:cNvPr id="14" name="Straight Arrow Connector 13"/>
          <p:cNvCxnSpPr/>
          <p:nvPr/>
        </p:nvCxnSpPr>
        <p:spPr>
          <a:xfrm flipH="1">
            <a:off x="4997003" y="5339769"/>
            <a:ext cx="1556197" cy="106103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01919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01688" y="76200"/>
            <a:ext cx="2637512" cy="6669028"/>
          </a:xfrm>
          <a:prstGeom prst="rect">
            <a:avLst/>
          </a:prstGeom>
        </p:spPr>
      </p:pic>
      <p:sp>
        <p:nvSpPr>
          <p:cNvPr id="4" name="TextBox 3"/>
          <p:cNvSpPr txBox="1"/>
          <p:nvPr/>
        </p:nvSpPr>
        <p:spPr>
          <a:xfrm>
            <a:off x="228600" y="94397"/>
            <a:ext cx="5638800" cy="1200329"/>
          </a:xfrm>
          <a:prstGeom prst="rect">
            <a:avLst/>
          </a:prstGeom>
          <a:noFill/>
        </p:spPr>
        <p:txBody>
          <a:bodyPr wrap="square" rtlCol="0">
            <a:spAutoFit/>
          </a:bodyPr>
          <a:lstStyle/>
          <a:p>
            <a:pPr algn="ctr"/>
            <a:r>
              <a:rPr lang="en-US" sz="3600" b="1" dirty="0"/>
              <a:t>Teacher Section</a:t>
            </a:r>
          </a:p>
          <a:p>
            <a:pPr algn="ctr"/>
            <a:r>
              <a:rPr lang="en-US" sz="3600" b="1" dirty="0"/>
              <a:t>Assignment Sheets</a:t>
            </a:r>
          </a:p>
        </p:txBody>
      </p:sp>
      <p:sp>
        <p:nvSpPr>
          <p:cNvPr id="5" name="TextBox 4"/>
          <p:cNvSpPr txBox="1"/>
          <p:nvPr/>
        </p:nvSpPr>
        <p:spPr>
          <a:xfrm>
            <a:off x="228600" y="1828800"/>
            <a:ext cx="5638800" cy="2585323"/>
          </a:xfrm>
          <a:prstGeom prst="rect">
            <a:avLst/>
          </a:prstGeom>
          <a:noFill/>
        </p:spPr>
        <p:txBody>
          <a:bodyPr wrap="square" rtlCol="0">
            <a:spAutoFit/>
          </a:bodyPr>
          <a:lstStyle/>
          <a:p>
            <a:r>
              <a:rPr lang="en-US" dirty="0"/>
              <a:t>Here you see a portion of one of the 20 teacher assignment sheets – labeled Sheet 1 through Sheet 20 on the tabs at the bottom of the workbook (the entire set of spreadsheets of Section Tally and Staffing tool). These sheets are very helpful when assigning sections to teachers. They automatically list the information you input on the Course and Staff Input Sections. A complete description of the use of these sheets comes a bit later. Just wanted you to see it for orientation purposes. </a:t>
            </a:r>
          </a:p>
        </p:txBody>
      </p:sp>
      <p:sp>
        <p:nvSpPr>
          <p:cNvPr id="6" name="TextBox 5"/>
          <p:cNvSpPr txBox="1"/>
          <p:nvPr/>
        </p:nvSpPr>
        <p:spPr>
          <a:xfrm>
            <a:off x="821635" y="4721949"/>
            <a:ext cx="4114800" cy="646331"/>
          </a:xfrm>
          <a:prstGeom prst="rect">
            <a:avLst/>
          </a:prstGeom>
          <a:noFill/>
        </p:spPr>
        <p:txBody>
          <a:bodyPr wrap="square" rtlCol="0">
            <a:spAutoFit/>
          </a:bodyPr>
          <a:lstStyle/>
          <a:p>
            <a:r>
              <a:rPr lang="en-US" dirty="0"/>
              <a:t>Portion of tab listing at the bottom of the Excel Workbook</a:t>
            </a:r>
          </a:p>
        </p:txBody>
      </p:sp>
      <p:cxnSp>
        <p:nvCxnSpPr>
          <p:cNvPr id="8" name="Straight Arrow Connector 7"/>
          <p:cNvCxnSpPr/>
          <p:nvPr/>
        </p:nvCxnSpPr>
        <p:spPr>
          <a:xfrm>
            <a:off x="2590800" y="5257800"/>
            <a:ext cx="457200" cy="45720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pic>
        <p:nvPicPr>
          <p:cNvPr id="7" name="Picture 6"/>
          <p:cNvPicPr>
            <a:picLocks noChangeAspect="1"/>
          </p:cNvPicPr>
          <p:nvPr/>
        </p:nvPicPr>
        <p:blipFill rotWithShape="1">
          <a:blip r:embed="rId3"/>
          <a:srcRect l="7103" t="88141" r="53182" b="7343"/>
          <a:stretch/>
        </p:blipFill>
        <p:spPr>
          <a:xfrm>
            <a:off x="76200" y="5715000"/>
            <a:ext cx="5958375" cy="380999"/>
          </a:xfrm>
          <a:prstGeom prst="rect">
            <a:avLst/>
          </a:prstGeom>
        </p:spPr>
      </p:pic>
    </p:spTree>
    <p:extLst>
      <p:ext uri="{BB962C8B-B14F-4D97-AF65-F5344CB8AC3E}">
        <p14:creationId xmlns:p14="http://schemas.microsoft.com/office/powerpoint/2010/main" val="1979389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667000"/>
            <a:ext cx="5410673" cy="157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911" y="152400"/>
            <a:ext cx="4094274"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60382" y="152400"/>
            <a:ext cx="4201263" cy="2031325"/>
          </a:xfrm>
          <a:prstGeom prst="rect">
            <a:avLst/>
          </a:prstGeom>
          <a:noFill/>
        </p:spPr>
        <p:txBody>
          <a:bodyPr wrap="square" rtlCol="0">
            <a:spAutoFit/>
          </a:bodyPr>
          <a:lstStyle/>
          <a:p>
            <a:r>
              <a:rPr lang="en-US" dirty="0"/>
              <a:t>Here is the list of teachers as entered in the Teacher Assignment section; Adams with 5 periods, Jones with 5 periods and Smith with 2 periods. All three teachers are full time with 1 FTE. Why does the Teacher Assignment Summary show Smith as having 5 sections assigned?</a:t>
            </a:r>
          </a:p>
        </p:txBody>
      </p:sp>
      <p:sp>
        <p:nvSpPr>
          <p:cNvPr id="5" name="TextBox 4"/>
          <p:cNvSpPr txBox="1"/>
          <p:nvPr/>
        </p:nvSpPr>
        <p:spPr>
          <a:xfrm>
            <a:off x="4351213" y="4800600"/>
            <a:ext cx="1897187" cy="1477328"/>
          </a:xfrm>
          <a:prstGeom prst="rect">
            <a:avLst/>
          </a:prstGeom>
          <a:noFill/>
        </p:spPr>
        <p:txBody>
          <a:bodyPr wrap="square" rtlCol="0">
            <a:spAutoFit/>
          </a:bodyPr>
          <a:lstStyle/>
          <a:p>
            <a:r>
              <a:rPr lang="en-US" dirty="0"/>
              <a:t>This column shows the number of sections assigned to a teacher</a:t>
            </a:r>
          </a:p>
        </p:txBody>
      </p:sp>
      <p:sp>
        <p:nvSpPr>
          <p:cNvPr id="6" name="TextBox 5"/>
          <p:cNvSpPr txBox="1"/>
          <p:nvPr/>
        </p:nvSpPr>
        <p:spPr>
          <a:xfrm>
            <a:off x="6624033" y="4800600"/>
            <a:ext cx="2286000" cy="1754326"/>
          </a:xfrm>
          <a:prstGeom prst="rect">
            <a:avLst/>
          </a:prstGeom>
          <a:noFill/>
        </p:spPr>
        <p:txBody>
          <a:bodyPr wrap="square" rtlCol="0">
            <a:spAutoFit/>
          </a:bodyPr>
          <a:lstStyle/>
          <a:p>
            <a:r>
              <a:rPr lang="en-US" dirty="0"/>
              <a:t>This column shows the number of sections remaining to be assigned to a teacher based on his/her total FTE</a:t>
            </a:r>
          </a:p>
        </p:txBody>
      </p:sp>
      <p:cxnSp>
        <p:nvCxnSpPr>
          <p:cNvPr id="8" name="Straight Arrow Connector 7"/>
          <p:cNvCxnSpPr/>
          <p:nvPr/>
        </p:nvCxnSpPr>
        <p:spPr>
          <a:xfrm flipV="1">
            <a:off x="8229600" y="4240212"/>
            <a:ext cx="304800" cy="636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V="1">
            <a:off x="5562600" y="4240212"/>
            <a:ext cx="2667000" cy="9413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333911" y="1295400"/>
            <a:ext cx="2256889" cy="5632311"/>
          </a:xfrm>
          <a:prstGeom prst="rect">
            <a:avLst/>
          </a:prstGeom>
          <a:noFill/>
        </p:spPr>
        <p:txBody>
          <a:bodyPr wrap="square" rtlCol="0">
            <a:spAutoFit/>
          </a:bodyPr>
          <a:lstStyle/>
          <a:p>
            <a:r>
              <a:rPr lang="en-US" dirty="0"/>
              <a:t>The answer is the column immediately to the right of the Teacher Name column. The number in this column tells how many times this teacher’s name appears in all of the Teacher Assignment sections; Smith is listed two times. In the above listing, Smith has 2 sections. In the “Sections Assigned” listing that is not shown here, Smith is assigned 3 sections making a total of 5 sections.</a:t>
            </a:r>
          </a:p>
        </p:txBody>
      </p:sp>
      <p:cxnSp>
        <p:nvCxnSpPr>
          <p:cNvPr id="18" name="Straight Arrow Connector 17"/>
          <p:cNvCxnSpPr/>
          <p:nvPr/>
        </p:nvCxnSpPr>
        <p:spPr>
          <a:xfrm flipH="1">
            <a:off x="2590800" y="2133600"/>
            <a:ext cx="1760414"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V="1">
            <a:off x="2438400" y="4114800"/>
            <a:ext cx="2362200" cy="914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39584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02275"/>
            <a:ext cx="7696200" cy="2031325"/>
          </a:xfrm>
          <a:prstGeom prst="rect">
            <a:avLst/>
          </a:prstGeom>
          <a:noFill/>
        </p:spPr>
        <p:txBody>
          <a:bodyPr wrap="square" rtlCol="0">
            <a:spAutoFit/>
          </a:bodyPr>
          <a:lstStyle/>
          <a:p>
            <a:r>
              <a:rPr lang="en-US" dirty="0"/>
              <a:t>If you look just above the Teacher Allocation Summary area beginning at cell AJ18, you find an overall summary of the information entered. Four teachers are listed, the FTE allocated is 67, the extra FTE is 5.4 giving a total FTE allocation of 72.4, a total of 4 FTE has been used leaving a balance of 68.4 unused FTE. The allocation in number of sections is 362, a total of 20 sections have been accounted for (4 teachers at 5 sections per teacher), there are 342 sections left to place and there are a total of 5 periods unassigned.</a:t>
            </a:r>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4648200"/>
            <a:ext cx="5765562"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5991358" y="3535714"/>
            <a:ext cx="2924042" cy="17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2160494"/>
            <a:ext cx="5295602" cy="1801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558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534400" cy="646331"/>
          </a:xfrm>
          <a:prstGeom prst="rect">
            <a:avLst/>
          </a:prstGeom>
          <a:noFill/>
        </p:spPr>
        <p:txBody>
          <a:bodyPr wrap="square" rtlCol="0">
            <a:spAutoFit/>
          </a:bodyPr>
          <a:lstStyle/>
          <a:p>
            <a:r>
              <a:rPr lang="en-US" dirty="0"/>
              <a:t>Now if you go back to the summary area between columns A through AG and rows 16 through 78 you will start to see some useful information.</a:t>
            </a:r>
          </a:p>
        </p:txBody>
      </p:sp>
      <p:pic>
        <p:nvPicPr>
          <p:cNvPr id="4" name="Picture 3"/>
          <p:cNvPicPr>
            <a:picLocks noChangeAspect="1"/>
          </p:cNvPicPr>
          <p:nvPr/>
        </p:nvPicPr>
        <p:blipFill>
          <a:blip r:embed="rId2"/>
          <a:stretch>
            <a:fillRect/>
          </a:stretch>
        </p:blipFill>
        <p:spPr>
          <a:xfrm>
            <a:off x="1219200" y="989591"/>
            <a:ext cx="6705600" cy="5750620"/>
          </a:xfrm>
          <a:prstGeom prst="rect">
            <a:avLst/>
          </a:prstGeom>
        </p:spPr>
      </p:pic>
    </p:spTree>
    <p:extLst>
      <p:ext uri="{BB962C8B-B14F-4D97-AF65-F5344CB8AC3E}">
        <p14:creationId xmlns:p14="http://schemas.microsoft.com/office/powerpoint/2010/main" val="3836407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33130"/>
            <a:ext cx="8822501" cy="369332"/>
          </a:xfrm>
          <a:prstGeom prst="rect">
            <a:avLst/>
          </a:prstGeom>
          <a:noFill/>
        </p:spPr>
        <p:txBody>
          <a:bodyPr wrap="square" rtlCol="0">
            <a:spAutoFit/>
          </a:bodyPr>
          <a:lstStyle/>
          <a:p>
            <a:pPr algn="ctr"/>
            <a:r>
              <a:rPr lang="en-US" dirty="0"/>
              <a:t>Section Allocation Cost Analysis</a:t>
            </a:r>
          </a:p>
        </p:txBody>
      </p:sp>
      <p:cxnSp>
        <p:nvCxnSpPr>
          <p:cNvPr id="3" name="Straight Arrow Connector 2"/>
          <p:cNvCxnSpPr>
            <a:cxnSpLocks/>
          </p:cNvCxnSpPr>
          <p:nvPr/>
        </p:nvCxnSpPr>
        <p:spPr>
          <a:xfrm flipH="1">
            <a:off x="4114800" y="402462"/>
            <a:ext cx="914400" cy="30897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pic>
        <p:nvPicPr>
          <p:cNvPr id="4" name="Picture 3"/>
          <p:cNvPicPr>
            <a:picLocks noChangeAspect="1"/>
          </p:cNvPicPr>
          <p:nvPr/>
        </p:nvPicPr>
        <p:blipFill rotWithShape="1">
          <a:blip r:embed="rId2"/>
          <a:srcRect l="7103" t="88141" r="53182" b="7343"/>
          <a:stretch/>
        </p:blipFill>
        <p:spPr>
          <a:xfrm>
            <a:off x="3016526" y="711439"/>
            <a:ext cx="5958375" cy="380999"/>
          </a:xfrm>
          <a:prstGeom prst="rect">
            <a:avLst/>
          </a:prstGeom>
        </p:spPr>
      </p:pic>
      <p:sp>
        <p:nvSpPr>
          <p:cNvPr id="10" name="TextBox 9"/>
          <p:cNvSpPr txBox="1"/>
          <p:nvPr/>
        </p:nvSpPr>
        <p:spPr>
          <a:xfrm>
            <a:off x="160682" y="1201678"/>
            <a:ext cx="8822501" cy="646331"/>
          </a:xfrm>
          <a:prstGeom prst="rect">
            <a:avLst/>
          </a:prstGeom>
          <a:noFill/>
        </p:spPr>
        <p:txBody>
          <a:bodyPr wrap="square" rtlCol="0">
            <a:spAutoFit/>
          </a:bodyPr>
          <a:lstStyle/>
          <a:p>
            <a:r>
              <a:rPr lang="en-US" dirty="0"/>
              <a:t>If you click on the “Costs” Tab, you will see what is pictured below. The only input you have to do on this page is to fill in the “</a:t>
            </a:r>
            <a:r>
              <a:rPr lang="en-US" b="1" u="sng" dirty="0"/>
              <a:t>Average Yearly FTE Cost</a:t>
            </a:r>
            <a:r>
              <a:rPr lang="en-US" dirty="0"/>
              <a:t>” – Everything else is automatic.</a:t>
            </a:r>
          </a:p>
        </p:txBody>
      </p:sp>
      <p:pic>
        <p:nvPicPr>
          <p:cNvPr id="11" name="Picture 10"/>
          <p:cNvPicPr>
            <a:picLocks noChangeAspect="1"/>
          </p:cNvPicPr>
          <p:nvPr/>
        </p:nvPicPr>
        <p:blipFill rotWithShape="1">
          <a:blip r:embed="rId3"/>
          <a:srcRect r="4000"/>
          <a:stretch/>
        </p:blipFill>
        <p:spPr>
          <a:xfrm>
            <a:off x="0" y="2438400"/>
            <a:ext cx="9144000" cy="3801090"/>
          </a:xfrm>
          <a:prstGeom prst="rect">
            <a:avLst/>
          </a:prstGeom>
        </p:spPr>
      </p:pic>
      <p:cxnSp>
        <p:nvCxnSpPr>
          <p:cNvPr id="12" name="Straight Arrow Connector 11"/>
          <p:cNvCxnSpPr>
            <a:cxnSpLocks/>
            <a:stCxn id="10" idx="2"/>
          </p:cNvCxnSpPr>
          <p:nvPr/>
        </p:nvCxnSpPr>
        <p:spPr>
          <a:xfrm flipH="1">
            <a:off x="2675283" y="1848009"/>
            <a:ext cx="1896650" cy="112362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419032" y="6239490"/>
            <a:ext cx="8305800" cy="646331"/>
          </a:xfrm>
          <a:prstGeom prst="rect">
            <a:avLst/>
          </a:prstGeom>
          <a:noFill/>
        </p:spPr>
        <p:txBody>
          <a:bodyPr wrap="square" rtlCol="0">
            <a:spAutoFit/>
          </a:bodyPr>
          <a:lstStyle/>
          <a:p>
            <a:r>
              <a:rPr lang="en-US" dirty="0"/>
              <a:t>This sheet analyzes the cost of the section allocations you have entered on the Tally tab. I will explain more on the next page. </a:t>
            </a:r>
          </a:p>
        </p:txBody>
      </p:sp>
    </p:spTree>
    <p:extLst>
      <p:ext uri="{BB962C8B-B14F-4D97-AF65-F5344CB8AC3E}">
        <p14:creationId xmlns:p14="http://schemas.microsoft.com/office/powerpoint/2010/main" val="3520583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65" y="381000"/>
            <a:ext cx="4887670" cy="2820019"/>
          </a:xfrm>
          <a:prstGeom prst="rect">
            <a:avLst/>
          </a:prstGeom>
        </p:spPr>
      </p:pic>
      <p:sp>
        <p:nvSpPr>
          <p:cNvPr id="3" name="TextBox 2"/>
          <p:cNvSpPr txBox="1"/>
          <p:nvPr/>
        </p:nvSpPr>
        <p:spPr>
          <a:xfrm>
            <a:off x="5105400" y="381000"/>
            <a:ext cx="4038600" cy="5909310"/>
          </a:xfrm>
          <a:prstGeom prst="rect">
            <a:avLst/>
          </a:prstGeom>
          <a:noFill/>
        </p:spPr>
        <p:txBody>
          <a:bodyPr wrap="square" rtlCol="0">
            <a:spAutoFit/>
          </a:bodyPr>
          <a:lstStyle/>
          <a:p>
            <a:r>
              <a:rPr lang="en-US" dirty="0"/>
              <a:t>Once you enter the original setup on the “Tally” sheet and your “Average Yearly FTE Cost” on this sheet, all the rest of these calculations are automatically populated. Here $50,000 is used as the FTE cost, students take 7 classes, and teachers teach 6 classes. Using entries that are made on the setup of the Tally sheet and the FTE Cost here, the average cost of one period is $8,333.33. Divide this number by the maximum class size of 36 students and the result is the average cost per student - $231.48. It would be wonderful if you were able to fill every classroom to the maximum load – but I have never seen it happen. So, this sheet calculates the cost of empty seats and the savings when you can place more students in a section than the class maximum. Let’s look at the next page to see how this works.</a:t>
            </a:r>
          </a:p>
        </p:txBody>
      </p:sp>
    </p:spTree>
    <p:extLst>
      <p:ext uri="{BB962C8B-B14F-4D97-AF65-F5344CB8AC3E}">
        <p14:creationId xmlns:p14="http://schemas.microsoft.com/office/powerpoint/2010/main" val="214781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52400"/>
            <a:ext cx="8382000" cy="6463308"/>
          </a:xfrm>
          <a:prstGeom prst="rect">
            <a:avLst/>
          </a:prstGeom>
          <a:noFill/>
        </p:spPr>
        <p:txBody>
          <a:bodyPr wrap="square" rtlCol="0">
            <a:spAutoFit/>
          </a:bodyPr>
          <a:lstStyle/>
          <a:p>
            <a:r>
              <a:rPr lang="en-US" dirty="0"/>
              <a:t>Let’s do a little bit of math – don’t worry – I give all the answers too.</a:t>
            </a:r>
          </a:p>
          <a:p>
            <a:endParaRPr lang="en-US" dirty="0"/>
          </a:p>
          <a:p>
            <a:r>
              <a:rPr lang="en-US" dirty="0"/>
              <a:t>If the Average FTE Cost per year is $50,000 and the teacher teaches 6 classes:</a:t>
            </a:r>
          </a:p>
          <a:p>
            <a:r>
              <a:rPr lang="en-US" dirty="0"/>
              <a:t>$50,000 divided by 6 = $8333.33 which is the cost for each class.</a:t>
            </a:r>
          </a:p>
          <a:p>
            <a:endParaRPr lang="en-US" dirty="0"/>
          </a:p>
          <a:p>
            <a:r>
              <a:rPr lang="en-US" dirty="0"/>
              <a:t>If there is a full class of 36 students then $8333.33 divided by 36 = $231.48 which is the cost for each student in the class.</a:t>
            </a:r>
          </a:p>
          <a:p>
            <a:endParaRPr lang="en-US" dirty="0"/>
          </a:p>
          <a:p>
            <a:r>
              <a:rPr lang="en-US" dirty="0"/>
              <a:t>But, if there are only 35 students in the class (one empty seat), then $8333.33 divided by 35 = $238.10 – a slightly higher cost per student in class ($6.62 – but because of rounding the chart is going to show $6.61 in this example).</a:t>
            </a:r>
          </a:p>
          <a:p>
            <a:endParaRPr lang="en-US" dirty="0"/>
          </a:p>
          <a:p>
            <a:r>
              <a:rPr lang="en-US" dirty="0"/>
              <a:t>If there are 37 students in the class (one over the class maximum in this example) then $8333.33 divided by 37 = $225.23 (rounded off) which is $6.26 less per student than with a class at the maximum of 36.</a:t>
            </a:r>
          </a:p>
          <a:p>
            <a:endParaRPr lang="en-US" dirty="0"/>
          </a:p>
          <a:p>
            <a:r>
              <a:rPr lang="en-US" dirty="0"/>
              <a:t>This is what the “Cost” sheet calculates for all sections you have entered on the Tally sheet.</a:t>
            </a:r>
          </a:p>
          <a:p>
            <a:r>
              <a:rPr lang="en-US" dirty="0"/>
              <a:t>Just to give perspective, if you have 400 sections in school and the average number of students in all sections is 34 students, the extra cost in this example would be:</a:t>
            </a:r>
          </a:p>
          <a:p>
            <a:r>
              <a:rPr lang="en-US" dirty="0"/>
              <a:t>$8333.33 divided by 34 = $245.10 which is $13.62 more per student. If you multiply $13.62 by the 400 sections in school in this example = $5,448 (this would indicate a very good allocation of sections).</a:t>
            </a:r>
          </a:p>
        </p:txBody>
      </p:sp>
    </p:spTree>
    <p:extLst>
      <p:ext uri="{BB962C8B-B14F-4D97-AF65-F5344CB8AC3E}">
        <p14:creationId xmlns:p14="http://schemas.microsoft.com/office/powerpoint/2010/main" val="2982793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76529"/>
            <a:ext cx="9144000" cy="1332757"/>
          </a:xfrm>
          <a:prstGeom prst="rect">
            <a:avLst/>
          </a:prstGeom>
        </p:spPr>
      </p:pic>
      <p:sp>
        <p:nvSpPr>
          <p:cNvPr id="3" name="TextBox 2"/>
          <p:cNvSpPr txBox="1"/>
          <p:nvPr/>
        </p:nvSpPr>
        <p:spPr>
          <a:xfrm>
            <a:off x="152400" y="76200"/>
            <a:ext cx="8915400" cy="1200329"/>
          </a:xfrm>
          <a:prstGeom prst="rect">
            <a:avLst/>
          </a:prstGeom>
          <a:noFill/>
        </p:spPr>
        <p:txBody>
          <a:bodyPr wrap="square" rtlCol="0">
            <a:spAutoFit/>
          </a:bodyPr>
          <a:lstStyle/>
          <a:p>
            <a:r>
              <a:rPr lang="en-US" dirty="0"/>
              <a:t>This is the top portion of the first section of the “Cost” sheet. There are 20 sections that correspond to the 20 Input Sections on the “Tally” page. Here you will see all the calculations that were explained on the previous page. This page also converts the dollar amounts into FTE utilization and provides and assessment of the total effect in column “Q”</a:t>
            </a:r>
          </a:p>
        </p:txBody>
      </p:sp>
      <p:sp>
        <p:nvSpPr>
          <p:cNvPr id="5" name="TextBox 4"/>
          <p:cNvSpPr txBox="1"/>
          <p:nvPr/>
        </p:nvSpPr>
        <p:spPr>
          <a:xfrm>
            <a:off x="152400" y="2926139"/>
            <a:ext cx="8839200" cy="369332"/>
          </a:xfrm>
          <a:prstGeom prst="rect">
            <a:avLst/>
          </a:prstGeom>
          <a:noFill/>
        </p:spPr>
        <p:txBody>
          <a:bodyPr wrap="square" rtlCol="0">
            <a:spAutoFit/>
          </a:bodyPr>
          <a:lstStyle/>
          <a:p>
            <a:pPr algn="ctr"/>
            <a:r>
              <a:rPr lang="en-US" dirty="0"/>
              <a:t>I have split the display up and enlarged it so you can see the calculations.</a:t>
            </a:r>
          </a:p>
        </p:txBody>
      </p:sp>
      <p:pic>
        <p:nvPicPr>
          <p:cNvPr id="6" name="Picture 5"/>
          <p:cNvPicPr>
            <a:picLocks noChangeAspect="1"/>
          </p:cNvPicPr>
          <p:nvPr/>
        </p:nvPicPr>
        <p:blipFill rotWithShape="1">
          <a:blip r:embed="rId2"/>
          <a:srcRect l="27355" r="34312" b="70455"/>
          <a:stretch/>
        </p:blipFill>
        <p:spPr>
          <a:xfrm>
            <a:off x="1462786" y="4495800"/>
            <a:ext cx="6218428" cy="698569"/>
          </a:xfrm>
          <a:prstGeom prst="rect">
            <a:avLst/>
          </a:prstGeom>
        </p:spPr>
      </p:pic>
      <p:sp>
        <p:nvSpPr>
          <p:cNvPr id="7" name="TextBox 6"/>
          <p:cNvSpPr txBox="1"/>
          <p:nvPr/>
        </p:nvSpPr>
        <p:spPr>
          <a:xfrm>
            <a:off x="826643" y="3809615"/>
            <a:ext cx="7566914" cy="369332"/>
          </a:xfrm>
          <a:prstGeom prst="rect">
            <a:avLst/>
          </a:prstGeom>
          <a:noFill/>
        </p:spPr>
        <p:txBody>
          <a:bodyPr wrap="square" rtlCol="0">
            <a:spAutoFit/>
          </a:bodyPr>
          <a:lstStyle/>
          <a:p>
            <a:pPr algn="ctr"/>
            <a:r>
              <a:rPr lang="en-US" dirty="0"/>
              <a:t>This is the summary analysis for just this one Input Section</a:t>
            </a:r>
          </a:p>
        </p:txBody>
      </p:sp>
      <p:sp>
        <p:nvSpPr>
          <p:cNvPr id="14" name="TextBox 13"/>
          <p:cNvSpPr txBox="1"/>
          <p:nvPr/>
        </p:nvSpPr>
        <p:spPr>
          <a:xfrm>
            <a:off x="1851460" y="6101951"/>
            <a:ext cx="4949047" cy="369332"/>
          </a:xfrm>
          <a:prstGeom prst="rect">
            <a:avLst/>
          </a:prstGeom>
          <a:noFill/>
        </p:spPr>
        <p:txBody>
          <a:bodyPr wrap="none" rtlCol="0">
            <a:spAutoFit/>
          </a:bodyPr>
          <a:lstStyle/>
          <a:p>
            <a:r>
              <a:rPr lang="en-US" dirty="0"/>
              <a:t>The rest of this chart is displayed on the next page.</a:t>
            </a:r>
          </a:p>
        </p:txBody>
      </p:sp>
    </p:spTree>
    <p:extLst>
      <p:ext uri="{BB962C8B-B14F-4D97-AF65-F5344CB8AC3E}">
        <p14:creationId xmlns:p14="http://schemas.microsoft.com/office/powerpoint/2010/main" val="2720268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5000"/>
          <a:stretch/>
        </p:blipFill>
        <p:spPr>
          <a:xfrm>
            <a:off x="530506" y="4114800"/>
            <a:ext cx="7913077" cy="1828800"/>
          </a:xfrm>
          <a:prstGeom prst="rect">
            <a:avLst/>
          </a:prstGeom>
        </p:spPr>
      </p:pic>
      <p:pic>
        <p:nvPicPr>
          <p:cNvPr id="3" name="Picture 2"/>
          <p:cNvPicPr>
            <a:picLocks noChangeAspect="1"/>
          </p:cNvPicPr>
          <p:nvPr/>
        </p:nvPicPr>
        <p:blipFill>
          <a:blip r:embed="rId3"/>
          <a:stretch>
            <a:fillRect/>
          </a:stretch>
        </p:blipFill>
        <p:spPr>
          <a:xfrm>
            <a:off x="0" y="914400"/>
            <a:ext cx="8974090" cy="1694835"/>
          </a:xfrm>
          <a:prstGeom prst="rect">
            <a:avLst/>
          </a:prstGeom>
        </p:spPr>
      </p:pic>
      <p:sp>
        <p:nvSpPr>
          <p:cNvPr id="4" name="TextBox 3"/>
          <p:cNvSpPr txBox="1"/>
          <p:nvPr/>
        </p:nvSpPr>
        <p:spPr>
          <a:xfrm>
            <a:off x="154768" y="185271"/>
            <a:ext cx="8839200" cy="369332"/>
          </a:xfrm>
          <a:prstGeom prst="rect">
            <a:avLst/>
          </a:prstGeom>
          <a:noFill/>
        </p:spPr>
        <p:txBody>
          <a:bodyPr wrap="square" rtlCol="0">
            <a:spAutoFit/>
          </a:bodyPr>
          <a:lstStyle/>
          <a:p>
            <a:pPr algn="ctr"/>
            <a:r>
              <a:rPr lang="en-US" b="1" u="sng" dirty="0"/>
              <a:t>Overrides</a:t>
            </a:r>
            <a:r>
              <a:rPr lang="en-US" dirty="0"/>
              <a:t> are provided if you want to use different values in your calculations.</a:t>
            </a:r>
          </a:p>
        </p:txBody>
      </p:sp>
      <p:cxnSp>
        <p:nvCxnSpPr>
          <p:cNvPr id="5" name="Straight Arrow Connector 4"/>
          <p:cNvCxnSpPr/>
          <p:nvPr/>
        </p:nvCxnSpPr>
        <p:spPr>
          <a:xfrm flipH="1">
            <a:off x="6172200" y="554603"/>
            <a:ext cx="990600" cy="44489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a:off x="7162800" y="554603"/>
            <a:ext cx="990600" cy="44489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154768" y="2975658"/>
            <a:ext cx="8684432" cy="646331"/>
          </a:xfrm>
          <a:prstGeom prst="rect">
            <a:avLst/>
          </a:prstGeom>
          <a:noFill/>
        </p:spPr>
        <p:txBody>
          <a:bodyPr wrap="square" rtlCol="0">
            <a:spAutoFit/>
          </a:bodyPr>
          <a:lstStyle/>
          <a:p>
            <a:r>
              <a:rPr lang="en-US" dirty="0"/>
              <a:t>Below are the calculations we discussed on slide 36 and </a:t>
            </a:r>
            <a:r>
              <a:rPr lang="en-US" b="1" u="sng" dirty="0"/>
              <a:t>here</a:t>
            </a:r>
            <a:r>
              <a:rPr lang="en-US" dirty="0"/>
              <a:t> is the overall assessment for the section allocation of each course.</a:t>
            </a:r>
          </a:p>
        </p:txBody>
      </p:sp>
      <p:cxnSp>
        <p:nvCxnSpPr>
          <p:cNvPr id="8" name="Straight Arrow Connector 7"/>
          <p:cNvCxnSpPr>
            <a:cxnSpLocks/>
          </p:cNvCxnSpPr>
          <p:nvPr/>
        </p:nvCxnSpPr>
        <p:spPr>
          <a:xfrm>
            <a:off x="5867400" y="3298823"/>
            <a:ext cx="1981200" cy="157797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73799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905000"/>
            <a:ext cx="6899140" cy="2309813"/>
          </a:xfrm>
          <a:prstGeom prst="rect">
            <a:avLst/>
          </a:prstGeom>
        </p:spPr>
      </p:pic>
      <p:sp>
        <p:nvSpPr>
          <p:cNvPr id="3" name="TextBox 2"/>
          <p:cNvSpPr txBox="1"/>
          <p:nvPr/>
        </p:nvSpPr>
        <p:spPr>
          <a:xfrm>
            <a:off x="1143000" y="304800"/>
            <a:ext cx="6553200" cy="1477328"/>
          </a:xfrm>
          <a:prstGeom prst="rect">
            <a:avLst/>
          </a:prstGeom>
          <a:noFill/>
        </p:spPr>
        <p:txBody>
          <a:bodyPr wrap="square" rtlCol="0">
            <a:spAutoFit/>
          </a:bodyPr>
          <a:lstStyle/>
          <a:p>
            <a:r>
              <a:rPr lang="en-US" dirty="0"/>
              <a:t>Back at the top of the “Cost” tab is a summary of each Input Section with the combined analysis at the bottom highlighted in purple. This analysis shows that this section allocation is costing an extra $14,415.77 which is 0.254630 (approximately ¼ of an FTE) and the Analysis is that there is a loss of FTE.</a:t>
            </a:r>
          </a:p>
        </p:txBody>
      </p:sp>
      <p:sp>
        <p:nvSpPr>
          <p:cNvPr id="4" name="TextBox 3"/>
          <p:cNvSpPr txBox="1"/>
          <p:nvPr/>
        </p:nvSpPr>
        <p:spPr>
          <a:xfrm>
            <a:off x="1143000" y="4572000"/>
            <a:ext cx="6899140" cy="2031325"/>
          </a:xfrm>
          <a:prstGeom prst="rect">
            <a:avLst/>
          </a:prstGeom>
          <a:noFill/>
        </p:spPr>
        <p:txBody>
          <a:bodyPr wrap="square" rtlCol="0">
            <a:spAutoFit/>
          </a:bodyPr>
          <a:lstStyle/>
          <a:p>
            <a:r>
              <a:rPr lang="en-US" dirty="0"/>
              <a:t>The “Cost” tab is designed to help site level master schedule teams see the effects of section allocation decisions and help to economize as much as possible. It is also designed to help district level decision makers see the impact of program and staffing decisions on the masters schedule. We encourage the development of master scheduling teams composed of site and district level personnel working together to develop the best possible schedule for students.</a:t>
            </a:r>
          </a:p>
        </p:txBody>
      </p:sp>
    </p:spTree>
    <p:extLst>
      <p:ext uri="{BB962C8B-B14F-4D97-AF65-F5344CB8AC3E}">
        <p14:creationId xmlns:p14="http://schemas.microsoft.com/office/powerpoint/2010/main" val="2219207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763000" cy="400110"/>
          </a:xfrm>
          <a:prstGeom prst="rect">
            <a:avLst/>
          </a:prstGeom>
          <a:noFill/>
        </p:spPr>
        <p:txBody>
          <a:bodyPr wrap="square" rtlCol="0">
            <a:spAutoFit/>
          </a:bodyPr>
          <a:lstStyle/>
          <a:p>
            <a:pPr algn="ctr"/>
            <a:r>
              <a:rPr lang="en-US" sz="2000" b="1" u="sng" dirty="0"/>
              <a:t>Now lets review of the steps to use the Section Tally and Staffing Tool</a:t>
            </a:r>
          </a:p>
        </p:txBody>
      </p:sp>
      <p:sp>
        <p:nvSpPr>
          <p:cNvPr id="3" name="TextBox 2"/>
          <p:cNvSpPr txBox="1"/>
          <p:nvPr/>
        </p:nvSpPr>
        <p:spPr>
          <a:xfrm>
            <a:off x="762000" y="838200"/>
            <a:ext cx="3444597" cy="369332"/>
          </a:xfrm>
          <a:prstGeom prst="rect">
            <a:avLst/>
          </a:prstGeom>
          <a:noFill/>
        </p:spPr>
        <p:txBody>
          <a:bodyPr wrap="none" rtlCol="0">
            <a:spAutoFit/>
          </a:bodyPr>
          <a:lstStyle/>
          <a:p>
            <a:r>
              <a:rPr lang="en-US" dirty="0"/>
              <a:t>Step 1 – Fill in staffing information </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269" y="5210175"/>
            <a:ext cx="71723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06048" y="4583668"/>
            <a:ext cx="4388766" cy="369332"/>
          </a:xfrm>
          <a:prstGeom prst="rect">
            <a:avLst/>
          </a:prstGeom>
          <a:noFill/>
        </p:spPr>
        <p:txBody>
          <a:bodyPr wrap="none" rtlCol="0">
            <a:spAutoFit/>
          </a:bodyPr>
          <a:lstStyle/>
          <a:p>
            <a:r>
              <a:rPr lang="en-US" dirty="0"/>
              <a:t>Step 2 – Fill in additional staffing information</a:t>
            </a:r>
          </a:p>
        </p:txBody>
      </p:sp>
      <p:pic>
        <p:nvPicPr>
          <p:cNvPr id="8" name="Picture 7"/>
          <p:cNvPicPr>
            <a:picLocks noChangeAspect="1"/>
          </p:cNvPicPr>
          <p:nvPr/>
        </p:nvPicPr>
        <p:blipFill>
          <a:blip r:embed="rId3"/>
          <a:stretch>
            <a:fillRect/>
          </a:stretch>
        </p:blipFill>
        <p:spPr>
          <a:xfrm>
            <a:off x="152400" y="1312818"/>
            <a:ext cx="8896064" cy="3013675"/>
          </a:xfrm>
          <a:prstGeom prst="rect">
            <a:avLst/>
          </a:prstGeom>
        </p:spPr>
      </p:pic>
    </p:spTree>
    <p:extLst>
      <p:ext uri="{BB962C8B-B14F-4D97-AF65-F5344CB8AC3E}">
        <p14:creationId xmlns:p14="http://schemas.microsoft.com/office/powerpoint/2010/main" val="4202509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8600"/>
            <a:ext cx="7696200" cy="923330"/>
          </a:xfrm>
          <a:prstGeom prst="rect">
            <a:avLst/>
          </a:prstGeom>
          <a:noFill/>
        </p:spPr>
        <p:txBody>
          <a:bodyPr wrap="square" rtlCol="0">
            <a:spAutoFit/>
          </a:bodyPr>
          <a:lstStyle/>
          <a:p>
            <a:r>
              <a:rPr lang="en-US" dirty="0"/>
              <a:t>When you open the spreadsheet, this is what you will see. Throughout the entire tool, make entries only in cells highlighted in yellow. Begin by filling in the information in these 11 highlighted cells.</a:t>
            </a:r>
          </a:p>
        </p:txBody>
      </p:sp>
      <p:sp>
        <p:nvSpPr>
          <p:cNvPr id="3" name="TextBox 2"/>
          <p:cNvSpPr txBox="1"/>
          <p:nvPr/>
        </p:nvSpPr>
        <p:spPr>
          <a:xfrm>
            <a:off x="3581400" y="1143000"/>
            <a:ext cx="5257800" cy="1477328"/>
          </a:xfrm>
          <a:prstGeom prst="rect">
            <a:avLst/>
          </a:prstGeom>
          <a:noFill/>
        </p:spPr>
        <p:txBody>
          <a:bodyPr wrap="square" rtlCol="0">
            <a:spAutoFit/>
          </a:bodyPr>
          <a:lstStyle/>
          <a:p>
            <a:r>
              <a:rPr lang="en-US" dirty="0"/>
              <a:t>Special Note: All cells with formulas (and there are 366,819 of them) are locked, but not hidden, so they can be viewed. This enables one to learn how this tool works while insuring that a formula is not accidentally deleted.</a:t>
            </a:r>
          </a:p>
        </p:txBody>
      </p:sp>
      <p:pic>
        <p:nvPicPr>
          <p:cNvPr id="7" name="Picture 6"/>
          <p:cNvPicPr>
            <a:picLocks noChangeAspect="1"/>
          </p:cNvPicPr>
          <p:nvPr/>
        </p:nvPicPr>
        <p:blipFill>
          <a:blip r:embed="rId2"/>
          <a:stretch>
            <a:fillRect/>
          </a:stretch>
        </p:blipFill>
        <p:spPr>
          <a:xfrm>
            <a:off x="152400" y="3581400"/>
            <a:ext cx="8896064" cy="3013675"/>
          </a:xfrm>
          <a:prstGeom prst="rect">
            <a:avLst/>
          </a:prstGeom>
        </p:spPr>
      </p:pic>
      <p:cxnSp>
        <p:nvCxnSpPr>
          <p:cNvPr id="4" name="Straight Arrow Connector 3"/>
          <p:cNvCxnSpPr/>
          <p:nvPr/>
        </p:nvCxnSpPr>
        <p:spPr>
          <a:xfrm>
            <a:off x="2438400" y="1151930"/>
            <a:ext cx="685800" cy="3115270"/>
          </a:xfrm>
          <a:prstGeom prst="straightConnector1">
            <a:avLst/>
          </a:prstGeom>
          <a:ln w="76200">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17412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012" y="228600"/>
            <a:ext cx="8721587" cy="2585323"/>
          </a:xfrm>
          <a:prstGeom prst="rect">
            <a:avLst/>
          </a:prstGeom>
          <a:noFill/>
        </p:spPr>
        <p:txBody>
          <a:bodyPr wrap="square" rtlCol="0">
            <a:spAutoFit/>
          </a:bodyPr>
          <a:lstStyle/>
          <a:p>
            <a:r>
              <a:rPr lang="en-US" dirty="0"/>
              <a:t>Step 3 – Fill in the highlighted areas for each of the Course Input sections that you will be using. The first time you do this, it may take a bit of time due to entering all the course numbers/names and the teacher names, but future years will most likely only require minor changes (this process is much easier if you can copy and paste using an export from your student information system as mentioned earlier). Enter all of the student course request counts, your best estimate  of the number of sections of each course to offer. Enter the names of the Teachers that will be teaching the courses in this input area and the number of sections each teacher will teach in this input area (using the “Sheets” if needed). Once everything is entered, the summary charts will guide you to make changes if necessary.</a:t>
            </a:r>
          </a:p>
        </p:txBody>
      </p:sp>
      <p:grpSp>
        <p:nvGrpSpPr>
          <p:cNvPr id="7" name="Group 6"/>
          <p:cNvGrpSpPr/>
          <p:nvPr/>
        </p:nvGrpSpPr>
        <p:grpSpPr>
          <a:xfrm>
            <a:off x="270013" y="3200400"/>
            <a:ext cx="8832574" cy="3429000"/>
            <a:chOff x="-2242890" y="931793"/>
            <a:chExt cx="13535373" cy="4848738"/>
          </a:xfrm>
        </p:grpSpPr>
        <p:pic>
          <p:nvPicPr>
            <p:cNvPr id="3" name="Picture 2"/>
            <p:cNvPicPr>
              <a:picLocks noChangeAspect="1"/>
            </p:cNvPicPr>
            <p:nvPr/>
          </p:nvPicPr>
          <p:blipFill>
            <a:blip r:embed="rId2"/>
            <a:stretch>
              <a:fillRect/>
            </a:stretch>
          </p:blipFill>
          <p:spPr>
            <a:xfrm>
              <a:off x="-2242886" y="931793"/>
              <a:ext cx="13535369" cy="1645969"/>
            </a:xfrm>
            <a:prstGeom prst="rect">
              <a:avLst/>
            </a:prstGeom>
          </p:spPr>
        </p:pic>
        <p:pic>
          <p:nvPicPr>
            <p:cNvPr id="5" name="Picture 4"/>
            <p:cNvPicPr>
              <a:picLocks noChangeAspect="1"/>
            </p:cNvPicPr>
            <p:nvPr/>
          </p:nvPicPr>
          <p:blipFill>
            <a:blip r:embed="rId3"/>
            <a:stretch>
              <a:fillRect/>
            </a:stretch>
          </p:blipFill>
          <p:spPr>
            <a:xfrm>
              <a:off x="-2242888" y="2552250"/>
              <a:ext cx="13535369" cy="2400750"/>
            </a:xfrm>
            <a:prstGeom prst="rect">
              <a:avLst/>
            </a:prstGeom>
          </p:spPr>
        </p:pic>
        <p:pic>
          <p:nvPicPr>
            <p:cNvPr id="6" name="Picture 5"/>
            <p:cNvPicPr>
              <a:picLocks noChangeAspect="1"/>
            </p:cNvPicPr>
            <p:nvPr/>
          </p:nvPicPr>
          <p:blipFill>
            <a:blip r:embed="rId4"/>
            <a:stretch>
              <a:fillRect/>
            </a:stretch>
          </p:blipFill>
          <p:spPr>
            <a:xfrm>
              <a:off x="-2242890" y="4953000"/>
              <a:ext cx="9355995" cy="827531"/>
            </a:xfrm>
            <a:prstGeom prst="rect">
              <a:avLst/>
            </a:prstGeom>
          </p:spPr>
        </p:pic>
      </p:grpSp>
    </p:spTree>
    <p:extLst>
      <p:ext uri="{BB962C8B-B14F-4D97-AF65-F5344CB8AC3E}">
        <p14:creationId xmlns:p14="http://schemas.microsoft.com/office/powerpoint/2010/main" val="2428186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04800"/>
            <a:ext cx="8915400" cy="584775"/>
          </a:xfrm>
          <a:prstGeom prst="rect">
            <a:avLst/>
          </a:prstGeom>
          <a:noFill/>
        </p:spPr>
        <p:txBody>
          <a:bodyPr wrap="square" rtlCol="0">
            <a:spAutoFit/>
          </a:bodyPr>
          <a:lstStyle/>
          <a:p>
            <a:pPr algn="ctr"/>
            <a:r>
              <a:rPr lang="en-US" sz="3200" b="1" dirty="0"/>
              <a:t>A Special Note About Student Course Requests</a:t>
            </a:r>
          </a:p>
        </p:txBody>
      </p:sp>
      <p:sp>
        <p:nvSpPr>
          <p:cNvPr id="3" name="TextBox 2"/>
          <p:cNvSpPr txBox="1"/>
          <p:nvPr/>
        </p:nvSpPr>
        <p:spPr>
          <a:xfrm>
            <a:off x="457200" y="1295400"/>
            <a:ext cx="8305800" cy="4801314"/>
          </a:xfrm>
          <a:prstGeom prst="rect">
            <a:avLst/>
          </a:prstGeom>
          <a:noFill/>
        </p:spPr>
        <p:txBody>
          <a:bodyPr wrap="square" rtlCol="0">
            <a:spAutoFit/>
          </a:bodyPr>
          <a:lstStyle/>
          <a:p>
            <a:r>
              <a:rPr lang="en-US" dirty="0"/>
              <a:t>If I were asked which area of the master scheduling process causes the most problems, I would have to say the student course requests. Issues like trying to build a master schedule without all of the students course requests being entered, late notice of district transfers, decisions about which courses to offer, correction of course request entry errors, and differences between staffing allocation and the apparent staffing need based on the student course requests are all common. Since the request counts from the student course request are the basis for building the master schedule, it is critical to get this correct. As a recommendation, begin collecting course requests from students as soon as possible after the beginning of the last grading term of the school year – usually the beginning of the second semester. Once you have entered the data, share the Student Course Request Tally Summary with anyone who will look at it. The more eyes the better to find mistakes and make decisions about things like which courses to offer, which courses to combine and the number of sections of each course to offer. Make corrections to the student course requests and print another iteration of the Student Course Request Tally Summary. Then go through the vetting process again. I have gone through dozens of iterations of the Student Course Request Tally Summary just to get it right. Just a word to the wise.</a:t>
            </a:r>
          </a:p>
        </p:txBody>
      </p:sp>
    </p:spTree>
    <p:extLst>
      <p:ext uri="{BB962C8B-B14F-4D97-AF65-F5344CB8AC3E}">
        <p14:creationId xmlns:p14="http://schemas.microsoft.com/office/powerpoint/2010/main" val="2214604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325" r="58144" b="61539"/>
          <a:stretch/>
        </p:blipFill>
        <p:spPr bwMode="auto">
          <a:xfrm>
            <a:off x="1615225" y="2541431"/>
            <a:ext cx="6421094"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228600"/>
            <a:ext cx="8534401" cy="2031325"/>
          </a:xfrm>
          <a:prstGeom prst="rect">
            <a:avLst/>
          </a:prstGeom>
          <a:noFill/>
        </p:spPr>
        <p:txBody>
          <a:bodyPr wrap="square" rtlCol="0">
            <a:spAutoFit/>
          </a:bodyPr>
          <a:lstStyle/>
          <a:p>
            <a:r>
              <a:rPr lang="en-US" dirty="0"/>
              <a:t>Step 4 – Enter the teacher names in the Staffing Summary area exactly the same as they were entered in the Teacher Assignment section. It is not necessary to enter PCN’s, just sometimes convenient. But be sure to enter the FTE for each teacher. List teachers here only once. This section will tell you how many places a teacher’s name appears throughout the Teacher Assignment sections in the column immediately to the right of the teacher’s name. Review the summary totals and make staffing and section allocation adjustments as necessary. </a:t>
            </a:r>
          </a:p>
        </p:txBody>
      </p:sp>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5915158" y="5718620"/>
            <a:ext cx="2924042" cy="17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458" y="4343400"/>
            <a:ext cx="50387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932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66" t="28125" r="-366" b="35945"/>
          <a:stretch/>
        </p:blipFill>
        <p:spPr>
          <a:xfrm>
            <a:off x="152399" y="4784035"/>
            <a:ext cx="8899415" cy="1797708"/>
          </a:xfrm>
          <a:prstGeom prst="rect">
            <a:avLst/>
          </a:prstGeom>
        </p:spPr>
      </p:pic>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265" r="56076" b="13556"/>
          <a:stretch/>
        </p:blipFill>
        <p:spPr bwMode="auto">
          <a:xfrm>
            <a:off x="152400" y="76200"/>
            <a:ext cx="5457282"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852376" y="76200"/>
            <a:ext cx="3261574" cy="2308324"/>
          </a:xfrm>
          <a:prstGeom prst="rect">
            <a:avLst/>
          </a:prstGeom>
          <a:noFill/>
        </p:spPr>
        <p:txBody>
          <a:bodyPr wrap="square" rtlCol="0">
            <a:spAutoFit/>
          </a:bodyPr>
          <a:lstStyle/>
          <a:p>
            <a:r>
              <a:rPr lang="en-US" dirty="0"/>
              <a:t>Step 5 – Review the numbers in the summary charts. Adjust the number of sections allocated in the “R” column of the Course Input areas until FTE allocation is balanced; equal to zero (a zero balance cell will show as blank – zeros have been suppressed)</a:t>
            </a:r>
          </a:p>
        </p:txBody>
      </p:sp>
      <p:sp>
        <p:nvSpPr>
          <p:cNvPr id="5" name="TextBox 4"/>
          <p:cNvSpPr txBox="1"/>
          <p:nvPr/>
        </p:nvSpPr>
        <p:spPr>
          <a:xfrm>
            <a:off x="5852375" y="2590800"/>
            <a:ext cx="3261574" cy="1477328"/>
          </a:xfrm>
          <a:prstGeom prst="rect">
            <a:avLst/>
          </a:prstGeom>
          <a:noFill/>
        </p:spPr>
        <p:txBody>
          <a:bodyPr wrap="square" rtlCol="0">
            <a:spAutoFit/>
          </a:bodyPr>
          <a:lstStyle/>
          <a:p>
            <a:r>
              <a:rPr lang="en-US" dirty="0"/>
              <a:t>Watch these cells as you adjust the section counts in the “R” column. These now show that 348 sections remain to be assigned.</a:t>
            </a:r>
          </a:p>
        </p:txBody>
      </p:sp>
      <p:cxnSp>
        <p:nvCxnSpPr>
          <p:cNvPr id="7" name="Straight Arrow Connector 6"/>
          <p:cNvCxnSpPr/>
          <p:nvPr/>
        </p:nvCxnSpPr>
        <p:spPr>
          <a:xfrm flipH="1" flipV="1">
            <a:off x="5410201" y="762000"/>
            <a:ext cx="442174" cy="2057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H="1" flipV="1">
            <a:off x="4724401" y="1507362"/>
            <a:ext cx="1127975" cy="13120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6959374" y="3878236"/>
            <a:ext cx="1752600" cy="379783"/>
          </a:xfrm>
          <a:prstGeom prst="rect">
            <a:avLst/>
          </a:prstGeom>
          <a:noFill/>
        </p:spPr>
        <p:txBody>
          <a:bodyPr wrap="square" rtlCol="0">
            <a:spAutoFit/>
          </a:bodyPr>
          <a:lstStyle/>
          <a:p>
            <a:r>
              <a:rPr lang="en-US" dirty="0"/>
              <a:t>The “R” column</a:t>
            </a:r>
          </a:p>
        </p:txBody>
      </p:sp>
      <p:cxnSp>
        <p:nvCxnSpPr>
          <p:cNvPr id="14" name="Straight Arrow Connector 13"/>
          <p:cNvCxnSpPr/>
          <p:nvPr/>
        </p:nvCxnSpPr>
        <p:spPr>
          <a:xfrm flipH="1">
            <a:off x="6959374" y="4164037"/>
            <a:ext cx="632137" cy="64830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18594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8001000" cy="1200329"/>
          </a:xfrm>
          <a:prstGeom prst="rect">
            <a:avLst/>
          </a:prstGeom>
          <a:noFill/>
        </p:spPr>
        <p:txBody>
          <a:bodyPr wrap="square" rtlCol="0">
            <a:spAutoFit/>
          </a:bodyPr>
          <a:lstStyle/>
          <a:p>
            <a:r>
              <a:rPr lang="en-US" dirty="0"/>
              <a:t>The adjustments you will be making to balance the staffing allocation are:</a:t>
            </a:r>
          </a:p>
          <a:p>
            <a:endParaRPr lang="en-US" dirty="0"/>
          </a:p>
          <a:p>
            <a:pPr marL="285750" indent="-285750">
              <a:buFont typeface="Arial" panose="020B0604020202020204" pitchFamily="34" charset="0"/>
              <a:buChar char="•"/>
            </a:pPr>
            <a:r>
              <a:rPr lang="en-US" dirty="0"/>
              <a:t>Section allocations in the “R” column of the  Course Input areas</a:t>
            </a:r>
          </a:p>
          <a:p>
            <a:pPr marL="285750" indent="-285750">
              <a:buFont typeface="Arial" panose="020B0604020202020204" pitchFamily="34" charset="0"/>
              <a:buChar char="•"/>
            </a:pPr>
            <a:r>
              <a:rPr lang="en-US" dirty="0"/>
              <a:t>Teacher section counts in column “B” of the Teacher Assignment section</a:t>
            </a:r>
          </a:p>
        </p:txBody>
      </p:sp>
      <p:sp>
        <p:nvSpPr>
          <p:cNvPr id="3" name="TextBox 2"/>
          <p:cNvSpPr txBox="1"/>
          <p:nvPr/>
        </p:nvSpPr>
        <p:spPr>
          <a:xfrm>
            <a:off x="685800" y="2362200"/>
            <a:ext cx="7772400" cy="2677656"/>
          </a:xfrm>
          <a:prstGeom prst="rect">
            <a:avLst/>
          </a:prstGeom>
          <a:noFill/>
        </p:spPr>
        <p:txBody>
          <a:bodyPr wrap="square" rtlCol="0">
            <a:spAutoFit/>
          </a:bodyPr>
          <a:lstStyle/>
          <a:p>
            <a:r>
              <a:rPr lang="en-US" dirty="0"/>
              <a:t>Now you are ready to set up your section and staffing allocations.  Be sure to include the entire master scheduling team, cohort/team leaders, department chairs and any other interested staff throughout this process. If you have any questions or need assistance, don’t hesitate to contact us at the College &amp; Career Academy Support Network (CCASN) at </a:t>
            </a:r>
            <a:r>
              <a:rPr lang="en-US" dirty="0">
                <a:hlinkClick r:id="rId2"/>
              </a:rPr>
              <a:t>http://casn.berkeley.edu/</a:t>
            </a:r>
            <a:endParaRPr lang="en-US" dirty="0"/>
          </a:p>
          <a:p>
            <a:r>
              <a:rPr lang="en-US" dirty="0"/>
              <a:t>or contact the author of this tool, Phil Saroyan, at  </a:t>
            </a:r>
            <a:r>
              <a:rPr lang="en-US" dirty="0">
                <a:hlinkClick r:id="rId3"/>
              </a:rPr>
              <a:t>jp9@jps.net</a:t>
            </a:r>
            <a:endParaRPr lang="en-US" dirty="0"/>
          </a:p>
          <a:p>
            <a:endParaRPr lang="en-US" dirty="0"/>
          </a:p>
          <a:p>
            <a:endParaRPr lang="en-US" dirty="0"/>
          </a:p>
          <a:p>
            <a:r>
              <a:rPr lang="en-US" sz="2400" b="1" dirty="0"/>
              <a:t>Happy Scheduling!!</a:t>
            </a:r>
          </a:p>
        </p:txBody>
      </p:sp>
    </p:spTree>
    <p:extLst>
      <p:ext uri="{BB962C8B-B14F-4D97-AF65-F5344CB8AC3E}">
        <p14:creationId xmlns:p14="http://schemas.microsoft.com/office/powerpoint/2010/main" val="4017477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24200"/>
            <a:ext cx="288607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764" y="3124200"/>
            <a:ext cx="295275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152400"/>
            <a:ext cx="7315200" cy="1200329"/>
          </a:xfrm>
          <a:prstGeom prst="rect">
            <a:avLst/>
          </a:prstGeom>
          <a:noFill/>
        </p:spPr>
        <p:txBody>
          <a:bodyPr wrap="square" rtlCol="0">
            <a:spAutoFit/>
          </a:bodyPr>
          <a:lstStyle/>
          <a:p>
            <a:r>
              <a:rPr lang="en-US" dirty="0"/>
              <a:t>Next move to the right across the spreadsheet to the cell blocks starting by cell BB9. You will see two blocks of cells for entering additional staffing allocations.  For demonstration purposes, the blocks here have been filled in with examples; the blocks on the spreadsheet you begin with will be blank.</a:t>
            </a:r>
          </a:p>
        </p:txBody>
      </p:sp>
      <p:sp>
        <p:nvSpPr>
          <p:cNvPr id="3" name="TextBox 2"/>
          <p:cNvSpPr txBox="1"/>
          <p:nvPr/>
        </p:nvSpPr>
        <p:spPr>
          <a:xfrm>
            <a:off x="452437" y="1524000"/>
            <a:ext cx="3200400" cy="1200329"/>
          </a:xfrm>
          <a:prstGeom prst="rect">
            <a:avLst/>
          </a:prstGeom>
          <a:noFill/>
        </p:spPr>
        <p:txBody>
          <a:bodyPr wrap="square" rtlCol="0">
            <a:spAutoFit/>
          </a:bodyPr>
          <a:lstStyle/>
          <a:p>
            <a:r>
              <a:rPr lang="en-US" dirty="0"/>
              <a:t>If  you are provided additional staffing enter it here as a </a:t>
            </a:r>
            <a:r>
              <a:rPr lang="en-US" b="1" u="sng" dirty="0"/>
              <a:t>decimal fraction of a full time teacher equivalent (FTE)</a:t>
            </a:r>
          </a:p>
        </p:txBody>
      </p:sp>
      <p:cxnSp>
        <p:nvCxnSpPr>
          <p:cNvPr id="5" name="Straight Arrow Connector 4"/>
          <p:cNvCxnSpPr/>
          <p:nvPr/>
        </p:nvCxnSpPr>
        <p:spPr>
          <a:xfrm>
            <a:off x="2286000" y="2724329"/>
            <a:ext cx="609600" cy="7808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5105400" y="1524000"/>
            <a:ext cx="3505200" cy="923330"/>
          </a:xfrm>
          <a:prstGeom prst="rect">
            <a:avLst/>
          </a:prstGeom>
          <a:noFill/>
        </p:spPr>
        <p:txBody>
          <a:bodyPr wrap="square" rtlCol="0">
            <a:spAutoFit/>
          </a:bodyPr>
          <a:lstStyle/>
          <a:p>
            <a:r>
              <a:rPr lang="en-US" dirty="0"/>
              <a:t>If you are provided periods of ROP support, enter it here as the number of </a:t>
            </a:r>
            <a:r>
              <a:rPr lang="en-US" b="1" u="sng" dirty="0"/>
              <a:t>periods</a:t>
            </a:r>
            <a:r>
              <a:rPr lang="en-US" dirty="0"/>
              <a:t> of support.</a:t>
            </a:r>
          </a:p>
        </p:txBody>
      </p:sp>
      <p:cxnSp>
        <p:nvCxnSpPr>
          <p:cNvPr id="8" name="Straight Arrow Connector 7"/>
          <p:cNvCxnSpPr/>
          <p:nvPr/>
        </p:nvCxnSpPr>
        <p:spPr>
          <a:xfrm>
            <a:off x="6553200" y="2447330"/>
            <a:ext cx="1295400" cy="10578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47847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3598" y="1657434"/>
            <a:ext cx="4921135" cy="2762166"/>
          </a:xfrm>
          <a:prstGeom prst="rect">
            <a:avLst/>
          </a:prstGeom>
        </p:spPr>
      </p:pic>
      <p:sp>
        <p:nvSpPr>
          <p:cNvPr id="3" name="TextBox 2"/>
          <p:cNvSpPr txBox="1"/>
          <p:nvPr/>
        </p:nvSpPr>
        <p:spPr>
          <a:xfrm>
            <a:off x="533400" y="685800"/>
            <a:ext cx="8327966" cy="923330"/>
          </a:xfrm>
          <a:prstGeom prst="rect">
            <a:avLst/>
          </a:prstGeom>
          <a:noFill/>
        </p:spPr>
        <p:txBody>
          <a:bodyPr wrap="square" rtlCol="0">
            <a:spAutoFit/>
          </a:bodyPr>
          <a:lstStyle/>
          <a:p>
            <a:r>
              <a:rPr lang="en-US" dirty="0"/>
              <a:t>If you happen to browse this spreadsheet before you enter any of the setup information, you will see many, many cells that look like those shown below. Don’t worry, all of this disappears as soon as you enter the setup information. </a:t>
            </a:r>
          </a:p>
        </p:txBody>
      </p:sp>
      <p:sp>
        <p:nvSpPr>
          <p:cNvPr id="4" name="TextBox 3"/>
          <p:cNvSpPr txBox="1"/>
          <p:nvPr/>
        </p:nvSpPr>
        <p:spPr>
          <a:xfrm>
            <a:off x="784166" y="76200"/>
            <a:ext cx="7620000" cy="646331"/>
          </a:xfrm>
          <a:prstGeom prst="rect">
            <a:avLst/>
          </a:prstGeom>
          <a:noFill/>
        </p:spPr>
        <p:txBody>
          <a:bodyPr wrap="square" rtlCol="0">
            <a:spAutoFit/>
          </a:bodyPr>
          <a:lstStyle/>
          <a:p>
            <a:pPr algn="ctr"/>
            <a:r>
              <a:rPr lang="en-US" sz="3600" b="1" i="1" u="sng" dirty="0"/>
              <a:t>Don’t worry if you see this!!</a:t>
            </a:r>
          </a:p>
        </p:txBody>
      </p:sp>
      <p:pic>
        <p:nvPicPr>
          <p:cNvPr id="5" name="Picture 4"/>
          <p:cNvPicPr>
            <a:picLocks noChangeAspect="1"/>
          </p:cNvPicPr>
          <p:nvPr/>
        </p:nvPicPr>
        <p:blipFill rotWithShape="1">
          <a:blip r:embed="rId3"/>
          <a:srcRect l="19546" t="43750" r="18375" b="41667"/>
          <a:stretch/>
        </p:blipFill>
        <p:spPr>
          <a:xfrm>
            <a:off x="784166" y="5562600"/>
            <a:ext cx="8077200" cy="1066800"/>
          </a:xfrm>
          <a:prstGeom prst="rect">
            <a:avLst/>
          </a:prstGeom>
        </p:spPr>
      </p:pic>
      <p:sp>
        <p:nvSpPr>
          <p:cNvPr id="6" name="TextBox 5"/>
          <p:cNvSpPr txBox="1"/>
          <p:nvPr/>
        </p:nvSpPr>
        <p:spPr>
          <a:xfrm>
            <a:off x="228600" y="4495800"/>
            <a:ext cx="8763000" cy="923330"/>
          </a:xfrm>
          <a:prstGeom prst="rect">
            <a:avLst/>
          </a:prstGeom>
          <a:noFill/>
        </p:spPr>
        <p:txBody>
          <a:bodyPr wrap="square" rtlCol="0">
            <a:spAutoFit/>
          </a:bodyPr>
          <a:lstStyle/>
          <a:p>
            <a:r>
              <a:rPr lang="en-US" dirty="0"/>
              <a:t>If you click on a cell with a formula and try to enter information, you will get the message shown below. The cells with formulas are locked so you can’t accidentally delete them, but they are visible so you can see what the formulas do. Just click on “OK” to continue working.</a:t>
            </a:r>
          </a:p>
        </p:txBody>
      </p:sp>
      <p:sp>
        <p:nvSpPr>
          <p:cNvPr id="7" name="Rectangle 6"/>
          <p:cNvSpPr/>
          <p:nvPr/>
        </p:nvSpPr>
        <p:spPr>
          <a:xfrm>
            <a:off x="784166" y="5562600"/>
            <a:ext cx="8077200" cy="1066800"/>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09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
            <a:ext cx="8077200" cy="923330"/>
          </a:xfrm>
          <a:prstGeom prst="rect">
            <a:avLst/>
          </a:prstGeom>
          <a:noFill/>
        </p:spPr>
        <p:txBody>
          <a:bodyPr wrap="square" rtlCol="0">
            <a:spAutoFit/>
          </a:bodyPr>
          <a:lstStyle/>
          <a:p>
            <a:r>
              <a:rPr lang="en-US" dirty="0"/>
              <a:t>The area between columns A through AG and rows 16 through 78 provide summary information after student course request information is entered. Let’s take a look at each area to see the information provided.</a:t>
            </a:r>
          </a:p>
        </p:txBody>
      </p:sp>
      <p:pic>
        <p:nvPicPr>
          <p:cNvPr id="3" name="Picture 2"/>
          <p:cNvPicPr>
            <a:picLocks noChangeAspect="1"/>
          </p:cNvPicPr>
          <p:nvPr/>
        </p:nvPicPr>
        <p:blipFill>
          <a:blip r:embed="rId2"/>
          <a:stretch>
            <a:fillRect/>
          </a:stretch>
        </p:blipFill>
        <p:spPr>
          <a:xfrm>
            <a:off x="1219200" y="989591"/>
            <a:ext cx="6705600" cy="5750620"/>
          </a:xfrm>
          <a:prstGeom prst="rect">
            <a:avLst/>
          </a:prstGeom>
        </p:spPr>
      </p:pic>
    </p:spTree>
    <p:extLst>
      <p:ext uri="{BB962C8B-B14F-4D97-AF65-F5344CB8AC3E}">
        <p14:creationId xmlns:p14="http://schemas.microsoft.com/office/powerpoint/2010/main" val="1776292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
            <a:ext cx="8077200" cy="2585323"/>
          </a:xfrm>
          <a:prstGeom prst="rect">
            <a:avLst/>
          </a:prstGeom>
          <a:noFill/>
        </p:spPr>
        <p:txBody>
          <a:bodyPr wrap="square" rtlCol="0">
            <a:spAutoFit/>
          </a:bodyPr>
          <a:lstStyle/>
          <a:p>
            <a:r>
              <a:rPr lang="en-US" dirty="0"/>
              <a:t>This is an example of with the initial information filled in. Only cells highlighted in “YELLOW” are filled in by you. The “Staffing Allocation Divisor” is a calculated value.  Divide the “Estimated Total General Fund Enrollment” by the “Staffing Allocation Divisor” and the result will be the “Staffing Allocation.” The “Staffing Allocation Divisor is calculated simply by dividing the “Estimated Total General Fund Enrollment” by the “Staffing Allocation.” Go ahead and do the division – 2500 divided by 87 = 28.7356. This would be the average number of students in each section of class if teachers teach the same number of classes as students take. Let’s go to the next slide to see the real average class size for this example.</a:t>
            </a:r>
          </a:p>
        </p:txBody>
      </p:sp>
      <p:pic>
        <p:nvPicPr>
          <p:cNvPr id="3" name="Picture 2"/>
          <p:cNvPicPr>
            <a:picLocks noChangeAspect="1"/>
          </p:cNvPicPr>
          <p:nvPr/>
        </p:nvPicPr>
        <p:blipFill>
          <a:blip r:embed="rId2"/>
          <a:stretch>
            <a:fillRect/>
          </a:stretch>
        </p:blipFill>
        <p:spPr>
          <a:xfrm>
            <a:off x="76200" y="3048000"/>
            <a:ext cx="8846024" cy="3423976"/>
          </a:xfrm>
          <a:prstGeom prst="rect">
            <a:avLst/>
          </a:prstGeom>
        </p:spPr>
      </p:pic>
    </p:spTree>
    <p:extLst>
      <p:ext uri="{BB962C8B-B14F-4D97-AF65-F5344CB8AC3E}">
        <p14:creationId xmlns:p14="http://schemas.microsoft.com/office/powerpoint/2010/main" val="2842379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05800" cy="2862322"/>
          </a:xfrm>
          <a:prstGeom prst="rect">
            <a:avLst/>
          </a:prstGeom>
          <a:noFill/>
        </p:spPr>
        <p:txBody>
          <a:bodyPr wrap="square" rtlCol="0">
            <a:spAutoFit/>
          </a:bodyPr>
          <a:lstStyle/>
          <a:p>
            <a:r>
              <a:rPr lang="en-US" dirty="0"/>
              <a:t>Beginning at cell C16 you will see this set of information – all calculated from the initial information you entered. Here you see that 3.6 additional FTE is shown.  You see the “Staffing Allocation” of 28.73563218 (accuracy beyond necessity-sorry), the number of “Student Periods” (6), and the number of “Teacher Periods” (5) and a listing of various “Divisors.” The first “Divisor” is 34.483 – this is the real average class size when the difference in teacher periods and student periods is taken into consideration. To calculate this number, multiply the “Staffing Allocation” (28.7356…) by the number of student periods (6), and divide the result by the number of teacher periods (5). The “Divisors” are used to help you determine the number of sections to allocate for each course in the master schedule. You will see this after a few more slides.</a:t>
            </a:r>
          </a:p>
        </p:txBody>
      </p:sp>
      <p:pic>
        <p:nvPicPr>
          <p:cNvPr id="3" name="Picture 2"/>
          <p:cNvPicPr>
            <a:picLocks noChangeAspect="1"/>
          </p:cNvPicPr>
          <p:nvPr/>
        </p:nvPicPr>
        <p:blipFill>
          <a:blip r:embed="rId2"/>
          <a:stretch>
            <a:fillRect/>
          </a:stretch>
        </p:blipFill>
        <p:spPr>
          <a:xfrm>
            <a:off x="607341" y="3090922"/>
            <a:ext cx="8005517" cy="3598113"/>
          </a:xfrm>
          <a:prstGeom prst="rect">
            <a:avLst/>
          </a:prstGeom>
        </p:spPr>
      </p:pic>
    </p:spTree>
    <p:extLst>
      <p:ext uri="{BB962C8B-B14F-4D97-AF65-F5344CB8AC3E}">
        <p14:creationId xmlns:p14="http://schemas.microsoft.com/office/powerpoint/2010/main" val="2645219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1943</TotalTime>
  <Words>5045</Words>
  <Application>Microsoft Office PowerPoint</Application>
  <PresentationFormat>On-screen Show (4:3)</PresentationFormat>
  <Paragraphs>159</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Office Theme</vt:lpstr>
      <vt:lpstr>Section Tally and Staffing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dc:creator>
  <cp:lastModifiedBy>JP</cp:lastModifiedBy>
  <cp:revision>270</cp:revision>
  <dcterms:created xsi:type="dcterms:W3CDTF">2013-12-03T16:05:37Z</dcterms:created>
  <dcterms:modified xsi:type="dcterms:W3CDTF">2017-06-12T07:21:48Z</dcterms:modified>
</cp:coreProperties>
</file>