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0"/>
  </p:notesMasterIdLst>
  <p:sldIdLst>
    <p:sldId id="333" r:id="rId5"/>
    <p:sldId id="341" r:id="rId6"/>
    <p:sldId id="400" r:id="rId7"/>
    <p:sldId id="372" r:id="rId8"/>
    <p:sldId id="340" r:id="rId9"/>
    <p:sldId id="365" r:id="rId10"/>
    <p:sldId id="362" r:id="rId11"/>
    <p:sldId id="374" r:id="rId12"/>
    <p:sldId id="364" r:id="rId13"/>
    <p:sldId id="344" r:id="rId14"/>
    <p:sldId id="348" r:id="rId15"/>
    <p:sldId id="356" r:id="rId16"/>
    <p:sldId id="359" r:id="rId17"/>
    <p:sldId id="367" r:id="rId18"/>
    <p:sldId id="363" r:id="rId19"/>
    <p:sldId id="357" r:id="rId20"/>
    <p:sldId id="366" r:id="rId21"/>
    <p:sldId id="336" r:id="rId22"/>
    <p:sldId id="346" r:id="rId23"/>
    <p:sldId id="347" r:id="rId24"/>
    <p:sldId id="361" r:id="rId25"/>
    <p:sldId id="376" r:id="rId26"/>
    <p:sldId id="378" r:id="rId27"/>
    <p:sldId id="379" r:id="rId28"/>
    <p:sldId id="384" r:id="rId29"/>
    <p:sldId id="386" r:id="rId30"/>
    <p:sldId id="387" r:id="rId31"/>
    <p:sldId id="338" r:id="rId32"/>
    <p:sldId id="388" r:id="rId33"/>
    <p:sldId id="358" r:id="rId34"/>
    <p:sldId id="339" r:id="rId35"/>
    <p:sldId id="381" r:id="rId36"/>
    <p:sldId id="383" r:id="rId37"/>
    <p:sldId id="380" r:id="rId38"/>
    <p:sldId id="377" r:id="rId39"/>
    <p:sldId id="375" r:id="rId40"/>
    <p:sldId id="345" r:id="rId41"/>
    <p:sldId id="389" r:id="rId42"/>
    <p:sldId id="399" r:id="rId43"/>
    <p:sldId id="370" r:id="rId44"/>
    <p:sldId id="393" r:id="rId45"/>
    <p:sldId id="402" r:id="rId46"/>
    <p:sldId id="403" r:id="rId47"/>
    <p:sldId id="401" r:id="rId48"/>
    <p:sldId id="397"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5425BB2E-575E-469A-834D-4A4B775D92DC}">
          <p14:sldIdLst/>
        </p14:section>
        <p14:section name="Title Slide Templates" id="{B3F7566E-00B7-4ABB-B2D1-99619D55B8A3}">
          <p14:sldIdLst>
            <p14:sldId id="333"/>
            <p14:sldId id="341"/>
            <p14:sldId id="400"/>
            <p14:sldId id="372"/>
            <p14:sldId id="340"/>
            <p14:sldId id="365"/>
            <p14:sldId id="362"/>
            <p14:sldId id="374"/>
            <p14:sldId id="364"/>
            <p14:sldId id="344"/>
            <p14:sldId id="348"/>
            <p14:sldId id="356"/>
            <p14:sldId id="359"/>
            <p14:sldId id="367"/>
            <p14:sldId id="363"/>
            <p14:sldId id="357"/>
            <p14:sldId id="366"/>
            <p14:sldId id="336"/>
            <p14:sldId id="346"/>
            <p14:sldId id="347"/>
            <p14:sldId id="361"/>
            <p14:sldId id="376"/>
            <p14:sldId id="378"/>
            <p14:sldId id="379"/>
            <p14:sldId id="384"/>
            <p14:sldId id="386"/>
            <p14:sldId id="387"/>
            <p14:sldId id="338"/>
            <p14:sldId id="388"/>
            <p14:sldId id="358"/>
            <p14:sldId id="339"/>
            <p14:sldId id="381"/>
            <p14:sldId id="383"/>
            <p14:sldId id="380"/>
            <p14:sldId id="377"/>
            <p14:sldId id="375"/>
            <p14:sldId id="345"/>
            <p14:sldId id="389"/>
            <p14:sldId id="399"/>
            <p14:sldId id="370"/>
            <p14:sldId id="393"/>
            <p14:sldId id="402"/>
            <p14:sldId id="403"/>
            <p14:sldId id="401"/>
            <p14:sldId id="397"/>
          </p14:sldIdLst>
        </p14:section>
        <p14:section name="Section Break Templates" id="{D8233F01-DA1C-4507-A8E4-D62CBF38A57F}">
          <p14:sldIdLst/>
        </p14:section>
        <p14:section name="Content Slide Templates" id="{98F0F2A9-8D91-45E2-A264-57496B946019}">
          <p14:sldIdLst/>
        </p14:section>
        <p14:section name="Available Stats &amp; Messaging" id="{41E39602-B92F-4A97-BE16-6814C550E039}">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hn Winkleman" initials="k" lastIdx="7" clrIdx="0"/>
  <p:cmAuthor id="1" name="Production" initials="SR"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5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526" autoAdjust="0"/>
    <p:restoredTop sz="75571" autoAdjust="0"/>
  </p:normalViewPr>
  <p:slideViewPr>
    <p:cSldViewPr snapToGrid="0" snapToObjects="1" showGuides="1">
      <p:cViewPr>
        <p:scale>
          <a:sx n="90" d="100"/>
          <a:sy n="90" d="100"/>
        </p:scale>
        <p:origin x="-384" y="224"/>
      </p:cViewPr>
      <p:guideLst>
        <p:guide orient="horz" pos="2160"/>
        <p:guide pos="2880"/>
      </p:guideLst>
    </p:cSldViewPr>
  </p:slideViewPr>
  <p:outlineViewPr>
    <p:cViewPr>
      <p:scale>
        <a:sx n="33" d="100"/>
        <a:sy n="33" d="100"/>
      </p:scale>
      <p:origin x="36" y="0"/>
    </p:cViewPr>
  </p:outlineViewPr>
  <p:notesTextViewPr>
    <p:cViewPr>
      <p:scale>
        <a:sx n="140" d="100"/>
        <a:sy n="140" d="100"/>
      </p:scale>
      <p:origin x="0" y="0"/>
    </p:cViewPr>
  </p:notesTextViewPr>
  <p:sorterViewPr>
    <p:cViewPr>
      <p:scale>
        <a:sx n="66" d="100"/>
        <a:sy n="66" d="100"/>
      </p:scale>
      <p:origin x="0" y="49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commentAuthors" Target="commentAuthors.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67298B-88B6-AF4B-B5C4-7F8A462DAC17}" type="datetimeFigureOut">
              <a:rPr lang="en-US" smtClean="0"/>
              <a:pPr/>
              <a:t>1/12/15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D1D48E-32F5-D747-97A0-5C09E68E2227}" type="slidenum">
              <a:rPr lang="en-US" smtClean="0"/>
              <a:pPr/>
              <a:t>‹#›</a:t>
            </a:fld>
            <a:endParaRPr lang="en-US"/>
          </a:p>
        </p:txBody>
      </p:sp>
    </p:spTree>
    <p:extLst>
      <p:ext uri="{BB962C8B-B14F-4D97-AF65-F5344CB8AC3E}">
        <p14:creationId xmlns:p14="http://schemas.microsoft.com/office/powerpoint/2010/main" val="7415575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1</a:t>
            </a:fld>
            <a:endParaRPr lang="en-US"/>
          </a:p>
        </p:txBody>
      </p:sp>
    </p:spTree>
    <p:extLst>
      <p:ext uri="{BB962C8B-B14F-4D97-AF65-F5344CB8AC3E}">
        <p14:creationId xmlns:p14="http://schemas.microsoft.com/office/powerpoint/2010/main" val="2043092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 2010 </a:t>
            </a:r>
            <a:r>
              <a:rPr lang="en-US" dirty="0" smtClean="0"/>
              <a:t>Common Core Standards released,</a:t>
            </a:r>
            <a:r>
              <a:rPr lang="en-US" baseline="0" dirty="0" smtClean="0"/>
              <a:t> adopted around 2012.  Huge boost to the Linked Learning model</a:t>
            </a:r>
            <a:endParaRPr lang="en-US" dirty="0" smtClean="0"/>
          </a:p>
          <a:p>
            <a:r>
              <a:rPr lang="en-US" dirty="0" smtClean="0"/>
              <a:t>No longer on the margins,</a:t>
            </a:r>
            <a:r>
              <a:rPr lang="en-US" baseline="0" dirty="0" smtClean="0"/>
              <a:t> entering center stage. These changes all create n</a:t>
            </a:r>
            <a:r>
              <a:rPr lang="en-US" dirty="0" smtClean="0"/>
              <a:t>ew demands on teachers, administrators and systems.</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10</a:t>
            </a:fld>
            <a:endParaRPr lang="en-US"/>
          </a:p>
        </p:txBody>
      </p:sp>
    </p:spTree>
    <p:extLst>
      <p:ext uri="{BB962C8B-B14F-4D97-AF65-F5344CB8AC3E}">
        <p14:creationId xmlns:p14="http://schemas.microsoft.com/office/powerpoint/2010/main" val="125001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11</a:t>
            </a:fld>
            <a:endParaRPr lang="en-US"/>
          </a:p>
        </p:txBody>
      </p:sp>
    </p:spTree>
    <p:extLst>
      <p:ext uri="{BB962C8B-B14F-4D97-AF65-F5344CB8AC3E}">
        <p14:creationId xmlns:p14="http://schemas.microsoft.com/office/powerpoint/2010/main" val="2160669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AJ: Three </a:t>
            </a:r>
            <a:r>
              <a:rPr lang="en-US" sz="1200" u="none" kern="1200" baseline="0" dirty="0" smtClean="0">
                <a:solidFill>
                  <a:schemeClr val="tx1"/>
                </a:solidFill>
                <a:latin typeface="+mn-lt"/>
                <a:ea typeface="+mn-ea"/>
                <a:cs typeface="+mn-cs"/>
              </a:rPr>
              <a:t>year effort to infuse CTE applications into math instruction by creating</a:t>
            </a:r>
            <a:r>
              <a:rPr lang="en-US" sz="1200" b="0" i="0" u="none" strike="noStrike" kern="1200" baseline="0" dirty="0" smtClean="0">
                <a:solidFill>
                  <a:schemeClr val="tx1"/>
                </a:solidFill>
                <a:latin typeface="+mn-lt"/>
                <a:ea typeface="+mn-ea"/>
                <a:cs typeface="+mn-cs"/>
              </a:rPr>
              <a:t> units organized around real-world problems within the CTE contexts of manufacturing, architecture, bridge building, marketing, energy transfer and</a:t>
            </a:r>
          </a:p>
          <a:p>
            <a:r>
              <a:rPr lang="en-US" sz="1200" b="0" i="0" u="none" strike="noStrike" kern="1200" baseline="0" dirty="0" smtClean="0">
                <a:solidFill>
                  <a:schemeClr val="tx1"/>
                </a:solidFill>
                <a:latin typeface="+mn-lt"/>
                <a:ea typeface="+mn-ea"/>
                <a:cs typeface="+mn-cs"/>
              </a:rPr>
              <a:t>conservation, electrical power, and construction of roof trusses and staircases. A final capstone</a:t>
            </a:r>
          </a:p>
          <a:p>
            <a:r>
              <a:rPr lang="en-US" sz="1200" b="0" i="0" u="none" strike="noStrike" kern="1200" baseline="0" dirty="0" smtClean="0">
                <a:solidFill>
                  <a:schemeClr val="tx1"/>
                </a:solidFill>
                <a:latin typeface="+mn-lt"/>
                <a:ea typeface="+mn-ea"/>
                <a:cs typeface="+mn-cs"/>
              </a:rPr>
              <a:t>project brought all skills together in the construction of a “house” for pets or dolls.</a:t>
            </a:r>
          </a:p>
          <a:p>
            <a:endParaRPr lang="en-US" sz="1200" u="none" kern="1200" baseline="0" dirty="0" smtClean="0">
              <a:solidFill>
                <a:schemeClr val="tx1"/>
              </a:solidFill>
              <a:latin typeface="+mn-lt"/>
              <a:ea typeface="+mn-ea"/>
              <a:cs typeface="+mn-cs"/>
            </a:endParaRPr>
          </a:p>
          <a:p>
            <a:r>
              <a:rPr lang="en-US" sz="1200" b="1" u="none" kern="1200" baseline="0" dirty="0" smtClean="0">
                <a:solidFill>
                  <a:schemeClr val="tx1"/>
                </a:solidFill>
                <a:latin typeface="+mn-lt"/>
                <a:ea typeface="+mn-ea"/>
                <a:cs typeface="+mn-cs"/>
              </a:rPr>
              <a:t>Math attitudes </a:t>
            </a:r>
            <a:r>
              <a:rPr lang="en-US" sz="1200" u="none" kern="1200" baseline="0" dirty="0" smtClean="0">
                <a:solidFill>
                  <a:schemeClr val="tx1"/>
                </a:solidFill>
                <a:latin typeface="+mn-lt"/>
                <a:ea typeface="+mn-ea"/>
                <a:cs typeface="+mn-cs"/>
              </a:rPr>
              <a:t>of students who participated improved more than their peers taking traditional algebra and geometry. Achievement and rigor were same, except advanced students, who improved math skills more.  School-wide curriculum with an impact on persistence, graduation rates, self-confidence, and connection to pathway program.</a:t>
            </a:r>
          </a:p>
          <a:p>
            <a:r>
              <a:rPr lang="en-US" sz="1200" u="none" kern="1200" baseline="0" dirty="0" smtClean="0">
                <a:solidFill>
                  <a:schemeClr val="tx1"/>
                </a:solidFill>
                <a:latin typeface="+mn-lt"/>
                <a:ea typeface="+mn-ea"/>
                <a:cs typeface="+mn-cs"/>
              </a:rPr>
              <a:t>----- Meeting Notes (12/22/14 10:34) -----</a:t>
            </a:r>
          </a:p>
          <a:p>
            <a:r>
              <a:rPr lang="en-US" sz="1200" u="none" kern="1200" baseline="0" dirty="0" smtClean="0">
                <a:solidFill>
                  <a:schemeClr val="tx1"/>
                </a:solidFill>
                <a:latin typeface="+mn-lt"/>
                <a:ea typeface="+mn-ea"/>
                <a:cs typeface="+mn-cs"/>
              </a:rPr>
              <a:t>Reconsider organization to clarify meaning first.</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12</a:t>
            </a:fld>
            <a:endParaRPr lang="en-US"/>
          </a:p>
        </p:txBody>
      </p:sp>
    </p:spTree>
    <p:extLst>
      <p:ext uri="{BB962C8B-B14F-4D97-AF65-F5344CB8AC3E}">
        <p14:creationId xmlns:p14="http://schemas.microsoft.com/office/powerpoint/2010/main" val="3784829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AJ</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13</a:t>
            </a:fld>
            <a:endParaRPr lang="en-US"/>
          </a:p>
        </p:txBody>
      </p:sp>
    </p:spTree>
    <p:extLst>
      <p:ext uri="{BB962C8B-B14F-4D97-AF65-F5344CB8AC3E}">
        <p14:creationId xmlns:p14="http://schemas.microsoft.com/office/powerpoint/2010/main" val="2259846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a:t>
            </a:r>
            <a:r>
              <a:rPr lang="en-US" baseline="0" dirty="0" smtClean="0"/>
              <a:t> </a:t>
            </a:r>
            <a:r>
              <a:rPr lang="en-US" dirty="0" smtClean="0"/>
              <a:t>Whole </a:t>
            </a:r>
            <a:r>
              <a:rPr lang="en-US" dirty="0" smtClean="0"/>
              <a:t>room discussion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can have more than one CTE course taught at</a:t>
            </a:r>
            <a:r>
              <a:rPr lang="en-US" baseline="0" dirty="0" smtClean="0"/>
              <a:t> a particular grade level within a sequence.  For example, World History of Public Health and Medical Chemistry could both be 10</a:t>
            </a:r>
            <a:r>
              <a:rPr lang="en-US" baseline="30000" dirty="0" smtClean="0"/>
              <a:t>th</a:t>
            </a:r>
            <a:r>
              <a:rPr lang="en-US" baseline="0" dirty="0" smtClean="0"/>
              <a:t> grade classes in a Health pathway.</a:t>
            </a:r>
          </a:p>
          <a:p>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14</a:t>
            </a:fld>
            <a:endParaRPr lang="en-US"/>
          </a:p>
        </p:txBody>
      </p:sp>
    </p:spTree>
    <p:extLst>
      <p:ext uri="{BB962C8B-B14F-4D97-AF65-F5344CB8AC3E}">
        <p14:creationId xmlns:p14="http://schemas.microsoft.com/office/powerpoint/2010/main" val="3842141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15</a:t>
            </a:fld>
            <a:endParaRPr lang="en-US"/>
          </a:p>
        </p:txBody>
      </p:sp>
    </p:spTree>
    <p:extLst>
      <p:ext uri="{BB962C8B-B14F-4D97-AF65-F5344CB8AC3E}">
        <p14:creationId xmlns:p14="http://schemas.microsoft.com/office/powerpoint/2010/main" val="3542324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 Team</a:t>
            </a:r>
            <a:r>
              <a:rPr lang="en-US" dirty="0" smtClean="0"/>
              <a:t>-teaching relationship</a:t>
            </a:r>
            <a:r>
              <a:rPr lang="en-US" baseline="0" dirty="0" smtClean="0"/>
              <a:t> between math and CTE teachers:  Is this a Dual Academic/CTE course? </a:t>
            </a:r>
          </a:p>
          <a:p>
            <a:r>
              <a:rPr lang="en-US" dirty="0" smtClean="0"/>
              <a:t>Started in 2008 in Colorado.</a:t>
            </a:r>
            <a:r>
              <a:rPr lang="en-US" baseline="0" dirty="0" smtClean="0"/>
              <a:t>  Significant improvement in math performance.  Now in numerous states, including in CA.</a:t>
            </a:r>
          </a:p>
          <a:p>
            <a:r>
              <a:rPr lang="en-US" b="1" baseline="0" dirty="0" smtClean="0"/>
              <a:t>Simile: Kids start off with parallel play = thematic integration; then occasional interaction = integrated projects.</a:t>
            </a:r>
          </a:p>
          <a:p>
            <a:r>
              <a:rPr lang="en-US" b="1" baseline="0" dirty="0" smtClean="0"/>
              <a:t>Dual courses, when team taught, teachers are entirely dependent upon each other throughout. </a:t>
            </a:r>
          </a:p>
          <a:p>
            <a:r>
              <a:rPr lang="en-US" b="1" baseline="0" dirty="0" smtClean="0"/>
              <a:t>What supports do you need in place to establish a team-teaching dual academic/CTE course?</a:t>
            </a:r>
            <a:endParaRPr lang="en-US" b="1"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16</a:t>
            </a:fld>
            <a:endParaRPr lang="en-US"/>
          </a:p>
        </p:txBody>
      </p:sp>
    </p:spTree>
    <p:extLst>
      <p:ext uri="{BB962C8B-B14F-4D97-AF65-F5344CB8AC3E}">
        <p14:creationId xmlns:p14="http://schemas.microsoft.com/office/powerpoint/2010/main" val="3635311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EF</a:t>
            </a:r>
            <a:endParaRPr lang="en-US" baseline="0" dirty="0" smtClean="0"/>
          </a:p>
        </p:txBody>
      </p:sp>
      <p:sp>
        <p:nvSpPr>
          <p:cNvPr id="4" name="Slide Number Placeholder 3"/>
          <p:cNvSpPr>
            <a:spLocks noGrp="1"/>
          </p:cNvSpPr>
          <p:nvPr>
            <p:ph type="sldNum" sz="quarter" idx="10"/>
          </p:nvPr>
        </p:nvSpPr>
        <p:spPr/>
        <p:txBody>
          <a:bodyPr/>
          <a:lstStyle/>
          <a:p>
            <a:fld id="{5ED1D48E-32F5-D747-97A0-5C09E68E2227}" type="slidenum">
              <a:rPr lang="en-US" smtClean="0"/>
              <a:pPr/>
              <a:t>17</a:t>
            </a:fld>
            <a:endParaRPr lang="en-US"/>
          </a:p>
        </p:txBody>
      </p:sp>
    </p:spTree>
    <p:extLst>
      <p:ext uri="{BB962C8B-B14F-4D97-AF65-F5344CB8AC3E}">
        <p14:creationId xmlns:p14="http://schemas.microsoft.com/office/powerpoint/2010/main" val="618145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AJ: Excellent </a:t>
            </a:r>
            <a:r>
              <a:rPr lang="en-US" dirty="0" smtClean="0"/>
              <a:t>professional</a:t>
            </a:r>
            <a:r>
              <a:rPr lang="en-US" baseline="0" dirty="0" smtClean="0"/>
              <a:t> development.  Essentially a four-day training, involving industry partners and experts from both academic and CTE side sharing skills and strategies for how to apply academic concepts in a practical career-field related context producing for assessment products and performances that relate to the industry field.</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19</a:t>
            </a:fld>
            <a:endParaRPr lang="en-US"/>
          </a:p>
        </p:txBody>
      </p:sp>
    </p:spTree>
    <p:extLst>
      <p:ext uri="{BB962C8B-B14F-4D97-AF65-F5344CB8AC3E}">
        <p14:creationId xmlns:p14="http://schemas.microsoft.com/office/powerpoint/2010/main" val="495003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AJ</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20</a:t>
            </a:fld>
            <a:endParaRPr lang="en-US"/>
          </a:p>
        </p:txBody>
      </p:sp>
    </p:spTree>
    <p:extLst>
      <p:ext uri="{BB962C8B-B14F-4D97-AF65-F5344CB8AC3E}">
        <p14:creationId xmlns:p14="http://schemas.microsoft.com/office/powerpoint/2010/main" val="3117096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2</a:t>
            </a:fld>
            <a:endParaRPr lang="en-US"/>
          </a:p>
        </p:txBody>
      </p:sp>
    </p:spTree>
    <p:extLst>
      <p:ext uri="{BB962C8B-B14F-4D97-AF65-F5344CB8AC3E}">
        <p14:creationId xmlns:p14="http://schemas.microsoft.com/office/powerpoint/2010/main" val="2072316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AJ: Started </a:t>
            </a:r>
            <a:r>
              <a:rPr lang="en-US" dirty="0" smtClean="0"/>
              <a:t>off with “G” approvals, after school, or as a fun way to get</a:t>
            </a:r>
            <a:r>
              <a:rPr lang="en-US" baseline="0" dirty="0" smtClean="0"/>
              <a:t> low-performing students motivated. </a:t>
            </a:r>
            <a:endParaRPr lang="en-US" dirty="0" smtClean="0"/>
          </a:p>
          <a:p>
            <a:r>
              <a:rPr lang="en-US" dirty="0" smtClean="0"/>
              <a:t>Could be used whole school, or IT or</a:t>
            </a:r>
            <a:r>
              <a:rPr lang="en-US" baseline="0" dirty="0" smtClean="0"/>
              <a:t> Engineering </a:t>
            </a:r>
            <a:r>
              <a:rPr lang="en-US" baseline="0" dirty="0" err="1" smtClean="0"/>
              <a:t>PoS</a:t>
            </a:r>
            <a:endParaRPr lang="en-US" baseline="0" dirty="0" smtClean="0"/>
          </a:p>
          <a:p>
            <a:r>
              <a:rPr lang="en-US" baseline="0" dirty="0" smtClean="0"/>
              <a:t>Now doing Integrated Math 2 and 3</a:t>
            </a:r>
            <a:endParaRPr lang="en-US" dirty="0" smtClean="0"/>
          </a:p>
          <a:p>
            <a:r>
              <a:rPr lang="en-US" dirty="0" smtClean="0"/>
              <a:t>New way of teaching</a:t>
            </a:r>
            <a:r>
              <a:rPr lang="en-US" baseline="0" dirty="0" smtClean="0"/>
              <a:t> math, Davis provides extensive </a:t>
            </a:r>
            <a:r>
              <a:rPr lang="en-US" dirty="0" smtClean="0"/>
              <a:t>Professional Development</a:t>
            </a:r>
          </a:p>
          <a:p>
            <a:endParaRPr lang="en-US" dirty="0" smtClean="0"/>
          </a:p>
        </p:txBody>
      </p:sp>
      <p:sp>
        <p:nvSpPr>
          <p:cNvPr id="4" name="Slide Number Placeholder 3"/>
          <p:cNvSpPr>
            <a:spLocks noGrp="1"/>
          </p:cNvSpPr>
          <p:nvPr>
            <p:ph type="sldNum" sz="quarter" idx="10"/>
          </p:nvPr>
        </p:nvSpPr>
        <p:spPr/>
        <p:txBody>
          <a:bodyPr/>
          <a:lstStyle/>
          <a:p>
            <a:fld id="{5ED1D48E-32F5-D747-97A0-5C09E68E2227}" type="slidenum">
              <a:rPr lang="en-US" smtClean="0"/>
              <a:pPr/>
              <a:t>21</a:t>
            </a:fld>
            <a:endParaRPr lang="en-US"/>
          </a:p>
        </p:txBody>
      </p:sp>
    </p:spTree>
    <p:extLst>
      <p:ext uri="{BB962C8B-B14F-4D97-AF65-F5344CB8AC3E}">
        <p14:creationId xmlns:p14="http://schemas.microsoft.com/office/powerpoint/2010/main" val="3635311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AJ</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22</a:t>
            </a:fld>
            <a:endParaRPr lang="en-US"/>
          </a:p>
        </p:txBody>
      </p:sp>
    </p:spTree>
    <p:extLst>
      <p:ext uri="{BB962C8B-B14F-4D97-AF65-F5344CB8AC3E}">
        <p14:creationId xmlns:p14="http://schemas.microsoft.com/office/powerpoint/2010/main" val="4072584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AJ: Program </a:t>
            </a:r>
            <a:r>
              <a:rPr lang="en-US" dirty="0" smtClean="0"/>
              <a:t>courses</a:t>
            </a:r>
            <a:r>
              <a:rPr lang="en-US" baseline="0" dirty="0" smtClean="0"/>
              <a:t> from PLTW and NAF are only accessible to pathways aligned with those programs, which cost. They provide curriculum, training, resources and technical support. Note these are primarily “g” elective credit.  The University counts them as academic, but they are not required for high school graduation, although they can sometimes be used to meet high school graduation requirements.  </a:t>
            </a:r>
            <a:r>
              <a:rPr lang="en-US" b="1" baseline="0" dirty="0" smtClean="0"/>
              <a:t>Problem of interdisciplinary courses and high school graduation requirements:  Physical/Bio Science</a:t>
            </a:r>
            <a:endParaRPr lang="en-US" b="1"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23</a:t>
            </a:fld>
            <a:endParaRPr lang="en-US"/>
          </a:p>
        </p:txBody>
      </p:sp>
    </p:spTree>
    <p:extLst>
      <p:ext uri="{BB962C8B-B14F-4D97-AF65-F5344CB8AC3E}">
        <p14:creationId xmlns:p14="http://schemas.microsoft.com/office/powerpoint/2010/main" val="1964454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AJ: Starting </a:t>
            </a:r>
            <a:r>
              <a:rPr lang="en-US" sz="1200" kern="1200" dirty="0" smtClean="0">
                <a:solidFill>
                  <a:schemeClr val="tx1"/>
                </a:solidFill>
                <a:effectLst/>
                <a:latin typeface="+mn-lt"/>
                <a:ea typeface="+mn-ea"/>
                <a:cs typeface="+mn-cs"/>
              </a:rPr>
              <a:t>in New York City in the 1980s, the National Academy Foundation (NAF)</a:t>
            </a:r>
            <a:r>
              <a:rPr lang="en-US" sz="1200" kern="1200" baseline="0" dirty="0" smtClean="0">
                <a:solidFill>
                  <a:schemeClr val="tx1"/>
                </a:solidFill>
                <a:effectLst/>
                <a:latin typeface="+mn-lt"/>
                <a:ea typeface="+mn-ea"/>
                <a:cs typeface="+mn-cs"/>
              </a:rPr>
              <a:t> is now in 38 states. They provide course work </a:t>
            </a:r>
            <a:r>
              <a:rPr lang="en-US" sz="1200" kern="1200" baseline="0" dirty="0" smtClean="0">
                <a:solidFill>
                  <a:schemeClr val="tx1"/>
                </a:solidFill>
                <a:effectLst/>
                <a:latin typeface="+mn-lt"/>
                <a:ea typeface="+mn-ea"/>
                <a:cs typeface="+mn-cs"/>
              </a:rPr>
              <a:t>in </a:t>
            </a:r>
            <a:r>
              <a:rPr lang="en-US" sz="1200" kern="1200" baseline="0" dirty="0" smtClean="0">
                <a:solidFill>
                  <a:schemeClr val="tx1"/>
                </a:solidFill>
                <a:effectLst/>
                <a:latin typeface="+mn-lt"/>
                <a:ea typeface="+mn-ea"/>
                <a:cs typeface="+mn-cs"/>
              </a:rPr>
              <a:t>Health Sciences, Information Technology, Finance, Engineering, Hospitality and Tourism, and </a:t>
            </a:r>
            <a:r>
              <a:rPr lang="en-US" sz="1200" kern="1200" baseline="0" dirty="0" smtClean="0">
                <a:solidFill>
                  <a:schemeClr val="tx1"/>
                </a:solidFill>
                <a:effectLst/>
                <a:latin typeface="+mn-lt"/>
                <a:ea typeface="+mn-ea"/>
                <a:cs typeface="+mn-cs"/>
              </a:rPr>
              <a:t>are working on getting more UCOP approved. Note </a:t>
            </a:r>
            <a:r>
              <a:rPr lang="en-US" sz="1200" kern="1200" baseline="0" dirty="0" smtClean="0">
                <a:solidFill>
                  <a:schemeClr val="tx1"/>
                </a:solidFill>
                <a:effectLst/>
                <a:latin typeface="+mn-lt"/>
                <a:ea typeface="+mn-ea"/>
                <a:cs typeface="+mn-cs"/>
              </a:rPr>
              <a:t>Interdisciplinary, and G credit.  Business </a:t>
            </a:r>
            <a:r>
              <a:rPr lang="en-US" sz="1200" kern="1200" baseline="0" dirty="0" smtClean="0">
                <a:solidFill>
                  <a:schemeClr val="tx1"/>
                </a:solidFill>
                <a:effectLst/>
                <a:latin typeface="+mn-lt"/>
                <a:ea typeface="+mn-ea"/>
                <a:cs typeface="+mn-cs"/>
              </a:rPr>
              <a:t>Econ counts as a graduation requirement, is a core academic class, but a G elective because Economics is not required for college admissions.</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24</a:t>
            </a:fld>
            <a:endParaRPr lang="en-US"/>
          </a:p>
        </p:txBody>
      </p:sp>
    </p:spTree>
    <p:extLst>
      <p:ext uri="{BB962C8B-B14F-4D97-AF65-F5344CB8AC3E}">
        <p14:creationId xmlns:p14="http://schemas.microsoft.com/office/powerpoint/2010/main" val="1350421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AJ: As </a:t>
            </a:r>
            <a:r>
              <a:rPr lang="en-US" baseline="0" dirty="0" smtClean="0"/>
              <a:t>the pedagogical approach produces success, the pathway approach grows.</a:t>
            </a:r>
          </a:p>
          <a:p>
            <a:r>
              <a:rPr lang="en-US" baseline="0" dirty="0" smtClean="0"/>
              <a:t>These courses are not the ONLY way to integrate CTE and Academics.  Team teaching allows the paper trail to read as two courses. Many pathways integrate without creating dual courses.  </a:t>
            </a:r>
          </a:p>
          <a:p>
            <a:r>
              <a:rPr lang="en-US" dirty="0" smtClean="0"/>
              <a:t>Some</a:t>
            </a:r>
            <a:r>
              <a:rPr lang="en-US" baseline="0" dirty="0" smtClean="0"/>
              <a:t> p</a:t>
            </a:r>
            <a:r>
              <a:rPr lang="en-US" dirty="0" smtClean="0"/>
              <a:t>athways are far more likely to use Dual Academic/CTE</a:t>
            </a:r>
            <a:r>
              <a:rPr lang="en-US" baseline="0" dirty="0" smtClean="0"/>
              <a:t> courses.  </a:t>
            </a:r>
          </a:p>
          <a:p>
            <a:r>
              <a:rPr lang="en-US" baseline="0" dirty="0" smtClean="0"/>
              <a:t>Let’s look at why.</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25</a:t>
            </a:fld>
            <a:endParaRPr lang="en-US"/>
          </a:p>
        </p:txBody>
      </p:sp>
    </p:spTree>
    <p:extLst>
      <p:ext uri="{BB962C8B-B14F-4D97-AF65-F5344CB8AC3E}">
        <p14:creationId xmlns:p14="http://schemas.microsoft.com/office/powerpoint/2010/main" val="3451425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a:t>
            </a:r>
            <a:r>
              <a:rPr lang="en-US" baseline="0" dirty="0" smtClean="0"/>
              <a:t> </a:t>
            </a:r>
            <a:r>
              <a:rPr lang="en-US" dirty="0" smtClean="0"/>
              <a:t>Here </a:t>
            </a:r>
            <a:r>
              <a:rPr lang="en-US" dirty="0" smtClean="0"/>
              <a:t>is the current typical course of study in</a:t>
            </a:r>
            <a:r>
              <a:rPr lang="en-US" baseline="0" dirty="0" smtClean="0"/>
              <a:t> a district with a 6 period day</a:t>
            </a:r>
            <a:r>
              <a:rPr lang="en-US" dirty="0" smtClean="0"/>
              <a:t>.</a:t>
            </a:r>
            <a:r>
              <a:rPr lang="en-US" baseline="0" dirty="0" smtClean="0"/>
              <a:t> English all 4 years. In math, this district has decided to go to an IMP format, and they generally offer a Physical Science class that is earth science based, and is an elective, not a “D” lab science class. But often students are tracked, so that higher performing students take Biology in 9</a:t>
            </a:r>
            <a:r>
              <a:rPr lang="en-US" baseline="30000" dirty="0" smtClean="0"/>
              <a:t>th</a:t>
            </a:r>
            <a:r>
              <a:rPr lang="en-US" baseline="0" dirty="0" smtClean="0"/>
              <a:t> grade, skipping that class and leaving room for advanced sciences later. The district has a 9</a:t>
            </a:r>
            <a:r>
              <a:rPr lang="en-US" baseline="30000" dirty="0" smtClean="0"/>
              <a:t>th</a:t>
            </a:r>
            <a:r>
              <a:rPr lang="en-US" baseline="0" dirty="0" smtClean="0"/>
              <a:t> grade Geography/Current Global Issues class required for graduation that only sometimes earns a-g credit, as UCOP rarely offers a-g credit to 9</a:t>
            </a:r>
            <a:r>
              <a:rPr lang="en-US" baseline="30000" dirty="0" smtClean="0"/>
              <a:t>th</a:t>
            </a:r>
            <a:r>
              <a:rPr lang="en-US" baseline="0" dirty="0" smtClean="0"/>
              <a:t> grade social science classes. Two years of a world language are required for UC/CSU eligibility, but 3 years is preferred.  If a student takes 2 years of a world language, they generally do not have to take a year of that language in college, so it improves college success to include 3 years. In college 1 year of a language = 2 years of it in high school. 2 years of PE is required to graduate; a year of an Art is required for UCOP/CSU eligibility.</a:t>
            </a:r>
          </a:p>
          <a:p>
            <a:endParaRPr lang="en-US" dirty="0"/>
          </a:p>
        </p:txBody>
      </p:sp>
      <p:sp>
        <p:nvSpPr>
          <p:cNvPr id="4" name="Slide Number Placeholder 3"/>
          <p:cNvSpPr>
            <a:spLocks noGrp="1"/>
          </p:cNvSpPr>
          <p:nvPr>
            <p:ph type="sldNum" sz="quarter" idx="10"/>
          </p:nvPr>
        </p:nvSpPr>
        <p:spPr/>
        <p:txBody>
          <a:bodyPr/>
          <a:lstStyle/>
          <a:p>
            <a:fld id="{360D39FA-DC9E-484E-9408-E5AA8F9D3637}" type="slidenum">
              <a:rPr lang="en-US" smtClean="0"/>
              <a:t>26</a:t>
            </a:fld>
            <a:endParaRPr lang="en-US"/>
          </a:p>
        </p:txBody>
      </p:sp>
    </p:spTree>
    <p:extLst>
      <p:ext uri="{BB962C8B-B14F-4D97-AF65-F5344CB8AC3E}">
        <p14:creationId xmlns:p14="http://schemas.microsoft.com/office/powerpoint/2010/main" val="2399555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EF: Notice </a:t>
            </a:r>
            <a:r>
              <a:rPr lang="en-US" baseline="0" dirty="0" smtClean="0"/>
              <a:t>UC/CSU eligibility requirements in left margin, and letters on courses. (electives)</a:t>
            </a:r>
            <a:endParaRPr lang="en-US" dirty="0" smtClean="0"/>
          </a:p>
          <a:p>
            <a:r>
              <a:rPr lang="en-US" baseline="0" dirty="0" smtClean="0"/>
              <a:t>W</a:t>
            </a:r>
            <a:r>
              <a:rPr lang="en-US" dirty="0" smtClean="0"/>
              <a:t>hat is the first problem you notice that</a:t>
            </a:r>
            <a:r>
              <a:rPr lang="en-US" baseline="0" dirty="0" smtClean="0"/>
              <a:t> any pathway in this district will need to deal with? (A 6 period day) </a:t>
            </a:r>
          </a:p>
          <a:p>
            <a:r>
              <a:rPr lang="en-US" baseline="0" dirty="0" smtClean="0"/>
              <a:t>Small groups discuss: You are creating a new pathway, including a CTE sequence. What are some of the possible ways you can see to address these problems?</a:t>
            </a:r>
          </a:p>
        </p:txBody>
      </p:sp>
      <p:sp>
        <p:nvSpPr>
          <p:cNvPr id="4" name="Slide Number Placeholder 3"/>
          <p:cNvSpPr>
            <a:spLocks noGrp="1"/>
          </p:cNvSpPr>
          <p:nvPr>
            <p:ph type="sldNum" sz="quarter" idx="10"/>
          </p:nvPr>
        </p:nvSpPr>
        <p:spPr/>
        <p:txBody>
          <a:bodyPr/>
          <a:lstStyle/>
          <a:p>
            <a:fld id="{360D39FA-DC9E-484E-9408-E5AA8F9D3637}" type="slidenum">
              <a:rPr lang="en-US" smtClean="0"/>
              <a:t>27</a:t>
            </a:fld>
            <a:endParaRPr lang="en-US"/>
          </a:p>
        </p:txBody>
      </p:sp>
    </p:spTree>
    <p:extLst>
      <p:ext uri="{BB962C8B-B14F-4D97-AF65-F5344CB8AC3E}">
        <p14:creationId xmlns:p14="http://schemas.microsoft.com/office/powerpoint/2010/main" val="2399555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AJ: We </a:t>
            </a:r>
            <a:r>
              <a:rPr lang="en-US" dirty="0" smtClean="0"/>
              <a:t>will come back to the</a:t>
            </a:r>
            <a:r>
              <a:rPr lang="en-US" baseline="0" dirty="0" smtClean="0"/>
              <a:t> qualifications issue. It is a major deterrent.</a:t>
            </a:r>
          </a:p>
          <a:p>
            <a:r>
              <a:rPr lang="en-US" baseline="0" dirty="0" smtClean="0"/>
              <a:t>As pathways grow there are huge changes in demands on the teacher workforce, at a time when there is a huge…</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29</a:t>
            </a:fld>
            <a:endParaRPr lang="en-US"/>
          </a:p>
        </p:txBody>
      </p:sp>
    </p:spTree>
    <p:extLst>
      <p:ext uri="{BB962C8B-B14F-4D97-AF65-F5344CB8AC3E}">
        <p14:creationId xmlns:p14="http://schemas.microsoft.com/office/powerpoint/2010/main" val="1178438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AJ: And </a:t>
            </a:r>
            <a:r>
              <a:rPr lang="en-US" dirty="0" smtClean="0"/>
              <a:t>one of the biggest challenges</a:t>
            </a:r>
            <a:r>
              <a:rPr lang="en-US" baseline="0" dirty="0" smtClean="0"/>
              <a:t> stems from this fact:  </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30</a:t>
            </a:fld>
            <a:endParaRPr lang="en-US"/>
          </a:p>
        </p:txBody>
      </p:sp>
    </p:spTree>
    <p:extLst>
      <p:ext uri="{BB962C8B-B14F-4D97-AF65-F5344CB8AC3E}">
        <p14:creationId xmlns:p14="http://schemas.microsoft.com/office/powerpoint/2010/main" val="4081093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31</a:t>
            </a:fld>
            <a:endParaRPr lang="en-US"/>
          </a:p>
        </p:txBody>
      </p:sp>
    </p:spTree>
    <p:extLst>
      <p:ext uri="{BB962C8B-B14F-4D97-AF65-F5344CB8AC3E}">
        <p14:creationId xmlns:p14="http://schemas.microsoft.com/office/powerpoint/2010/main" val="223055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3</a:t>
            </a:fld>
            <a:endParaRPr lang="en-US"/>
          </a:p>
        </p:txBody>
      </p:sp>
    </p:spTree>
    <p:extLst>
      <p:ext uri="{BB962C8B-B14F-4D97-AF65-F5344CB8AC3E}">
        <p14:creationId xmlns:p14="http://schemas.microsoft.com/office/powerpoint/2010/main" val="30941674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AJ: Retention </a:t>
            </a:r>
            <a:r>
              <a:rPr lang="en-US" dirty="0" smtClean="0"/>
              <a:t>= Mentoring increases retention 6x!!!!</a:t>
            </a:r>
          </a:p>
          <a:p>
            <a:r>
              <a:rPr lang="en-US" dirty="0" smtClean="0"/>
              <a:t>Windfall Elimination Provision</a:t>
            </a:r>
            <a:r>
              <a:rPr lang="en-US" baseline="0" dirty="0" smtClean="0"/>
              <a:t> </a:t>
            </a:r>
            <a:r>
              <a:rPr lang="en-US" dirty="0" smtClean="0"/>
              <a:t>and Government Pension Offset</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32</a:t>
            </a:fld>
            <a:endParaRPr lang="en-US"/>
          </a:p>
        </p:txBody>
      </p:sp>
    </p:spTree>
    <p:extLst>
      <p:ext uri="{BB962C8B-B14F-4D97-AF65-F5344CB8AC3E}">
        <p14:creationId xmlns:p14="http://schemas.microsoft.com/office/powerpoint/2010/main" val="27723867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AJ: Fire </a:t>
            </a:r>
            <a:r>
              <a:rPr lang="en-US" dirty="0" smtClean="0"/>
              <a:t>Science example</a:t>
            </a:r>
          </a:p>
          <a:p>
            <a:r>
              <a:rPr lang="en-US" dirty="0" smtClean="0"/>
              <a:t>Green Up and</a:t>
            </a:r>
            <a:r>
              <a:rPr lang="en-US" baseline="0" dirty="0" smtClean="0"/>
              <a:t> Go example</a:t>
            </a:r>
            <a:endParaRPr lang="en-US" dirty="0" smtClean="0"/>
          </a:p>
          <a:p>
            <a:r>
              <a:rPr lang="en-US" dirty="0" smtClean="0"/>
              <a:t>Will the Physics</a:t>
            </a:r>
            <a:r>
              <a:rPr lang="en-US" baseline="0" dirty="0" smtClean="0"/>
              <a:t> teacher be able to teach students how to work with industry-standard design specs? Read and work from blueprints?</a:t>
            </a:r>
          </a:p>
          <a:p>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33</a:t>
            </a:fld>
            <a:endParaRPr lang="en-US"/>
          </a:p>
        </p:txBody>
      </p:sp>
    </p:spTree>
    <p:extLst>
      <p:ext uri="{BB962C8B-B14F-4D97-AF65-F5344CB8AC3E}">
        <p14:creationId xmlns:p14="http://schemas.microsoft.com/office/powerpoint/2010/main" val="31170968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EF: Essentially </a:t>
            </a:r>
            <a:r>
              <a:rPr lang="en-US" baseline="0" dirty="0" smtClean="0"/>
              <a:t>a four-day training, involving industry partners and experts from both academic and CTE side sharing skills and strategies for how to apply academic concepts in a practical career-field related context producing for assessment products and performances that relate to the industry field.</a:t>
            </a:r>
            <a:endParaRPr lang="en-US" dirty="0" smtClean="0"/>
          </a:p>
          <a:p>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34</a:t>
            </a:fld>
            <a:endParaRPr lang="en-US"/>
          </a:p>
        </p:txBody>
      </p:sp>
    </p:spTree>
    <p:extLst>
      <p:ext uri="{BB962C8B-B14F-4D97-AF65-F5344CB8AC3E}">
        <p14:creationId xmlns:p14="http://schemas.microsoft.com/office/powerpoint/2010/main" val="26147899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 Districts</a:t>
            </a:r>
            <a:r>
              <a:rPr lang="en-US" baseline="0" dirty="0" smtClean="0"/>
              <a:t> </a:t>
            </a:r>
            <a:r>
              <a:rPr lang="en-US" baseline="0" dirty="0" smtClean="0"/>
              <a:t>and Industry Partners can do this. </a:t>
            </a:r>
            <a:r>
              <a:rPr lang="en-US" dirty="0" smtClean="0"/>
              <a:t>Teachers</a:t>
            </a:r>
            <a:r>
              <a:rPr lang="en-US" baseline="0" dirty="0" smtClean="0"/>
              <a:t> need opportunities to connect to career field professionals to find and integrate authentic performance tasks. They should work with their post-secondary and industry partners to re-calibrate how essential career-related skills are taught in the context of the academic content. They should get credit for such externships that applies toward a CTE credential.  Teachers in this program develop curriculum as a part of the externship and must complete it to obtain their stipends.  </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35</a:t>
            </a:fld>
            <a:endParaRPr lang="en-US"/>
          </a:p>
        </p:txBody>
      </p:sp>
    </p:spTree>
    <p:extLst>
      <p:ext uri="{BB962C8B-B14F-4D97-AF65-F5344CB8AC3E}">
        <p14:creationId xmlns:p14="http://schemas.microsoft.com/office/powerpoint/2010/main" val="41123754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AJ</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36</a:t>
            </a:fld>
            <a:endParaRPr lang="en-US"/>
          </a:p>
        </p:txBody>
      </p:sp>
    </p:spTree>
    <p:extLst>
      <p:ext uri="{BB962C8B-B14F-4D97-AF65-F5344CB8AC3E}">
        <p14:creationId xmlns:p14="http://schemas.microsoft.com/office/powerpoint/2010/main" val="2230550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AJ</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37</a:t>
            </a:fld>
            <a:endParaRPr lang="en-US"/>
          </a:p>
        </p:txBody>
      </p:sp>
    </p:spTree>
    <p:extLst>
      <p:ext uri="{BB962C8B-B14F-4D97-AF65-F5344CB8AC3E}">
        <p14:creationId xmlns:p14="http://schemas.microsoft.com/office/powerpoint/2010/main" val="6520885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AJ:</a:t>
            </a:r>
            <a:r>
              <a:rPr lang="en-US" baseline="0" dirty="0" smtClean="0"/>
              <a:t> </a:t>
            </a:r>
            <a:r>
              <a:rPr lang="en-US" dirty="0" smtClean="0"/>
              <a:t>Elective</a:t>
            </a:r>
            <a:r>
              <a:rPr lang="en-US" baseline="0" dirty="0" smtClean="0"/>
              <a:t> c</a:t>
            </a:r>
            <a:r>
              <a:rPr lang="en-US" dirty="0" smtClean="0"/>
              <a:t>ourse</a:t>
            </a:r>
            <a:r>
              <a:rPr lang="en-US" baseline="0" dirty="0" smtClean="0"/>
              <a:t> used to meet a graduation requirement, but not a “required” course – i.e. Business Economics can be used to meet state economics requirement, but is not a required course for someone to graduate high school.  It can be taught by a CTE teacher who does NOT have a bachelors related to the field..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Questions?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38</a:t>
            </a:fld>
            <a:endParaRPr lang="en-US"/>
          </a:p>
        </p:txBody>
      </p:sp>
    </p:spTree>
    <p:extLst>
      <p:ext uri="{BB962C8B-B14F-4D97-AF65-F5344CB8AC3E}">
        <p14:creationId xmlns:p14="http://schemas.microsoft.com/office/powerpoint/2010/main" val="6520885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39</a:t>
            </a:fld>
            <a:endParaRPr lang="en-US"/>
          </a:p>
        </p:txBody>
      </p:sp>
    </p:spTree>
    <p:extLst>
      <p:ext uri="{BB962C8B-B14F-4D97-AF65-F5344CB8AC3E}">
        <p14:creationId xmlns:p14="http://schemas.microsoft.com/office/powerpoint/2010/main" val="23933902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AJ: BTSA </a:t>
            </a:r>
            <a:r>
              <a:rPr lang="en-US" baseline="0" dirty="0" smtClean="0"/>
              <a:t>often not provided to CTE teachers.  Stand up if your district does provide mentors to new CTE teachers.</a:t>
            </a:r>
            <a:endParaRPr lang="en-US" dirty="0" smtClean="0"/>
          </a:p>
          <a:p>
            <a:pPr lvl="0"/>
            <a:r>
              <a:rPr lang="en-US" dirty="0" smtClean="0"/>
              <a:t>New York’s grow-your-own.  CTE teachers select top students who are also good teachers and mentor</a:t>
            </a:r>
            <a:r>
              <a:rPr lang="en-US" baseline="0" dirty="0" smtClean="0"/>
              <a:t> them through a 6 year program in which they spend 50% of their time in the classroom, and end up with a masters and a teaching credential.  Oakland is now developing a similar program in education pathway.</a:t>
            </a:r>
            <a:endParaRPr lang="en-US" dirty="0" smtClean="0"/>
          </a:p>
          <a:p>
            <a:r>
              <a:rPr lang="en-US" dirty="0" smtClean="0"/>
              <a:t>Are there</a:t>
            </a:r>
            <a:r>
              <a:rPr lang="en-US" baseline="0" dirty="0" smtClean="0"/>
              <a:t> other exemplary</a:t>
            </a:r>
            <a:r>
              <a:rPr lang="en-US" dirty="0" smtClean="0"/>
              <a:t> district</a:t>
            </a:r>
            <a:r>
              <a:rPr lang="en-US" baseline="0" dirty="0" smtClean="0"/>
              <a:t> policies we should be highlighting represented in the room?</a:t>
            </a:r>
          </a:p>
          <a:p>
            <a:endParaRPr lang="en-US" dirty="0" smtClean="0"/>
          </a:p>
        </p:txBody>
      </p:sp>
      <p:sp>
        <p:nvSpPr>
          <p:cNvPr id="4" name="Slide Number Placeholder 3"/>
          <p:cNvSpPr>
            <a:spLocks noGrp="1"/>
          </p:cNvSpPr>
          <p:nvPr>
            <p:ph type="sldNum" sz="quarter" idx="10"/>
          </p:nvPr>
        </p:nvSpPr>
        <p:spPr/>
        <p:txBody>
          <a:bodyPr/>
          <a:lstStyle/>
          <a:p>
            <a:fld id="{5ED1D48E-32F5-D747-97A0-5C09E68E2227}" type="slidenum">
              <a:rPr lang="en-US" smtClean="0"/>
              <a:pPr/>
              <a:t>40</a:t>
            </a:fld>
            <a:endParaRPr lang="en-US"/>
          </a:p>
        </p:txBody>
      </p:sp>
    </p:spTree>
    <p:extLst>
      <p:ext uri="{BB962C8B-B14F-4D97-AF65-F5344CB8AC3E}">
        <p14:creationId xmlns:p14="http://schemas.microsoft.com/office/powerpoint/2010/main" val="31170968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41</a:t>
            </a:fld>
            <a:endParaRPr lang="en-US"/>
          </a:p>
        </p:txBody>
      </p:sp>
    </p:spTree>
    <p:extLst>
      <p:ext uri="{BB962C8B-B14F-4D97-AF65-F5344CB8AC3E}">
        <p14:creationId xmlns:p14="http://schemas.microsoft.com/office/powerpoint/2010/main" val="486946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4</a:t>
            </a:fld>
            <a:endParaRPr lang="en-US"/>
          </a:p>
        </p:txBody>
      </p:sp>
    </p:spTree>
    <p:extLst>
      <p:ext uri="{BB962C8B-B14F-4D97-AF65-F5344CB8AC3E}">
        <p14:creationId xmlns:p14="http://schemas.microsoft.com/office/powerpoint/2010/main" val="35907907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AJ: New </a:t>
            </a:r>
            <a:r>
              <a:rPr lang="en-US" dirty="0" smtClean="0"/>
              <a:t>era, changing role of technology in society, globalization, new demands for</a:t>
            </a:r>
            <a:r>
              <a:rPr lang="en-US" baseline="0" dirty="0" smtClean="0"/>
              <a:t> the workforce.</a:t>
            </a:r>
          </a:p>
          <a:p>
            <a:endParaRPr lang="en-US" baseline="0" dirty="0" smtClean="0"/>
          </a:p>
          <a:p>
            <a:r>
              <a:rPr lang="en-US" baseline="0" dirty="0" smtClean="0"/>
              <a:t>College expenses rising and access to college shrinking just when the new, growing jobs require more education and specific skills. </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42</a:t>
            </a:fld>
            <a:endParaRPr lang="en-US"/>
          </a:p>
        </p:txBody>
      </p:sp>
    </p:spTree>
    <p:extLst>
      <p:ext uri="{BB962C8B-B14F-4D97-AF65-F5344CB8AC3E}">
        <p14:creationId xmlns:p14="http://schemas.microsoft.com/office/powerpoint/2010/main" val="24495414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Retention = Mentoring increases retention 6x!!!!</a:t>
            </a:r>
          </a:p>
          <a:p>
            <a:r>
              <a:rPr lang="en-US" dirty="0" smtClean="0"/>
              <a:t>Windfall Elimination Provision</a:t>
            </a:r>
            <a:r>
              <a:rPr lang="en-US" baseline="0" dirty="0" smtClean="0"/>
              <a:t> </a:t>
            </a:r>
            <a:r>
              <a:rPr lang="en-US" dirty="0" smtClean="0"/>
              <a:t>and Government Pension Offset</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43</a:t>
            </a:fld>
            <a:endParaRPr lang="en-US"/>
          </a:p>
        </p:txBody>
      </p:sp>
    </p:spTree>
    <p:extLst>
      <p:ext uri="{BB962C8B-B14F-4D97-AF65-F5344CB8AC3E}">
        <p14:creationId xmlns:p14="http://schemas.microsoft.com/office/powerpoint/2010/main" val="27723867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more</a:t>
            </a:r>
            <a:r>
              <a:rPr lang="en-US" baseline="0" dirty="0" smtClean="0"/>
              <a:t> information and resources visit LinkedLearning.org</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45</a:t>
            </a:fld>
            <a:endParaRPr lang="en-US"/>
          </a:p>
        </p:txBody>
      </p:sp>
    </p:spTree>
    <p:extLst>
      <p:ext uri="{BB962C8B-B14F-4D97-AF65-F5344CB8AC3E}">
        <p14:creationId xmlns:p14="http://schemas.microsoft.com/office/powerpoint/2010/main" val="3418992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AJ: We</a:t>
            </a:r>
            <a:r>
              <a:rPr lang="en-US" baseline="0" dirty="0" smtClean="0"/>
              <a:t> </a:t>
            </a:r>
            <a:r>
              <a:rPr lang="en-US" baseline="0" dirty="0" smtClean="0"/>
              <a:t>will start by looking at the development of these courses.</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5</a:t>
            </a:fld>
            <a:endParaRPr lang="en-US"/>
          </a:p>
        </p:txBody>
      </p:sp>
    </p:spTree>
    <p:extLst>
      <p:ext uri="{BB962C8B-B14F-4D97-AF65-F5344CB8AC3E}">
        <p14:creationId xmlns:p14="http://schemas.microsoft.com/office/powerpoint/2010/main" val="3286028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Teachers credentialed differently, different status within schools</a:t>
            </a:r>
          </a:p>
          <a:p>
            <a:r>
              <a:rPr lang="en-US" dirty="0" smtClean="0"/>
              <a:t>Students also have different status, are tracked based on expectations for future education</a:t>
            </a:r>
            <a:r>
              <a:rPr lang="en-US" baseline="0" dirty="0" smtClean="0"/>
              <a:t> and work.</a:t>
            </a:r>
          </a:p>
          <a:p>
            <a:r>
              <a:rPr lang="en-US" baseline="0" dirty="0" smtClean="0"/>
              <a:t>Academic performance ties most closely with SES, and parental education</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6</a:t>
            </a:fld>
            <a:endParaRPr lang="en-US"/>
          </a:p>
        </p:txBody>
      </p:sp>
    </p:spTree>
    <p:extLst>
      <p:ext uri="{BB962C8B-B14F-4D97-AF65-F5344CB8AC3E}">
        <p14:creationId xmlns:p14="http://schemas.microsoft.com/office/powerpoint/2010/main" val="965382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AJ: Developed </a:t>
            </a:r>
            <a:r>
              <a:rPr lang="en-US" dirty="0" smtClean="0"/>
              <a:t>as an alternative approach: Interdisciplinary teacher teams integrating project-based curriculum around a career theme for a diverse cohort of students </a:t>
            </a:r>
          </a:p>
          <a:p>
            <a:r>
              <a:rPr lang="en-US" dirty="0" smtClean="0"/>
              <a:t>Fighting for a plac</a:t>
            </a:r>
            <a:r>
              <a:rPr lang="en-US" baseline="0" dirty="0" smtClean="0"/>
              <a:t>e at the table.</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7</a:t>
            </a:fld>
            <a:endParaRPr lang="en-US"/>
          </a:p>
        </p:txBody>
      </p:sp>
    </p:spTree>
    <p:extLst>
      <p:ext uri="{BB962C8B-B14F-4D97-AF65-F5344CB8AC3E}">
        <p14:creationId xmlns:p14="http://schemas.microsoft.com/office/powerpoint/2010/main" val="2156485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AJ: New </a:t>
            </a:r>
            <a:r>
              <a:rPr lang="en-US" dirty="0" smtClean="0"/>
              <a:t>era, changing role of technology in society, globalization, new demands for</a:t>
            </a:r>
            <a:r>
              <a:rPr lang="en-US" baseline="0" dirty="0" smtClean="0"/>
              <a:t> the workforce.</a:t>
            </a:r>
          </a:p>
          <a:p>
            <a:endParaRPr lang="en-US" baseline="0" dirty="0" smtClean="0"/>
          </a:p>
          <a:p>
            <a:r>
              <a:rPr lang="en-US" baseline="0" dirty="0" smtClean="0"/>
              <a:t>College expenses rising and access to college shrinking just when the new, growing jobs require more education and specific skills. </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8</a:t>
            </a:fld>
            <a:endParaRPr lang="en-US"/>
          </a:p>
        </p:txBody>
      </p:sp>
    </p:spTree>
    <p:extLst>
      <p:ext uri="{BB962C8B-B14F-4D97-AF65-F5344CB8AC3E}">
        <p14:creationId xmlns:p14="http://schemas.microsoft.com/office/powerpoint/2010/main" val="2449541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 Linked </a:t>
            </a:r>
            <a:r>
              <a:rPr lang="en-US" dirty="0" smtClean="0"/>
              <a:t>Learning</a:t>
            </a:r>
            <a:r>
              <a:rPr lang="en-US" baseline="0" dirty="0" smtClean="0"/>
              <a:t> pathway teachers value Integrated curriculum. CTE teachers in those pathways are often respected team leaders rather than isolated and undervalued.</a:t>
            </a:r>
            <a:endParaRPr lang="en-US" dirty="0"/>
          </a:p>
        </p:txBody>
      </p:sp>
      <p:sp>
        <p:nvSpPr>
          <p:cNvPr id="4" name="Slide Number Placeholder 3"/>
          <p:cNvSpPr>
            <a:spLocks noGrp="1"/>
          </p:cNvSpPr>
          <p:nvPr>
            <p:ph type="sldNum" sz="quarter" idx="10"/>
          </p:nvPr>
        </p:nvSpPr>
        <p:spPr/>
        <p:txBody>
          <a:bodyPr/>
          <a:lstStyle/>
          <a:p>
            <a:fld id="{5ED1D48E-32F5-D747-97A0-5C09E68E2227}" type="slidenum">
              <a:rPr lang="en-US" smtClean="0"/>
              <a:pPr/>
              <a:t>9</a:t>
            </a:fld>
            <a:endParaRPr lang="en-US"/>
          </a:p>
        </p:txBody>
      </p:sp>
    </p:spTree>
    <p:extLst>
      <p:ext uri="{BB962C8B-B14F-4D97-AF65-F5344CB8AC3E}">
        <p14:creationId xmlns:p14="http://schemas.microsoft.com/office/powerpoint/2010/main" val="12641624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 Id="rId3" Type="http://schemas.openxmlformats.org/officeDocument/2006/relationships/image" Target="../media/image3.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3.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3.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3.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3.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3.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 Id="rId3"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 Id="rId3"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pic>
        <p:nvPicPr>
          <p:cNvPr id="4" name="Picture 3" descr="Original_L_Titl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5" name="Picture 14" descr="101197_Irvine_BusinessPPT_v1-1.png"/>
          <p:cNvPicPr>
            <a:picLocks noChangeAspect="1"/>
          </p:cNvPicPr>
          <p:nvPr userDrawn="1"/>
        </p:nvPicPr>
        <p:blipFill>
          <a:blip r:embed="rId3" cstate="email">
            <a:alphaModFix amt="82000"/>
            <a:extLst>
              <a:ext uri="{28A0092B-C50C-407E-A947-70E740481C1C}">
                <a14:useLocalDpi xmlns:a14="http://schemas.microsoft.com/office/drawing/2010/main"/>
              </a:ext>
            </a:extLst>
          </a:blip>
          <a:stretch>
            <a:fillRect/>
          </a:stretch>
        </p:blipFill>
        <p:spPr>
          <a:xfrm>
            <a:off x="-169340" y="0"/>
            <a:ext cx="9144000" cy="6858000"/>
          </a:xfrm>
          <a:prstGeom prst="rect">
            <a:avLst/>
          </a:prstGeom>
        </p:spPr>
      </p:pic>
      <p:sp>
        <p:nvSpPr>
          <p:cNvPr id="6" name="Oval 5"/>
          <p:cNvSpPr/>
          <p:nvPr userDrawn="1"/>
        </p:nvSpPr>
        <p:spPr>
          <a:xfrm>
            <a:off x="7238999" y="123031"/>
            <a:ext cx="1796080" cy="17960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PPT_gmmb_r122.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394221" y="849753"/>
            <a:ext cx="1515533" cy="433739"/>
          </a:xfrm>
          <a:prstGeom prst="rect">
            <a:avLst/>
          </a:prstGeom>
        </p:spPr>
      </p:pic>
      <p:sp>
        <p:nvSpPr>
          <p:cNvPr id="10" name="Oval 9"/>
          <p:cNvSpPr/>
          <p:nvPr userDrawn="1"/>
        </p:nvSpPr>
        <p:spPr>
          <a:xfrm>
            <a:off x="152325" y="4929859"/>
            <a:ext cx="1796080" cy="17960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p:cNvSpPr>
            <a:spLocks noGrp="1"/>
          </p:cNvSpPr>
          <p:nvPr userDrawn="1"/>
        </p:nvSpPr>
        <p:spPr>
          <a:xfrm>
            <a:off x="1876500" y="3952016"/>
            <a:ext cx="5475654" cy="1600482"/>
          </a:xfrm>
          <a:prstGeom prst="rect">
            <a:avLst/>
          </a:prstGeom>
          <a:noFill/>
        </p:spPr>
        <p:txBody>
          <a:bodyPr vert="horz" lIns="91440" tIns="91440" rIns="91440" bIns="137160" rtlCol="0" anchor="ctr" anchorCtr="1">
            <a:noAutofit/>
          </a:bodyPr>
          <a:lstStyle>
            <a:lvl1pPr algn="l" defTabSz="457200" rtl="0" eaLnBrk="1" latinLnBrk="0" hangingPunct="1">
              <a:spcBef>
                <a:spcPct val="0"/>
              </a:spcBef>
              <a:buNone/>
              <a:defRPr sz="4000" kern="1200">
                <a:solidFill>
                  <a:schemeClr val="tx2"/>
                </a:solidFill>
                <a:latin typeface="+mj-lt"/>
                <a:ea typeface="+mj-ea"/>
                <a:cs typeface="+mj-cs"/>
              </a:defRPr>
            </a:lvl1pPr>
          </a:lstStyle>
          <a:p>
            <a:pPr algn="ctr"/>
            <a:r>
              <a:rPr kumimoji="0" lang="en-US" sz="3600" b="0" i="0" u="none" strike="noStrike" kern="1200" cap="none" spc="0" normalizeH="0" baseline="0" noProof="0" dirty="0" smtClean="0">
                <a:ln>
                  <a:noFill/>
                </a:ln>
                <a:solidFill>
                  <a:srgbClr val="FFFFFF"/>
                </a:solidFill>
                <a:effectLst/>
                <a:uLnTx/>
                <a:uFillTx/>
                <a:latin typeface="+mj-lt"/>
                <a:ea typeface="+mj-ea"/>
                <a:cs typeface="+mj-cs"/>
              </a:rPr>
              <a:t>CLICK TO EDIT MASTER </a:t>
            </a:r>
          </a:p>
          <a:p>
            <a:pPr algn="ctr"/>
            <a:r>
              <a:rPr kumimoji="0" lang="en-US" sz="3600" b="0" i="0" u="none" strike="noStrike" kern="1200" cap="none" spc="0" normalizeH="0" baseline="0" noProof="0" dirty="0" smtClean="0">
                <a:ln>
                  <a:noFill/>
                </a:ln>
                <a:solidFill>
                  <a:srgbClr val="FFFFFF"/>
                </a:solidFill>
                <a:effectLst/>
                <a:uLnTx/>
                <a:uFillTx/>
                <a:latin typeface="+mj-lt"/>
                <a:ea typeface="+mj-ea"/>
                <a:cs typeface="+mj-cs"/>
              </a:rPr>
              <a:t>TITLE STYLE</a:t>
            </a:r>
            <a:endParaRPr lang="en-US" sz="3600" dirty="0">
              <a:solidFill>
                <a:srgbClr val="FFFFFF"/>
              </a:solidFill>
            </a:endParaRPr>
          </a:p>
        </p:txBody>
      </p:sp>
    </p:spTree>
    <p:extLst>
      <p:ext uri="{BB962C8B-B14F-4D97-AF65-F5344CB8AC3E}">
        <p14:creationId xmlns:p14="http://schemas.microsoft.com/office/powerpoint/2010/main" val="360837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Break_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Oval 4"/>
          <p:cNvSpPr/>
          <p:nvPr userDrawn="1"/>
        </p:nvSpPr>
        <p:spPr>
          <a:xfrm>
            <a:off x="698082" y="526143"/>
            <a:ext cx="812242" cy="812242"/>
          </a:xfrm>
          <a:prstGeom prst="ellipse">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6" name="Oval 5"/>
          <p:cNvSpPr/>
          <p:nvPr userDrawn="1"/>
        </p:nvSpPr>
        <p:spPr>
          <a:xfrm>
            <a:off x="7074878" y="4939321"/>
            <a:ext cx="711199" cy="711199"/>
          </a:xfrm>
          <a:prstGeom prst="ellipse">
            <a:avLst/>
          </a:prstGeom>
          <a:solidFill>
            <a:schemeClr val="tx2">
              <a:lumMod val="40000"/>
              <a:lumOff val="6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7" name="Oval 6"/>
          <p:cNvSpPr/>
          <p:nvPr userDrawn="1"/>
        </p:nvSpPr>
        <p:spPr>
          <a:xfrm>
            <a:off x="400538" y="5628053"/>
            <a:ext cx="2242039" cy="2242039"/>
          </a:xfrm>
          <a:prstGeom prst="ellipse">
            <a:avLst/>
          </a:pr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2" name="Title 1"/>
          <p:cNvSpPr>
            <a:spLocks noGrp="1"/>
          </p:cNvSpPr>
          <p:nvPr>
            <p:ph type="ctrTitle" hasCustomPrompt="1"/>
          </p:nvPr>
        </p:nvSpPr>
        <p:spPr>
          <a:xfrm>
            <a:off x="0" y="3339818"/>
            <a:ext cx="9144000" cy="673100"/>
          </a:xfrm>
          <a:solidFill>
            <a:schemeClr val="accent1">
              <a:alpha val="82000"/>
            </a:schemeClr>
          </a:solidFill>
        </p:spPr>
        <p:txBody>
          <a:bodyPr lIns="0" tIns="0" rIns="0" bIns="91440" anchor="ctr" anchorCtr="1">
            <a:noAutofit/>
          </a:bodyPr>
          <a:lstStyle>
            <a:lvl1pPr algn="ctr">
              <a:defRPr sz="3600" spc="300">
                <a:solidFill>
                  <a:srgbClr val="FFFFFF"/>
                </a:solidFill>
              </a:defRPr>
            </a:lvl1pPr>
          </a:lstStyle>
          <a:p>
            <a:r>
              <a:rPr lang="en-US" dirty="0" smtClean="0"/>
              <a:t>SECTION BREAK</a:t>
            </a:r>
            <a:endParaRPr lang="en-US" dirty="0"/>
          </a:p>
        </p:txBody>
      </p:sp>
      <p:sp>
        <p:nvSpPr>
          <p:cNvPr id="8" name="Oval 7"/>
          <p:cNvSpPr/>
          <p:nvPr userDrawn="1"/>
        </p:nvSpPr>
        <p:spPr>
          <a:xfrm>
            <a:off x="7238999" y="123031"/>
            <a:ext cx="1796080" cy="17960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PPT_gmmb_r122.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394221" y="849753"/>
            <a:ext cx="1515533" cy="433739"/>
          </a:xfrm>
          <a:prstGeom prst="rect">
            <a:avLst/>
          </a:prstGeom>
        </p:spPr>
      </p:pic>
    </p:spTree>
    <p:extLst>
      <p:ext uri="{BB962C8B-B14F-4D97-AF65-F5344CB8AC3E}">
        <p14:creationId xmlns:p14="http://schemas.microsoft.com/office/powerpoint/2010/main" val="74238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
            <a:ext cx="8229600" cy="890413"/>
          </a:xfrm>
        </p:spPr>
        <p:txBody>
          <a:bodyPr>
            <a:normAutofit/>
          </a:bodyPr>
          <a:lstStyle>
            <a:lvl1pPr>
              <a:defRPr sz="3600">
                <a:solidFill>
                  <a:schemeClr val="tx2"/>
                </a:solidFill>
              </a:defRPr>
            </a:lvl1pPr>
          </a:lstStyle>
          <a:p>
            <a:r>
              <a:rPr lang="en-US" dirty="0" smtClean="0"/>
              <a:t>CLICK TO EDIT TITLE</a:t>
            </a:r>
            <a:endParaRPr lang="en-US" dirty="0"/>
          </a:p>
        </p:txBody>
      </p:sp>
      <p:sp>
        <p:nvSpPr>
          <p:cNvPr id="3" name="Content Placeholder 2"/>
          <p:cNvSpPr>
            <a:spLocks noGrp="1"/>
          </p:cNvSpPr>
          <p:nvPr>
            <p:ph idx="1"/>
          </p:nvPr>
        </p:nvSpPr>
        <p:spPr>
          <a:xfrm>
            <a:off x="457200" y="1255889"/>
            <a:ext cx="8229600" cy="520841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5" name="Straight Connector 4"/>
          <p:cNvCxnSpPr/>
          <p:nvPr userDrawn="1"/>
        </p:nvCxnSpPr>
        <p:spPr>
          <a:xfrm>
            <a:off x="558800" y="1055513"/>
            <a:ext cx="8585200" cy="0"/>
          </a:xfrm>
          <a:prstGeom prst="line">
            <a:avLst/>
          </a:prstGeom>
          <a:ln w="38100" cap="rnd" cmpd="sng">
            <a:solidFill>
              <a:schemeClr val="accent4">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0" y="6113542"/>
            <a:ext cx="8686800" cy="0"/>
          </a:xfrm>
          <a:prstGeom prst="line">
            <a:avLst/>
          </a:prstGeom>
          <a:ln w="38100" cap="rnd" cmpd="sng">
            <a:solidFill>
              <a:schemeClr val="accent4">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8" name="Picture 7" descr="PPT_gmmb_r122.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6287735"/>
            <a:ext cx="1515533" cy="433739"/>
          </a:xfrm>
          <a:prstGeom prst="rect">
            <a:avLst/>
          </a:prstGeom>
        </p:spPr>
      </p:pic>
      <p:sp>
        <p:nvSpPr>
          <p:cNvPr id="4" name="Slide Number Placeholder 3"/>
          <p:cNvSpPr>
            <a:spLocks noGrp="1"/>
          </p:cNvSpPr>
          <p:nvPr>
            <p:ph type="sldNum" sz="quarter" idx="10"/>
          </p:nvPr>
        </p:nvSpPr>
        <p:spPr/>
        <p:txBody>
          <a:bodyPr/>
          <a:lstStyle/>
          <a:p>
            <a:fld id="{6BD7AAD9-8828-3E4C-B5A9-B6987FFF00F9}" type="slidenum">
              <a:rPr lang="en-US" smtClean="0"/>
              <a:pPr/>
              <a:t>‹#›</a:t>
            </a:fld>
            <a:endParaRPr lang="en-US" dirty="0"/>
          </a:p>
        </p:txBody>
      </p:sp>
      <p:pic>
        <p:nvPicPr>
          <p:cNvPr id="9" name="Picture 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rot="10800000">
            <a:off x="6932768" y="1850570"/>
            <a:ext cx="1949796" cy="3338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
            <a:ext cx="8229600" cy="890413"/>
          </a:xfrm>
        </p:spPr>
        <p:txBody>
          <a:bodyPr>
            <a:normAutofit/>
          </a:bodyPr>
          <a:lstStyle>
            <a:lvl1pPr>
              <a:defRPr sz="3600">
                <a:solidFill>
                  <a:schemeClr val="tx2"/>
                </a:solidFill>
              </a:defRPr>
            </a:lvl1pPr>
          </a:lstStyle>
          <a:p>
            <a:r>
              <a:rPr lang="en-US" dirty="0" smtClean="0"/>
              <a:t>CLICK TO EDIT TITLE</a:t>
            </a:r>
            <a:endParaRPr lang="en-US" dirty="0"/>
          </a:p>
        </p:txBody>
      </p:sp>
      <p:sp>
        <p:nvSpPr>
          <p:cNvPr id="3" name="Content Placeholder 2"/>
          <p:cNvSpPr>
            <a:spLocks noGrp="1"/>
          </p:cNvSpPr>
          <p:nvPr>
            <p:ph idx="1"/>
          </p:nvPr>
        </p:nvSpPr>
        <p:spPr>
          <a:xfrm>
            <a:off x="457200" y="1600200"/>
            <a:ext cx="8229600" cy="486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5" name="Straight Connector 4"/>
          <p:cNvCxnSpPr/>
          <p:nvPr userDrawn="1"/>
        </p:nvCxnSpPr>
        <p:spPr>
          <a:xfrm>
            <a:off x="558800" y="1055513"/>
            <a:ext cx="8585200" cy="0"/>
          </a:xfrm>
          <a:prstGeom prst="line">
            <a:avLst/>
          </a:prstGeom>
          <a:ln w="38100" cap="rnd" cmpd="dbl">
            <a:solidFill>
              <a:schemeClr val="accent4">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0" y="6113542"/>
            <a:ext cx="8686800" cy="0"/>
          </a:xfrm>
          <a:prstGeom prst="line">
            <a:avLst/>
          </a:prstGeom>
          <a:ln w="38100" cap="rnd" cmpd="dbl">
            <a:solidFill>
              <a:schemeClr val="accent4">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8" name="Picture 7" descr="PPT_gmmb_r122.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6287735"/>
            <a:ext cx="1515533" cy="433739"/>
          </a:xfrm>
          <a:prstGeom prst="rect">
            <a:avLst/>
          </a:prstGeom>
        </p:spPr>
      </p:pic>
      <p:sp>
        <p:nvSpPr>
          <p:cNvPr id="4" name="Slide Number Placeholder 3"/>
          <p:cNvSpPr>
            <a:spLocks noGrp="1"/>
          </p:cNvSpPr>
          <p:nvPr>
            <p:ph type="sldNum" sz="quarter" idx="10"/>
          </p:nvPr>
        </p:nvSpPr>
        <p:spPr/>
        <p:txBody>
          <a:bodyPr/>
          <a:lstStyle/>
          <a:p>
            <a:fld id="{6BD7AAD9-8828-3E4C-B5A9-B6987FFF00F9}" type="slidenum">
              <a:rPr lang="en-US" smtClean="0"/>
              <a:pPr/>
              <a:t>‹#›</a:t>
            </a:fld>
            <a:endParaRPr lang="en-US" dirty="0"/>
          </a:p>
        </p:txBody>
      </p:sp>
    </p:spTree>
    <p:extLst>
      <p:ext uri="{BB962C8B-B14F-4D97-AF65-F5344CB8AC3E}">
        <p14:creationId xmlns:p14="http://schemas.microsoft.com/office/powerpoint/2010/main" val="139525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mplate_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61429" y="2993572"/>
            <a:ext cx="4572000" cy="4572000"/>
          </a:xfrm>
          <a:prstGeom prst="rect">
            <a:avLst/>
          </a:prstGeom>
        </p:spPr>
      </p:pic>
      <p:sp>
        <p:nvSpPr>
          <p:cNvPr id="2" name="Title 1"/>
          <p:cNvSpPr>
            <a:spLocks noGrp="1"/>
          </p:cNvSpPr>
          <p:nvPr>
            <p:ph type="title" hasCustomPrompt="1"/>
          </p:nvPr>
        </p:nvSpPr>
        <p:spPr>
          <a:xfrm>
            <a:off x="419100" y="0"/>
            <a:ext cx="8216899" cy="1055514"/>
          </a:xfrm>
        </p:spPr>
        <p:txBody>
          <a:bodyPr tIns="91440" bIns="137160" anchor="b" anchorCtr="0">
            <a:normAutofit/>
          </a:bodyPr>
          <a:lstStyle>
            <a:lvl1pPr algn="l">
              <a:defRPr sz="3600" b="0" cap="none" spc="300">
                <a:solidFill>
                  <a:schemeClr val="tx2"/>
                </a:solidFill>
              </a:defRPr>
            </a:lvl1pPr>
          </a:lstStyle>
          <a:p>
            <a:r>
              <a:rPr lang="en-US" dirty="0" smtClean="0"/>
              <a:t>CLICK TO EDIT TITLE</a:t>
            </a:r>
            <a:endParaRPr lang="en-US" dirty="0"/>
          </a:p>
        </p:txBody>
      </p:sp>
      <p:cxnSp>
        <p:nvCxnSpPr>
          <p:cNvPr id="8" name="Straight Connector 7"/>
          <p:cNvCxnSpPr/>
          <p:nvPr userDrawn="1"/>
        </p:nvCxnSpPr>
        <p:spPr>
          <a:xfrm>
            <a:off x="558800" y="1055513"/>
            <a:ext cx="8585200" cy="1"/>
          </a:xfrm>
          <a:prstGeom prst="line">
            <a:avLst/>
          </a:prstGeom>
          <a:ln w="38100" cap="rnd" cmpd="sng">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0"/>
          </p:nvPr>
        </p:nvSpPr>
        <p:spPr>
          <a:xfrm>
            <a:off x="419100" y="1549400"/>
            <a:ext cx="4635500" cy="4250267"/>
          </a:xfrm>
        </p:spPr>
        <p:txBody>
          <a:bodyPr/>
          <a:lstStyle>
            <a:lvl1pPr>
              <a:buClr>
                <a:schemeClr val="accent1"/>
              </a:buClr>
              <a:defRPr>
                <a:solidFill>
                  <a:schemeClr val="accent4"/>
                </a:solidFill>
              </a:defRPr>
            </a:lvl1pPr>
            <a:lvl2pPr>
              <a:buClr>
                <a:schemeClr val="accent4"/>
              </a:buClr>
              <a:defRPr>
                <a:solidFill>
                  <a:srgbClr val="6D5600"/>
                </a:solidFill>
              </a:defRPr>
            </a:lvl2pPr>
            <a:lvl3pPr>
              <a:defRPr>
                <a:solidFill>
                  <a:srgbClr val="6D5600"/>
                </a:solidFill>
              </a:defRPr>
            </a:lvl3pPr>
            <a:lvl4pPr>
              <a:defRPr>
                <a:solidFill>
                  <a:srgbClr val="6D5600"/>
                </a:solidFill>
              </a:defRPr>
            </a:lvl4pPr>
            <a:lvl5pPr>
              <a:defRPr>
                <a:solidFill>
                  <a:srgbClr val="6D56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5" name="Straight Connector 14"/>
          <p:cNvCxnSpPr/>
          <p:nvPr userDrawn="1"/>
        </p:nvCxnSpPr>
        <p:spPr>
          <a:xfrm>
            <a:off x="0" y="6113542"/>
            <a:ext cx="8686800" cy="0"/>
          </a:xfrm>
          <a:prstGeom prst="line">
            <a:avLst/>
          </a:prstGeom>
          <a:ln w="38100" cap="rnd" cmpd="sng">
            <a:solidFill>
              <a:schemeClr val="accent4">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16" name="Picture 15" descr="PPT_gmmb_r122.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7200" y="6287735"/>
            <a:ext cx="1515533" cy="4337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mplate_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2975427"/>
            <a:ext cx="4572000" cy="4572000"/>
          </a:xfrm>
          <a:prstGeom prst="rect">
            <a:avLst/>
          </a:prstGeom>
        </p:spPr>
      </p:pic>
      <p:sp>
        <p:nvSpPr>
          <p:cNvPr id="2" name="Title 1"/>
          <p:cNvSpPr>
            <a:spLocks noGrp="1"/>
          </p:cNvSpPr>
          <p:nvPr>
            <p:ph type="title" hasCustomPrompt="1"/>
          </p:nvPr>
        </p:nvSpPr>
        <p:spPr>
          <a:xfrm>
            <a:off x="419100" y="0"/>
            <a:ext cx="8216899" cy="1055514"/>
          </a:xfrm>
        </p:spPr>
        <p:txBody>
          <a:bodyPr tIns="91440" bIns="137160" anchor="b" anchorCtr="0">
            <a:normAutofit/>
          </a:bodyPr>
          <a:lstStyle>
            <a:lvl1pPr algn="l">
              <a:defRPr sz="3600" b="0" cap="none" spc="300">
                <a:solidFill>
                  <a:schemeClr val="tx2"/>
                </a:solidFill>
              </a:defRPr>
            </a:lvl1pPr>
          </a:lstStyle>
          <a:p>
            <a:r>
              <a:rPr lang="en-US" dirty="0" smtClean="0"/>
              <a:t>CLICK TO EDIT TITLE</a:t>
            </a:r>
            <a:endParaRPr lang="en-US" dirty="0"/>
          </a:p>
        </p:txBody>
      </p:sp>
      <p:cxnSp>
        <p:nvCxnSpPr>
          <p:cNvPr id="8" name="Straight Connector 7"/>
          <p:cNvCxnSpPr/>
          <p:nvPr userDrawn="1"/>
        </p:nvCxnSpPr>
        <p:spPr>
          <a:xfrm>
            <a:off x="558800" y="1055513"/>
            <a:ext cx="8585200" cy="1"/>
          </a:xfrm>
          <a:prstGeom prst="line">
            <a:avLst/>
          </a:prstGeom>
          <a:ln w="38100" cap="rnd" cmpd="sng">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0"/>
          </p:nvPr>
        </p:nvSpPr>
        <p:spPr>
          <a:xfrm>
            <a:off x="419100" y="1549400"/>
            <a:ext cx="4635500" cy="4250267"/>
          </a:xfrm>
        </p:spPr>
        <p:txBody>
          <a:bodyPr/>
          <a:lstStyle>
            <a:lvl1pPr>
              <a:buClr>
                <a:schemeClr val="accent1"/>
              </a:buClr>
              <a:defRPr>
                <a:solidFill>
                  <a:schemeClr val="accent4"/>
                </a:solidFill>
              </a:defRPr>
            </a:lvl1pPr>
            <a:lvl2pPr>
              <a:buClr>
                <a:schemeClr val="accent4"/>
              </a:buClr>
              <a:defRPr>
                <a:solidFill>
                  <a:srgbClr val="6D5600"/>
                </a:solidFill>
              </a:defRPr>
            </a:lvl2pPr>
            <a:lvl3pPr>
              <a:defRPr>
                <a:solidFill>
                  <a:srgbClr val="6D5600"/>
                </a:solidFill>
              </a:defRPr>
            </a:lvl3pPr>
            <a:lvl4pPr>
              <a:defRPr>
                <a:solidFill>
                  <a:srgbClr val="6D5600"/>
                </a:solidFill>
              </a:defRPr>
            </a:lvl4pPr>
            <a:lvl5pPr>
              <a:defRPr>
                <a:solidFill>
                  <a:srgbClr val="6D56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5" name="Straight Connector 14"/>
          <p:cNvCxnSpPr/>
          <p:nvPr userDrawn="1"/>
        </p:nvCxnSpPr>
        <p:spPr>
          <a:xfrm>
            <a:off x="0" y="6113542"/>
            <a:ext cx="8686800" cy="0"/>
          </a:xfrm>
          <a:prstGeom prst="line">
            <a:avLst/>
          </a:prstGeom>
          <a:ln w="38100" cap="rnd" cmpd="sng">
            <a:solidFill>
              <a:schemeClr val="accent4">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16" name="Picture 15" descr="PPT_gmmb_r122.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7200" y="6287735"/>
            <a:ext cx="1515533" cy="433739"/>
          </a:xfrm>
          <a:prstGeom prst="rect">
            <a:avLst/>
          </a:prstGeom>
        </p:spPr>
      </p:pic>
    </p:spTree>
    <p:extLst>
      <p:ext uri="{BB962C8B-B14F-4D97-AF65-F5344CB8AC3E}">
        <p14:creationId xmlns:p14="http://schemas.microsoft.com/office/powerpoint/2010/main" val="341111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Template_3">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2975427"/>
            <a:ext cx="4572000" cy="4572000"/>
          </a:xfrm>
          <a:prstGeom prst="rect">
            <a:avLst/>
          </a:prstGeom>
        </p:spPr>
      </p:pic>
      <p:sp>
        <p:nvSpPr>
          <p:cNvPr id="2" name="Title 1"/>
          <p:cNvSpPr>
            <a:spLocks noGrp="1"/>
          </p:cNvSpPr>
          <p:nvPr>
            <p:ph type="title" hasCustomPrompt="1"/>
          </p:nvPr>
        </p:nvSpPr>
        <p:spPr>
          <a:xfrm>
            <a:off x="419100" y="0"/>
            <a:ext cx="8216899" cy="1055514"/>
          </a:xfrm>
        </p:spPr>
        <p:txBody>
          <a:bodyPr tIns="91440" bIns="137160" anchor="b" anchorCtr="0">
            <a:normAutofit/>
          </a:bodyPr>
          <a:lstStyle>
            <a:lvl1pPr algn="l">
              <a:defRPr sz="3600" b="0" cap="none" spc="300">
                <a:solidFill>
                  <a:schemeClr val="tx2"/>
                </a:solidFill>
              </a:defRPr>
            </a:lvl1pPr>
          </a:lstStyle>
          <a:p>
            <a:r>
              <a:rPr lang="en-US" dirty="0" smtClean="0"/>
              <a:t>CLICK TO EDIT TITLE</a:t>
            </a:r>
            <a:endParaRPr lang="en-US" dirty="0"/>
          </a:p>
        </p:txBody>
      </p:sp>
      <p:cxnSp>
        <p:nvCxnSpPr>
          <p:cNvPr id="8" name="Straight Connector 7"/>
          <p:cNvCxnSpPr/>
          <p:nvPr userDrawn="1"/>
        </p:nvCxnSpPr>
        <p:spPr>
          <a:xfrm>
            <a:off x="558800" y="1055513"/>
            <a:ext cx="8585200" cy="1"/>
          </a:xfrm>
          <a:prstGeom prst="line">
            <a:avLst/>
          </a:prstGeom>
          <a:ln w="38100" cap="rnd" cmpd="sng">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0"/>
          </p:nvPr>
        </p:nvSpPr>
        <p:spPr>
          <a:xfrm>
            <a:off x="419100" y="1549400"/>
            <a:ext cx="4635500" cy="4250267"/>
          </a:xfrm>
        </p:spPr>
        <p:txBody>
          <a:bodyPr/>
          <a:lstStyle>
            <a:lvl1pPr>
              <a:buClr>
                <a:schemeClr val="accent1"/>
              </a:buClr>
              <a:defRPr>
                <a:solidFill>
                  <a:schemeClr val="accent4"/>
                </a:solidFill>
              </a:defRPr>
            </a:lvl1pPr>
            <a:lvl2pPr>
              <a:buClr>
                <a:schemeClr val="accent4"/>
              </a:buClr>
              <a:defRPr>
                <a:solidFill>
                  <a:srgbClr val="6D5600"/>
                </a:solidFill>
              </a:defRPr>
            </a:lvl2pPr>
            <a:lvl3pPr>
              <a:defRPr>
                <a:solidFill>
                  <a:srgbClr val="6D5600"/>
                </a:solidFill>
              </a:defRPr>
            </a:lvl3pPr>
            <a:lvl4pPr>
              <a:defRPr>
                <a:solidFill>
                  <a:srgbClr val="6D5600"/>
                </a:solidFill>
              </a:defRPr>
            </a:lvl4pPr>
            <a:lvl5pPr>
              <a:defRPr>
                <a:solidFill>
                  <a:srgbClr val="6D56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5" name="Straight Connector 14"/>
          <p:cNvCxnSpPr/>
          <p:nvPr userDrawn="1"/>
        </p:nvCxnSpPr>
        <p:spPr>
          <a:xfrm>
            <a:off x="0" y="6113542"/>
            <a:ext cx="8686800" cy="0"/>
          </a:xfrm>
          <a:prstGeom prst="line">
            <a:avLst/>
          </a:prstGeom>
          <a:ln w="38100" cap="rnd" cmpd="sng">
            <a:solidFill>
              <a:schemeClr val="accent4">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16" name="Picture 15" descr="PPT_gmmb_r122.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7200" y="6287735"/>
            <a:ext cx="1515533" cy="433739"/>
          </a:xfrm>
          <a:prstGeom prst="rect">
            <a:avLst/>
          </a:prstGeom>
        </p:spPr>
      </p:pic>
    </p:spTree>
    <p:extLst>
      <p:ext uri="{BB962C8B-B14F-4D97-AF65-F5344CB8AC3E}">
        <p14:creationId xmlns:p14="http://schemas.microsoft.com/office/powerpoint/2010/main" val="128814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mplate_4">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34000" y="2975427"/>
            <a:ext cx="4572000" cy="4572000"/>
          </a:xfrm>
          <a:prstGeom prst="rect">
            <a:avLst/>
          </a:prstGeom>
        </p:spPr>
      </p:pic>
      <p:sp>
        <p:nvSpPr>
          <p:cNvPr id="2" name="Title 1"/>
          <p:cNvSpPr>
            <a:spLocks noGrp="1"/>
          </p:cNvSpPr>
          <p:nvPr>
            <p:ph type="title" hasCustomPrompt="1"/>
          </p:nvPr>
        </p:nvSpPr>
        <p:spPr>
          <a:xfrm>
            <a:off x="419100" y="0"/>
            <a:ext cx="8216899" cy="1055514"/>
          </a:xfrm>
        </p:spPr>
        <p:txBody>
          <a:bodyPr tIns="91440" bIns="137160" anchor="b" anchorCtr="0">
            <a:normAutofit/>
          </a:bodyPr>
          <a:lstStyle>
            <a:lvl1pPr algn="l">
              <a:defRPr sz="3600" b="0" cap="none" spc="300">
                <a:solidFill>
                  <a:schemeClr val="tx2"/>
                </a:solidFill>
              </a:defRPr>
            </a:lvl1pPr>
          </a:lstStyle>
          <a:p>
            <a:r>
              <a:rPr lang="en-US" dirty="0" smtClean="0"/>
              <a:t>CLICK TO EDIT MASTER TITLE STYLE</a:t>
            </a:r>
            <a:endParaRPr lang="en-US" dirty="0"/>
          </a:p>
        </p:txBody>
      </p:sp>
      <p:cxnSp>
        <p:nvCxnSpPr>
          <p:cNvPr id="8" name="Straight Connector 7"/>
          <p:cNvCxnSpPr/>
          <p:nvPr userDrawn="1"/>
        </p:nvCxnSpPr>
        <p:spPr>
          <a:xfrm>
            <a:off x="558800" y="1055513"/>
            <a:ext cx="8585200" cy="1"/>
          </a:xfrm>
          <a:prstGeom prst="line">
            <a:avLst/>
          </a:prstGeom>
          <a:ln w="38100" cap="rnd" cmpd="sng">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0"/>
          </p:nvPr>
        </p:nvSpPr>
        <p:spPr>
          <a:xfrm>
            <a:off x="419100" y="1549400"/>
            <a:ext cx="4635500" cy="4250267"/>
          </a:xfrm>
        </p:spPr>
        <p:txBody>
          <a:bodyPr/>
          <a:lstStyle>
            <a:lvl1pPr>
              <a:buClr>
                <a:schemeClr val="accent1"/>
              </a:buClr>
              <a:defRPr>
                <a:solidFill>
                  <a:schemeClr val="accent4"/>
                </a:solidFill>
              </a:defRPr>
            </a:lvl1pPr>
            <a:lvl2pPr>
              <a:buClr>
                <a:schemeClr val="accent4"/>
              </a:buClr>
              <a:defRPr>
                <a:solidFill>
                  <a:srgbClr val="6D5600"/>
                </a:solidFill>
              </a:defRPr>
            </a:lvl2pPr>
            <a:lvl3pPr>
              <a:defRPr>
                <a:solidFill>
                  <a:srgbClr val="6D5600"/>
                </a:solidFill>
              </a:defRPr>
            </a:lvl3pPr>
            <a:lvl4pPr>
              <a:defRPr>
                <a:solidFill>
                  <a:srgbClr val="6D5600"/>
                </a:solidFill>
              </a:defRPr>
            </a:lvl4pPr>
            <a:lvl5pPr>
              <a:defRPr>
                <a:solidFill>
                  <a:srgbClr val="6D56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5" name="Straight Connector 14"/>
          <p:cNvCxnSpPr/>
          <p:nvPr userDrawn="1"/>
        </p:nvCxnSpPr>
        <p:spPr>
          <a:xfrm>
            <a:off x="0" y="6113542"/>
            <a:ext cx="8686800" cy="0"/>
          </a:xfrm>
          <a:prstGeom prst="line">
            <a:avLst/>
          </a:prstGeom>
          <a:ln w="38100" cap="rnd" cmpd="sng">
            <a:solidFill>
              <a:schemeClr val="accent4">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16" name="Picture 15" descr="PPT_gmmb_r122.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7200" y="6287735"/>
            <a:ext cx="1515533" cy="433739"/>
          </a:xfrm>
          <a:prstGeom prst="rect">
            <a:avLst/>
          </a:prstGeom>
        </p:spPr>
      </p:pic>
    </p:spTree>
    <p:extLst>
      <p:ext uri="{BB962C8B-B14F-4D97-AF65-F5344CB8AC3E}">
        <p14:creationId xmlns:p14="http://schemas.microsoft.com/office/powerpoint/2010/main" val="86428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hotoTemplate_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02983" y="4419"/>
            <a:ext cx="3538733" cy="6849162"/>
          </a:xfrm>
          <a:prstGeom prst="rect">
            <a:avLst/>
          </a:prstGeom>
        </p:spPr>
      </p:pic>
      <p:sp>
        <p:nvSpPr>
          <p:cNvPr id="2" name="Title 1"/>
          <p:cNvSpPr>
            <a:spLocks noGrp="1"/>
          </p:cNvSpPr>
          <p:nvPr>
            <p:ph type="title" hasCustomPrompt="1"/>
          </p:nvPr>
        </p:nvSpPr>
        <p:spPr>
          <a:xfrm>
            <a:off x="419101" y="-1"/>
            <a:ext cx="5181600" cy="1415143"/>
          </a:xfrm>
        </p:spPr>
        <p:txBody>
          <a:bodyPr tIns="91440" bIns="137160" anchor="b" anchorCtr="0">
            <a:normAutofit/>
          </a:bodyPr>
          <a:lstStyle>
            <a:lvl1pPr algn="l">
              <a:defRPr sz="3600" b="0" cap="none" spc="300">
                <a:solidFill>
                  <a:schemeClr val="tx2"/>
                </a:solidFill>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419100" y="1549400"/>
            <a:ext cx="4635500" cy="4250267"/>
          </a:xfrm>
        </p:spPr>
        <p:txBody>
          <a:bodyPr/>
          <a:lstStyle>
            <a:lvl1pPr>
              <a:buClr>
                <a:schemeClr val="accent1"/>
              </a:buClr>
              <a:defRPr>
                <a:solidFill>
                  <a:schemeClr val="accent4"/>
                </a:solidFill>
              </a:defRPr>
            </a:lvl1pPr>
            <a:lvl2pPr>
              <a:buClr>
                <a:schemeClr val="accent4"/>
              </a:buClr>
              <a:defRPr>
                <a:solidFill>
                  <a:srgbClr val="6D5600"/>
                </a:solidFill>
              </a:defRPr>
            </a:lvl2pPr>
            <a:lvl3pPr>
              <a:defRPr>
                <a:solidFill>
                  <a:srgbClr val="6D5600"/>
                </a:solidFill>
              </a:defRPr>
            </a:lvl3pPr>
            <a:lvl4pPr>
              <a:defRPr>
                <a:solidFill>
                  <a:srgbClr val="6D5600"/>
                </a:solidFill>
              </a:defRPr>
            </a:lvl4pPr>
            <a:lvl5pPr>
              <a:defRPr>
                <a:solidFill>
                  <a:srgbClr val="6D56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5" name="Straight Connector 14"/>
          <p:cNvCxnSpPr/>
          <p:nvPr userDrawn="1"/>
        </p:nvCxnSpPr>
        <p:spPr>
          <a:xfrm>
            <a:off x="0" y="6113542"/>
            <a:ext cx="8686800" cy="0"/>
          </a:xfrm>
          <a:prstGeom prst="line">
            <a:avLst/>
          </a:prstGeom>
          <a:ln w="38100" cap="rnd" cmpd="sng">
            <a:solidFill>
              <a:schemeClr val="accent4">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16" name="Picture 15" descr="PPT_gmmb_r122.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7200" y="6287735"/>
            <a:ext cx="1515533" cy="433739"/>
          </a:xfrm>
          <a:prstGeom prst="rect">
            <a:avLst/>
          </a:prstGeom>
        </p:spPr>
      </p:pic>
    </p:spTree>
    <p:extLst>
      <p:ext uri="{BB962C8B-B14F-4D97-AF65-F5344CB8AC3E}">
        <p14:creationId xmlns:p14="http://schemas.microsoft.com/office/powerpoint/2010/main" val="273093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PhotoTemplate_4">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66681" y="-1"/>
            <a:ext cx="3195462" cy="6926580"/>
          </a:xfrm>
          <a:prstGeom prst="rect">
            <a:avLst/>
          </a:prstGeom>
        </p:spPr>
      </p:pic>
      <p:sp>
        <p:nvSpPr>
          <p:cNvPr id="2" name="Title 1"/>
          <p:cNvSpPr>
            <a:spLocks noGrp="1"/>
          </p:cNvSpPr>
          <p:nvPr>
            <p:ph type="title" hasCustomPrompt="1"/>
          </p:nvPr>
        </p:nvSpPr>
        <p:spPr>
          <a:xfrm>
            <a:off x="419101" y="-1"/>
            <a:ext cx="5181600" cy="1415143"/>
          </a:xfrm>
        </p:spPr>
        <p:txBody>
          <a:bodyPr tIns="91440" bIns="137160" anchor="b" anchorCtr="0">
            <a:normAutofit/>
          </a:bodyPr>
          <a:lstStyle>
            <a:lvl1pPr algn="l">
              <a:defRPr sz="3600" b="0" cap="none" spc="300">
                <a:solidFill>
                  <a:schemeClr val="tx2"/>
                </a:solidFill>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419100" y="1549400"/>
            <a:ext cx="4635500" cy="4250267"/>
          </a:xfrm>
        </p:spPr>
        <p:txBody>
          <a:bodyPr/>
          <a:lstStyle>
            <a:lvl1pPr>
              <a:buClr>
                <a:schemeClr val="accent1"/>
              </a:buClr>
              <a:defRPr>
                <a:solidFill>
                  <a:schemeClr val="accent4"/>
                </a:solidFill>
              </a:defRPr>
            </a:lvl1pPr>
            <a:lvl2pPr>
              <a:buClr>
                <a:schemeClr val="accent4"/>
              </a:buClr>
              <a:defRPr>
                <a:solidFill>
                  <a:srgbClr val="6D5600"/>
                </a:solidFill>
              </a:defRPr>
            </a:lvl2pPr>
            <a:lvl3pPr>
              <a:defRPr>
                <a:solidFill>
                  <a:srgbClr val="6D5600"/>
                </a:solidFill>
              </a:defRPr>
            </a:lvl3pPr>
            <a:lvl4pPr>
              <a:defRPr>
                <a:solidFill>
                  <a:srgbClr val="6D5600"/>
                </a:solidFill>
              </a:defRPr>
            </a:lvl4pPr>
            <a:lvl5pPr>
              <a:defRPr>
                <a:solidFill>
                  <a:srgbClr val="6D56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5" name="Straight Connector 14"/>
          <p:cNvCxnSpPr/>
          <p:nvPr userDrawn="1"/>
        </p:nvCxnSpPr>
        <p:spPr>
          <a:xfrm>
            <a:off x="0" y="6113542"/>
            <a:ext cx="8686800" cy="0"/>
          </a:xfrm>
          <a:prstGeom prst="line">
            <a:avLst/>
          </a:prstGeom>
          <a:ln w="38100" cap="rnd" cmpd="sng">
            <a:solidFill>
              <a:schemeClr val="accent4">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16" name="Picture 15" descr="PPT_gmmb_r122.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7200" y="6287735"/>
            <a:ext cx="1515533" cy="433739"/>
          </a:xfrm>
          <a:prstGeom prst="rect">
            <a:avLst/>
          </a:prstGeom>
        </p:spPr>
      </p:pic>
    </p:spTree>
    <p:extLst>
      <p:ext uri="{BB962C8B-B14F-4D97-AF65-F5344CB8AC3E}">
        <p14:creationId xmlns:p14="http://schemas.microsoft.com/office/powerpoint/2010/main" val="26729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PhotoTemplate_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06650" y="-1"/>
            <a:ext cx="3255493" cy="6926580"/>
          </a:xfrm>
          <a:prstGeom prst="rect">
            <a:avLst/>
          </a:prstGeom>
        </p:spPr>
      </p:pic>
      <p:sp>
        <p:nvSpPr>
          <p:cNvPr id="2" name="Title 1"/>
          <p:cNvSpPr>
            <a:spLocks noGrp="1"/>
          </p:cNvSpPr>
          <p:nvPr>
            <p:ph type="title" hasCustomPrompt="1"/>
          </p:nvPr>
        </p:nvSpPr>
        <p:spPr>
          <a:xfrm>
            <a:off x="419101" y="-1"/>
            <a:ext cx="5181600" cy="1415143"/>
          </a:xfrm>
        </p:spPr>
        <p:txBody>
          <a:bodyPr tIns="91440" bIns="137160" anchor="b" anchorCtr="0">
            <a:normAutofit/>
          </a:bodyPr>
          <a:lstStyle>
            <a:lvl1pPr algn="l">
              <a:defRPr sz="3600" b="0" cap="none" spc="300">
                <a:solidFill>
                  <a:schemeClr val="tx2"/>
                </a:solidFill>
              </a:defRPr>
            </a:lvl1pPr>
          </a:lstStyle>
          <a:p>
            <a:r>
              <a:rPr lang="en-US" dirty="0" smtClean="0"/>
              <a:t>CLICK TO EDIT MASTER TITLE</a:t>
            </a:r>
            <a:endParaRPr lang="en-US" dirty="0"/>
          </a:p>
        </p:txBody>
      </p:sp>
      <p:sp>
        <p:nvSpPr>
          <p:cNvPr id="4" name="Text Placeholder 3"/>
          <p:cNvSpPr>
            <a:spLocks noGrp="1"/>
          </p:cNvSpPr>
          <p:nvPr>
            <p:ph type="body" sz="quarter" idx="10"/>
          </p:nvPr>
        </p:nvSpPr>
        <p:spPr>
          <a:xfrm>
            <a:off x="419100" y="1549400"/>
            <a:ext cx="4635500" cy="4250267"/>
          </a:xfrm>
        </p:spPr>
        <p:txBody>
          <a:bodyPr/>
          <a:lstStyle>
            <a:lvl1pPr>
              <a:buClr>
                <a:schemeClr val="accent1"/>
              </a:buClr>
              <a:defRPr>
                <a:solidFill>
                  <a:schemeClr val="accent4"/>
                </a:solidFill>
              </a:defRPr>
            </a:lvl1pPr>
            <a:lvl2pPr>
              <a:buClr>
                <a:schemeClr val="accent4"/>
              </a:buClr>
              <a:defRPr>
                <a:solidFill>
                  <a:srgbClr val="6D5600"/>
                </a:solidFill>
              </a:defRPr>
            </a:lvl2pPr>
            <a:lvl3pPr>
              <a:defRPr>
                <a:solidFill>
                  <a:srgbClr val="6D5600"/>
                </a:solidFill>
              </a:defRPr>
            </a:lvl3pPr>
            <a:lvl4pPr>
              <a:defRPr>
                <a:solidFill>
                  <a:srgbClr val="6D5600"/>
                </a:solidFill>
              </a:defRPr>
            </a:lvl4pPr>
            <a:lvl5pPr>
              <a:defRPr>
                <a:solidFill>
                  <a:srgbClr val="6D56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5" name="Straight Connector 14"/>
          <p:cNvCxnSpPr/>
          <p:nvPr userDrawn="1"/>
        </p:nvCxnSpPr>
        <p:spPr>
          <a:xfrm>
            <a:off x="0" y="6113542"/>
            <a:ext cx="8686800" cy="0"/>
          </a:xfrm>
          <a:prstGeom prst="line">
            <a:avLst/>
          </a:prstGeom>
          <a:ln w="38100" cap="rnd" cmpd="sng">
            <a:solidFill>
              <a:schemeClr val="accent4">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16" name="Picture 15" descr="PPT_gmmb_r122.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7200" y="6287735"/>
            <a:ext cx="1515533" cy="433739"/>
          </a:xfrm>
          <a:prstGeom prst="rect">
            <a:avLst/>
          </a:prstGeom>
        </p:spPr>
      </p:pic>
    </p:spTree>
    <p:extLst>
      <p:ext uri="{BB962C8B-B14F-4D97-AF65-F5344CB8AC3E}">
        <p14:creationId xmlns:p14="http://schemas.microsoft.com/office/powerpoint/2010/main" val="390490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2">
    <p:spTree>
      <p:nvGrpSpPr>
        <p:cNvPr id="1" name=""/>
        <p:cNvGrpSpPr/>
        <p:nvPr/>
      </p:nvGrpSpPr>
      <p:grpSpPr>
        <a:xfrm>
          <a:off x="0" y="0"/>
          <a:ext cx="0" cy="0"/>
          <a:chOff x="0" y="0"/>
          <a:chExt cx="0" cy="0"/>
        </a:xfrm>
      </p:grpSpPr>
      <p:pic>
        <p:nvPicPr>
          <p:cNvPr id="5" name="Picture 4" descr="_MG_6785_L_Titl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descr="101197_Irvine_BusinessPPT_v1-1r1.png"/>
          <p:cNvPicPr>
            <a:picLocks noChangeAspect="1"/>
          </p:cNvPicPr>
          <p:nvPr userDrawn="1"/>
        </p:nvPicPr>
        <p:blipFill>
          <a:blip r:embed="rId3">
            <a:alphaModFix amt="85000"/>
            <a:extLst>
              <a:ext uri="{28A0092B-C50C-407E-A947-70E740481C1C}">
                <a14:useLocalDpi xmlns:a14="http://schemas.microsoft.com/office/drawing/2010/main"/>
              </a:ext>
            </a:extLst>
          </a:blip>
          <a:stretch>
            <a:fillRect/>
          </a:stretch>
        </p:blipFill>
        <p:spPr>
          <a:xfrm>
            <a:off x="-203208" y="0"/>
            <a:ext cx="9144000" cy="6858000"/>
          </a:xfrm>
          <a:prstGeom prst="rect">
            <a:avLst/>
          </a:prstGeom>
        </p:spPr>
      </p:pic>
      <p:sp>
        <p:nvSpPr>
          <p:cNvPr id="2" name="Title 1"/>
          <p:cNvSpPr>
            <a:spLocks noGrp="1"/>
          </p:cNvSpPr>
          <p:nvPr>
            <p:ph type="ctrTitle" hasCustomPrompt="1"/>
          </p:nvPr>
        </p:nvSpPr>
        <p:spPr>
          <a:xfrm>
            <a:off x="1886107" y="3924018"/>
            <a:ext cx="5475654" cy="1600482"/>
          </a:xfrm>
          <a:noFill/>
        </p:spPr>
        <p:txBody>
          <a:bodyPr tIns="91440" bIns="137160" anchor="ctr" anchorCtr="1">
            <a:noAutofit/>
          </a:bodyPr>
          <a:lstStyle>
            <a:lvl1pPr algn="ctr">
              <a:defRPr sz="3600" spc="300">
                <a:solidFill>
                  <a:schemeClr val="tx1"/>
                </a:solidFill>
              </a:defRPr>
            </a:lvl1pPr>
          </a:lstStyle>
          <a:p>
            <a:r>
              <a:rPr lang="en-US" dirty="0" smtClean="0"/>
              <a:t>CLICK TO EDIT MASTER TITLE STYLE</a:t>
            </a:r>
            <a:endParaRPr lang="en-US" dirty="0"/>
          </a:p>
        </p:txBody>
      </p:sp>
      <p:sp>
        <p:nvSpPr>
          <p:cNvPr id="6" name="Oval 5"/>
          <p:cNvSpPr/>
          <p:nvPr userDrawn="1"/>
        </p:nvSpPr>
        <p:spPr>
          <a:xfrm>
            <a:off x="7238999" y="123031"/>
            <a:ext cx="1796080" cy="17960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PPT_gmmb_r122.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394221" y="849753"/>
            <a:ext cx="1515533" cy="433739"/>
          </a:xfrm>
          <a:prstGeom prst="rect">
            <a:avLst/>
          </a:prstGeom>
        </p:spPr>
      </p:pic>
      <p:sp>
        <p:nvSpPr>
          <p:cNvPr id="9" name="Oval 8"/>
          <p:cNvSpPr/>
          <p:nvPr userDrawn="1"/>
        </p:nvSpPr>
        <p:spPr>
          <a:xfrm>
            <a:off x="152325" y="4929859"/>
            <a:ext cx="1796080" cy="17960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591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PhotoTemplate_4">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96322" y="-18143"/>
            <a:ext cx="3172373" cy="6926580"/>
          </a:xfrm>
          <a:prstGeom prst="rect">
            <a:avLst/>
          </a:prstGeom>
        </p:spPr>
      </p:pic>
      <p:sp>
        <p:nvSpPr>
          <p:cNvPr id="2" name="Title 1"/>
          <p:cNvSpPr>
            <a:spLocks noGrp="1"/>
          </p:cNvSpPr>
          <p:nvPr>
            <p:ph type="title" hasCustomPrompt="1"/>
          </p:nvPr>
        </p:nvSpPr>
        <p:spPr>
          <a:xfrm>
            <a:off x="419101" y="-1"/>
            <a:ext cx="5181600" cy="1415143"/>
          </a:xfrm>
        </p:spPr>
        <p:txBody>
          <a:bodyPr tIns="91440" bIns="137160" anchor="b" anchorCtr="0">
            <a:normAutofit/>
          </a:bodyPr>
          <a:lstStyle>
            <a:lvl1pPr algn="l">
              <a:defRPr sz="3600" b="0" cap="none" spc="300">
                <a:solidFill>
                  <a:schemeClr val="tx2"/>
                </a:solidFill>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419100" y="1549400"/>
            <a:ext cx="4635500" cy="4250267"/>
          </a:xfrm>
        </p:spPr>
        <p:txBody>
          <a:bodyPr/>
          <a:lstStyle>
            <a:lvl1pPr>
              <a:buClr>
                <a:schemeClr val="accent1"/>
              </a:buClr>
              <a:defRPr>
                <a:solidFill>
                  <a:schemeClr val="accent4"/>
                </a:solidFill>
              </a:defRPr>
            </a:lvl1pPr>
            <a:lvl2pPr>
              <a:buClr>
                <a:schemeClr val="accent4"/>
              </a:buClr>
              <a:defRPr>
                <a:solidFill>
                  <a:srgbClr val="6D5600"/>
                </a:solidFill>
              </a:defRPr>
            </a:lvl2pPr>
            <a:lvl3pPr>
              <a:defRPr>
                <a:solidFill>
                  <a:srgbClr val="6D5600"/>
                </a:solidFill>
              </a:defRPr>
            </a:lvl3pPr>
            <a:lvl4pPr>
              <a:defRPr>
                <a:solidFill>
                  <a:srgbClr val="6D5600"/>
                </a:solidFill>
              </a:defRPr>
            </a:lvl4pPr>
            <a:lvl5pPr>
              <a:defRPr>
                <a:solidFill>
                  <a:srgbClr val="6D56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5" name="Straight Connector 14"/>
          <p:cNvCxnSpPr/>
          <p:nvPr userDrawn="1"/>
        </p:nvCxnSpPr>
        <p:spPr>
          <a:xfrm>
            <a:off x="0" y="6113542"/>
            <a:ext cx="8686800" cy="0"/>
          </a:xfrm>
          <a:prstGeom prst="line">
            <a:avLst/>
          </a:prstGeom>
          <a:ln w="38100" cap="rnd" cmpd="sng">
            <a:solidFill>
              <a:schemeClr val="accent4">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pic>
        <p:nvPicPr>
          <p:cNvPr id="16" name="Picture 15" descr="PPT_gmmb_r122.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7200" y="6287735"/>
            <a:ext cx="1515533" cy="433739"/>
          </a:xfrm>
          <a:prstGeom prst="rect">
            <a:avLst/>
          </a:prstGeom>
        </p:spPr>
      </p:pic>
    </p:spTree>
    <p:extLst>
      <p:ext uri="{BB962C8B-B14F-4D97-AF65-F5344CB8AC3E}">
        <p14:creationId xmlns:p14="http://schemas.microsoft.com/office/powerpoint/2010/main" val="1677579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descr="PPT_gmmb_r122.jpg"/>
          <p:cNvPicPr>
            <a:picLocks noChangeAspect="1"/>
          </p:cNvPicPr>
          <p:nvPr userDrawn="1"/>
        </p:nvPicPr>
        <p:blipFill rotWithShape="1">
          <a:blip r:embed="rId2" cstate="email">
            <a:extLst>
              <a:ext uri="{28A0092B-C50C-407E-A947-70E740481C1C}">
                <a14:useLocalDpi xmlns:a14="http://schemas.microsoft.com/office/drawing/2010/main"/>
              </a:ext>
            </a:extLst>
          </a:blip>
          <a:srcRect t="29962" b="48165"/>
          <a:stretch/>
        </p:blipFill>
        <p:spPr>
          <a:xfrm>
            <a:off x="0" y="1345924"/>
            <a:ext cx="9144000" cy="15000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3">
    <p:spTree>
      <p:nvGrpSpPr>
        <p:cNvPr id="1" name=""/>
        <p:cNvGrpSpPr/>
        <p:nvPr/>
      </p:nvGrpSpPr>
      <p:grpSpPr>
        <a:xfrm>
          <a:off x="0" y="0"/>
          <a:ext cx="0" cy="0"/>
          <a:chOff x="0" y="0"/>
          <a:chExt cx="0" cy="0"/>
        </a:xfrm>
      </p:grpSpPr>
      <p:pic>
        <p:nvPicPr>
          <p:cNvPr id="4" name="Picture 3" descr="_MG_6336_L_Title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6" name="Picture 15" descr="101197_Irvine_BusinessPPT_v1-4.png"/>
          <p:cNvPicPr>
            <a:picLocks noChangeAspect="1"/>
          </p:cNvPicPr>
          <p:nvPr userDrawn="1"/>
        </p:nvPicPr>
        <p:blipFill>
          <a:blip r:embed="rId3" cstate="email">
            <a:alphaModFix amt="80000"/>
            <a:extLst>
              <a:ext uri="{28A0092B-C50C-407E-A947-70E740481C1C}">
                <a14:useLocalDpi xmlns:a14="http://schemas.microsoft.com/office/drawing/2010/main"/>
              </a:ext>
            </a:extLst>
          </a:blip>
          <a:stretch>
            <a:fillRect/>
          </a:stretch>
        </p:blipFill>
        <p:spPr>
          <a:xfrm>
            <a:off x="-211675" y="0"/>
            <a:ext cx="9144000" cy="6858000"/>
          </a:xfrm>
          <a:prstGeom prst="rect">
            <a:avLst/>
          </a:prstGeom>
        </p:spPr>
      </p:pic>
      <p:sp>
        <p:nvSpPr>
          <p:cNvPr id="2" name="Title 1"/>
          <p:cNvSpPr>
            <a:spLocks noGrp="1"/>
          </p:cNvSpPr>
          <p:nvPr>
            <p:ph type="ctrTitle" hasCustomPrompt="1"/>
          </p:nvPr>
        </p:nvSpPr>
        <p:spPr>
          <a:xfrm>
            <a:off x="1852240" y="3936717"/>
            <a:ext cx="5488354" cy="1575083"/>
          </a:xfrm>
          <a:noFill/>
        </p:spPr>
        <p:txBody>
          <a:bodyPr tIns="91440" bIns="137160" anchor="ctr" anchorCtr="1">
            <a:normAutofit/>
          </a:bodyPr>
          <a:lstStyle>
            <a:lvl1pPr algn="ctr">
              <a:defRPr sz="3600" spc="300">
                <a:solidFill>
                  <a:schemeClr val="bg2"/>
                </a:solidFill>
              </a:defRPr>
            </a:lvl1pPr>
          </a:lstStyle>
          <a:p>
            <a:r>
              <a:rPr lang="en-US" dirty="0" smtClean="0"/>
              <a:t>CLICK TO EDIT MASTER TITLE STYLE</a:t>
            </a:r>
            <a:endParaRPr lang="en-US" dirty="0"/>
          </a:p>
        </p:txBody>
      </p:sp>
      <p:sp>
        <p:nvSpPr>
          <p:cNvPr id="5" name="Oval 4"/>
          <p:cNvSpPr/>
          <p:nvPr userDrawn="1"/>
        </p:nvSpPr>
        <p:spPr>
          <a:xfrm>
            <a:off x="7238999" y="123031"/>
            <a:ext cx="1796080" cy="17960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PPT_gmmb_r122.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394221" y="849753"/>
            <a:ext cx="1515533" cy="433739"/>
          </a:xfrm>
          <a:prstGeom prst="rect">
            <a:avLst/>
          </a:prstGeom>
        </p:spPr>
      </p:pic>
      <p:sp>
        <p:nvSpPr>
          <p:cNvPr id="10" name="Oval 9"/>
          <p:cNvSpPr/>
          <p:nvPr userDrawn="1"/>
        </p:nvSpPr>
        <p:spPr>
          <a:xfrm>
            <a:off x="152325" y="4929859"/>
            <a:ext cx="1796080" cy="17960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192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4">
    <p:spTree>
      <p:nvGrpSpPr>
        <p:cNvPr id="1" name=""/>
        <p:cNvGrpSpPr/>
        <p:nvPr/>
      </p:nvGrpSpPr>
      <p:grpSpPr>
        <a:xfrm>
          <a:off x="0" y="0"/>
          <a:ext cx="0" cy="0"/>
          <a:chOff x="0" y="0"/>
          <a:chExt cx="0" cy="0"/>
        </a:xfrm>
      </p:grpSpPr>
      <p:pic>
        <p:nvPicPr>
          <p:cNvPr id="6" name="Picture 5" descr="_MG_6087_L_Titl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9" name="Picture 8" descr="101197_Irvine_BusinessPPT_v1-1.png"/>
          <p:cNvPicPr>
            <a:picLocks noChangeAspect="1"/>
          </p:cNvPicPr>
          <p:nvPr userDrawn="1"/>
        </p:nvPicPr>
        <p:blipFill>
          <a:blip r:embed="rId3" cstate="email">
            <a:alphaModFix amt="80000"/>
            <a:extLst>
              <a:ext uri="{28A0092B-C50C-407E-A947-70E740481C1C}">
                <a14:useLocalDpi xmlns:a14="http://schemas.microsoft.com/office/drawing/2010/main"/>
              </a:ext>
            </a:extLst>
          </a:blip>
          <a:stretch>
            <a:fillRect/>
          </a:stretch>
        </p:blipFill>
        <p:spPr>
          <a:xfrm>
            <a:off x="-169340" y="0"/>
            <a:ext cx="9144000" cy="6858000"/>
          </a:xfrm>
          <a:prstGeom prst="rect">
            <a:avLst/>
          </a:prstGeom>
        </p:spPr>
      </p:pic>
      <p:sp>
        <p:nvSpPr>
          <p:cNvPr id="2" name="Title 1"/>
          <p:cNvSpPr>
            <a:spLocks noGrp="1"/>
          </p:cNvSpPr>
          <p:nvPr>
            <p:ph type="ctrTitle" hasCustomPrompt="1"/>
          </p:nvPr>
        </p:nvSpPr>
        <p:spPr>
          <a:xfrm>
            <a:off x="1834005" y="3937000"/>
            <a:ext cx="5574322" cy="1638300"/>
          </a:xfrm>
          <a:noFill/>
        </p:spPr>
        <p:txBody>
          <a:bodyPr tIns="91440" bIns="137160" anchor="ctr" anchorCtr="1">
            <a:normAutofit/>
          </a:bodyPr>
          <a:lstStyle>
            <a:lvl1pPr algn="ctr">
              <a:defRPr sz="3600" spc="300">
                <a:solidFill>
                  <a:srgbClr val="FFFFFF"/>
                </a:solidFill>
              </a:defRPr>
            </a:lvl1pPr>
          </a:lstStyle>
          <a:p>
            <a:r>
              <a:rPr lang="en-US" dirty="0" smtClean="0"/>
              <a:t>CLICK TO EDIT MASTER TITLE STYLE</a:t>
            </a:r>
            <a:endParaRPr lang="en-US" dirty="0"/>
          </a:p>
        </p:txBody>
      </p:sp>
      <p:sp>
        <p:nvSpPr>
          <p:cNvPr id="4" name="Oval 3"/>
          <p:cNvSpPr/>
          <p:nvPr userDrawn="1"/>
        </p:nvSpPr>
        <p:spPr>
          <a:xfrm>
            <a:off x="7238999" y="123031"/>
            <a:ext cx="1796080" cy="17960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PPT_gmmb_r122.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394221" y="849753"/>
            <a:ext cx="1515533" cy="433739"/>
          </a:xfrm>
          <a:prstGeom prst="rect">
            <a:avLst/>
          </a:prstGeom>
        </p:spPr>
      </p:pic>
      <p:sp>
        <p:nvSpPr>
          <p:cNvPr id="10" name="Oval 9"/>
          <p:cNvSpPr/>
          <p:nvPr userDrawn="1"/>
        </p:nvSpPr>
        <p:spPr>
          <a:xfrm>
            <a:off x="152325" y="4929859"/>
            <a:ext cx="1796080" cy="17960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07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5">
    <p:spTree>
      <p:nvGrpSpPr>
        <p:cNvPr id="1" name=""/>
        <p:cNvGrpSpPr/>
        <p:nvPr/>
      </p:nvGrpSpPr>
      <p:grpSpPr>
        <a:xfrm>
          <a:off x="0" y="0"/>
          <a:ext cx="0" cy="0"/>
          <a:chOff x="0" y="0"/>
          <a:chExt cx="0" cy="0"/>
        </a:xfrm>
      </p:grpSpPr>
      <p:pic>
        <p:nvPicPr>
          <p:cNvPr id="4" name="Picture 3" descr="_MG_7157_L_Titl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6" name="Picture 15" descr="101197_Irvine_BusinessPPT_v1-4.png"/>
          <p:cNvPicPr>
            <a:picLocks noChangeAspect="1"/>
          </p:cNvPicPr>
          <p:nvPr userDrawn="1"/>
        </p:nvPicPr>
        <p:blipFill>
          <a:blip r:embed="rId3" cstate="email">
            <a:alphaModFix amt="80000"/>
            <a:extLst>
              <a:ext uri="{28A0092B-C50C-407E-A947-70E740481C1C}">
                <a14:useLocalDpi xmlns:a14="http://schemas.microsoft.com/office/drawing/2010/main"/>
              </a:ext>
            </a:extLst>
          </a:blip>
          <a:stretch>
            <a:fillRect/>
          </a:stretch>
        </p:blipFill>
        <p:spPr>
          <a:xfrm>
            <a:off x="-169340" y="0"/>
            <a:ext cx="9144000" cy="6858000"/>
          </a:xfrm>
          <a:prstGeom prst="rect">
            <a:avLst/>
          </a:prstGeom>
        </p:spPr>
      </p:pic>
      <p:sp>
        <p:nvSpPr>
          <p:cNvPr id="2" name="Title 1"/>
          <p:cNvSpPr>
            <a:spLocks noGrp="1"/>
          </p:cNvSpPr>
          <p:nvPr>
            <p:ph type="ctrTitle" hasCustomPrompt="1"/>
          </p:nvPr>
        </p:nvSpPr>
        <p:spPr>
          <a:xfrm>
            <a:off x="1860707" y="3936717"/>
            <a:ext cx="5488354" cy="1575083"/>
          </a:xfrm>
          <a:noFill/>
        </p:spPr>
        <p:txBody>
          <a:bodyPr tIns="91440" bIns="137160" anchor="ctr" anchorCtr="1">
            <a:normAutofit/>
          </a:bodyPr>
          <a:lstStyle>
            <a:lvl1pPr algn="ctr">
              <a:defRPr sz="3600" spc="300">
                <a:solidFill>
                  <a:schemeClr val="bg2"/>
                </a:solidFill>
              </a:defRPr>
            </a:lvl1pPr>
          </a:lstStyle>
          <a:p>
            <a:r>
              <a:rPr lang="en-US" dirty="0" smtClean="0"/>
              <a:t>CLICK TO EDIT MASTER TITLE STYLE</a:t>
            </a:r>
            <a:endParaRPr lang="en-US" dirty="0"/>
          </a:p>
        </p:txBody>
      </p:sp>
      <p:sp>
        <p:nvSpPr>
          <p:cNvPr id="5" name="Oval 4"/>
          <p:cNvSpPr/>
          <p:nvPr userDrawn="1"/>
        </p:nvSpPr>
        <p:spPr>
          <a:xfrm>
            <a:off x="7238999" y="123031"/>
            <a:ext cx="1796080" cy="17960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PPT_gmmb_r122.jpg"/>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394221" y="849753"/>
            <a:ext cx="1515533" cy="433739"/>
          </a:xfrm>
          <a:prstGeom prst="rect">
            <a:avLst/>
          </a:prstGeom>
        </p:spPr>
      </p:pic>
      <p:sp>
        <p:nvSpPr>
          <p:cNvPr id="8" name="Oval 7"/>
          <p:cNvSpPr/>
          <p:nvPr userDrawn="1"/>
        </p:nvSpPr>
        <p:spPr>
          <a:xfrm>
            <a:off x="152325" y="4929859"/>
            <a:ext cx="1796080" cy="17960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63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Break_1">
    <p:spTree>
      <p:nvGrpSpPr>
        <p:cNvPr id="1" name=""/>
        <p:cNvGrpSpPr/>
        <p:nvPr/>
      </p:nvGrpSpPr>
      <p:grpSpPr>
        <a:xfrm>
          <a:off x="0" y="0"/>
          <a:ext cx="0" cy="0"/>
          <a:chOff x="0" y="0"/>
          <a:chExt cx="0" cy="0"/>
        </a:xfrm>
      </p:grpSpPr>
      <p:pic>
        <p:nvPicPr>
          <p:cNvPr id="3" name="Picture 2" descr="_MG_4225_Sectoin.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Oval 5"/>
          <p:cNvSpPr/>
          <p:nvPr userDrawn="1"/>
        </p:nvSpPr>
        <p:spPr>
          <a:xfrm>
            <a:off x="1169236" y="351970"/>
            <a:ext cx="657610" cy="657610"/>
          </a:xfrm>
          <a:prstGeom prst="ellipse">
            <a:avLst/>
          </a:prstGeom>
          <a:solidFill>
            <a:schemeClr val="tx2">
              <a:lumMod val="20000"/>
              <a:lumOff val="8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7" name="Oval 6"/>
          <p:cNvSpPr/>
          <p:nvPr userDrawn="1"/>
        </p:nvSpPr>
        <p:spPr>
          <a:xfrm>
            <a:off x="7074878" y="4939321"/>
            <a:ext cx="711199" cy="711199"/>
          </a:xfrm>
          <a:prstGeom prst="ellipse">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8" name="Oval 7"/>
          <p:cNvSpPr/>
          <p:nvPr userDrawn="1"/>
        </p:nvSpPr>
        <p:spPr>
          <a:xfrm>
            <a:off x="400538" y="5628053"/>
            <a:ext cx="2242039" cy="2242039"/>
          </a:xfrm>
          <a:prstGeom prst="ellipse">
            <a:avLst/>
          </a:prstGeom>
          <a:solidFill>
            <a:schemeClr val="accent3">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2" name="Title 1"/>
          <p:cNvSpPr>
            <a:spLocks noGrp="1"/>
          </p:cNvSpPr>
          <p:nvPr>
            <p:ph type="ctrTitle" hasCustomPrompt="1"/>
          </p:nvPr>
        </p:nvSpPr>
        <p:spPr>
          <a:xfrm>
            <a:off x="0" y="3320307"/>
            <a:ext cx="9144000" cy="731520"/>
          </a:xfrm>
          <a:solidFill>
            <a:schemeClr val="accent4">
              <a:alpha val="80000"/>
            </a:schemeClr>
          </a:solidFill>
        </p:spPr>
        <p:txBody>
          <a:bodyPr lIns="0" tIns="0" rIns="0" bIns="91440" anchor="ctr" anchorCtr="1">
            <a:noAutofit/>
          </a:bodyPr>
          <a:lstStyle>
            <a:lvl1pPr algn="ctr">
              <a:defRPr sz="3600" spc="300" baseline="0">
                <a:solidFill>
                  <a:schemeClr val="bg1"/>
                </a:solidFill>
              </a:defRPr>
            </a:lvl1pPr>
          </a:lstStyle>
          <a:p>
            <a:r>
              <a:rPr lang="en-US" dirty="0" smtClean="0"/>
              <a:t>SECTION BREAK</a:t>
            </a:r>
            <a:endParaRPr lang="en-US" dirty="0"/>
          </a:p>
        </p:txBody>
      </p:sp>
      <p:sp>
        <p:nvSpPr>
          <p:cNvPr id="9" name="Oval 8"/>
          <p:cNvSpPr/>
          <p:nvPr userDrawn="1"/>
        </p:nvSpPr>
        <p:spPr>
          <a:xfrm>
            <a:off x="7238999" y="123031"/>
            <a:ext cx="1796080" cy="17960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PPT_gmmb_r122.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394221" y="849753"/>
            <a:ext cx="1515533" cy="433739"/>
          </a:xfrm>
          <a:prstGeom prst="rect">
            <a:avLst/>
          </a:prstGeom>
        </p:spPr>
      </p:pic>
    </p:spTree>
    <p:extLst>
      <p:ext uri="{BB962C8B-B14F-4D97-AF65-F5344CB8AC3E}">
        <p14:creationId xmlns:p14="http://schemas.microsoft.com/office/powerpoint/2010/main" val="40176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Break_2">
    <p:spTree>
      <p:nvGrpSpPr>
        <p:cNvPr id="1" name=""/>
        <p:cNvGrpSpPr/>
        <p:nvPr/>
      </p:nvGrpSpPr>
      <p:grpSpPr>
        <a:xfrm>
          <a:off x="0" y="0"/>
          <a:ext cx="0" cy="0"/>
          <a:chOff x="0" y="0"/>
          <a:chExt cx="0" cy="0"/>
        </a:xfrm>
      </p:grpSpPr>
      <p:pic>
        <p:nvPicPr>
          <p:cNvPr id="5" name="Picture 4" descr="_MG_6498_Section_NewCrop.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Oval 5"/>
          <p:cNvSpPr/>
          <p:nvPr userDrawn="1"/>
        </p:nvSpPr>
        <p:spPr>
          <a:xfrm>
            <a:off x="879510" y="707571"/>
            <a:ext cx="630814" cy="630814"/>
          </a:xfrm>
          <a:prstGeom prst="ellipse">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7" name="Oval 6"/>
          <p:cNvSpPr/>
          <p:nvPr userDrawn="1"/>
        </p:nvSpPr>
        <p:spPr>
          <a:xfrm>
            <a:off x="7074878" y="4939321"/>
            <a:ext cx="711199" cy="711199"/>
          </a:xfrm>
          <a:prstGeom prst="ellipse">
            <a:avLst/>
          </a:prstGeom>
          <a:solidFill>
            <a:srgbClr val="E86D1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8" name="Oval 7"/>
          <p:cNvSpPr/>
          <p:nvPr userDrawn="1"/>
        </p:nvSpPr>
        <p:spPr>
          <a:xfrm>
            <a:off x="400538" y="5628053"/>
            <a:ext cx="2242039" cy="2242039"/>
          </a:xfrm>
          <a:prstGeom prst="ellipse">
            <a:avLst/>
          </a:pr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2" name="Title 1"/>
          <p:cNvSpPr>
            <a:spLocks noGrp="1"/>
          </p:cNvSpPr>
          <p:nvPr>
            <p:ph type="ctrTitle" hasCustomPrompt="1"/>
          </p:nvPr>
        </p:nvSpPr>
        <p:spPr>
          <a:xfrm>
            <a:off x="0" y="3327118"/>
            <a:ext cx="9144000" cy="705197"/>
          </a:xfrm>
          <a:solidFill>
            <a:srgbClr val="00B5CC">
              <a:alpha val="82000"/>
            </a:srgbClr>
          </a:solidFill>
        </p:spPr>
        <p:txBody>
          <a:bodyPr lIns="0" tIns="0" rIns="0" bIns="91440" anchor="ctr" anchorCtr="1">
            <a:noAutofit/>
          </a:bodyPr>
          <a:lstStyle>
            <a:lvl1pPr algn="ctr">
              <a:defRPr sz="3600" spc="300">
                <a:solidFill>
                  <a:schemeClr val="accent5"/>
                </a:solidFill>
              </a:defRPr>
            </a:lvl1pPr>
          </a:lstStyle>
          <a:p>
            <a:r>
              <a:rPr lang="en-US" dirty="0" smtClean="0"/>
              <a:t>SECTION BREAK</a:t>
            </a:r>
            <a:endParaRPr lang="en-US" dirty="0"/>
          </a:p>
        </p:txBody>
      </p:sp>
      <p:sp>
        <p:nvSpPr>
          <p:cNvPr id="9" name="Oval 8"/>
          <p:cNvSpPr/>
          <p:nvPr userDrawn="1"/>
        </p:nvSpPr>
        <p:spPr>
          <a:xfrm>
            <a:off x="7238999" y="123031"/>
            <a:ext cx="1796080" cy="17960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PPT_gmmb_r122.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394221" y="849753"/>
            <a:ext cx="1515533" cy="433739"/>
          </a:xfrm>
          <a:prstGeom prst="rect">
            <a:avLst/>
          </a:prstGeom>
        </p:spPr>
      </p:pic>
    </p:spTree>
    <p:extLst>
      <p:ext uri="{BB962C8B-B14F-4D97-AF65-F5344CB8AC3E}">
        <p14:creationId xmlns:p14="http://schemas.microsoft.com/office/powerpoint/2010/main" val="40176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Break_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Oval 10"/>
          <p:cNvSpPr/>
          <p:nvPr userDrawn="1"/>
        </p:nvSpPr>
        <p:spPr>
          <a:xfrm>
            <a:off x="568136" y="976923"/>
            <a:ext cx="942188" cy="942188"/>
          </a:xfrm>
          <a:prstGeom prst="ellipse">
            <a:avLst/>
          </a:prstGeom>
          <a:solidFill>
            <a:schemeClr val="accent2">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2" name="Oval 11"/>
          <p:cNvSpPr/>
          <p:nvPr userDrawn="1"/>
        </p:nvSpPr>
        <p:spPr>
          <a:xfrm>
            <a:off x="7074878" y="4939321"/>
            <a:ext cx="711199" cy="711199"/>
          </a:xfrm>
          <a:prstGeom prst="ellipse">
            <a:avLst/>
          </a:prstGeom>
          <a:solidFill>
            <a:srgbClr val="E86D1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13" name="Oval 12"/>
          <p:cNvSpPr/>
          <p:nvPr userDrawn="1"/>
        </p:nvSpPr>
        <p:spPr>
          <a:xfrm>
            <a:off x="400538" y="5628053"/>
            <a:ext cx="2242039" cy="2242039"/>
          </a:xfrm>
          <a:prstGeom prst="ellipse">
            <a:avLst/>
          </a:pr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2" name="Title 1"/>
          <p:cNvSpPr>
            <a:spLocks noGrp="1"/>
          </p:cNvSpPr>
          <p:nvPr>
            <p:ph type="ctrTitle" hasCustomPrompt="1"/>
          </p:nvPr>
        </p:nvSpPr>
        <p:spPr>
          <a:xfrm>
            <a:off x="0" y="3466817"/>
            <a:ext cx="9144000" cy="679797"/>
          </a:xfrm>
          <a:solidFill>
            <a:srgbClr val="00B5CC">
              <a:alpha val="82000"/>
            </a:srgbClr>
          </a:solidFill>
        </p:spPr>
        <p:txBody>
          <a:bodyPr lIns="0" tIns="0" rIns="0" bIns="91440" anchor="ctr" anchorCtr="1">
            <a:normAutofit/>
          </a:bodyPr>
          <a:lstStyle>
            <a:lvl1pPr algn="ctr">
              <a:defRPr sz="3600" spc="300">
                <a:solidFill>
                  <a:schemeClr val="bg2"/>
                </a:solidFill>
              </a:defRPr>
            </a:lvl1pPr>
          </a:lstStyle>
          <a:p>
            <a:r>
              <a:rPr lang="en-US" dirty="0" smtClean="0"/>
              <a:t>SECTION BREAK</a:t>
            </a:r>
            <a:endParaRPr lang="en-US" dirty="0"/>
          </a:p>
        </p:txBody>
      </p:sp>
      <p:sp>
        <p:nvSpPr>
          <p:cNvPr id="8" name="Oval 7"/>
          <p:cNvSpPr/>
          <p:nvPr userDrawn="1"/>
        </p:nvSpPr>
        <p:spPr>
          <a:xfrm>
            <a:off x="7238999" y="123031"/>
            <a:ext cx="1796080" cy="17960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PPT_gmmb_r122.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394221" y="849753"/>
            <a:ext cx="1515533" cy="433739"/>
          </a:xfrm>
          <a:prstGeom prst="rect">
            <a:avLst/>
          </a:prstGeom>
        </p:spPr>
      </p:pic>
    </p:spTree>
    <p:extLst>
      <p:ext uri="{BB962C8B-B14F-4D97-AF65-F5344CB8AC3E}">
        <p14:creationId xmlns:p14="http://schemas.microsoft.com/office/powerpoint/2010/main" val="40176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Break_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Oval 4"/>
          <p:cNvSpPr/>
          <p:nvPr userDrawn="1"/>
        </p:nvSpPr>
        <p:spPr>
          <a:xfrm>
            <a:off x="698082" y="526143"/>
            <a:ext cx="812242" cy="812242"/>
          </a:xfrm>
          <a:prstGeom prst="ellipse">
            <a:avLst/>
          </a:pr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6" name="Oval 5"/>
          <p:cNvSpPr/>
          <p:nvPr userDrawn="1"/>
        </p:nvSpPr>
        <p:spPr>
          <a:xfrm>
            <a:off x="7074878" y="4939321"/>
            <a:ext cx="711199" cy="711199"/>
          </a:xfrm>
          <a:prstGeom prst="ellipse">
            <a:avLst/>
          </a:prstGeom>
          <a:solidFill>
            <a:schemeClr val="tx2">
              <a:lumMod val="40000"/>
              <a:lumOff val="6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7" name="Oval 6"/>
          <p:cNvSpPr/>
          <p:nvPr userDrawn="1"/>
        </p:nvSpPr>
        <p:spPr>
          <a:xfrm>
            <a:off x="400538" y="5628053"/>
            <a:ext cx="2242039" cy="2242039"/>
          </a:xfrm>
          <a:prstGeom prst="ellipse">
            <a:avLst/>
          </a:pr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2" name="Title 1"/>
          <p:cNvSpPr>
            <a:spLocks noGrp="1"/>
          </p:cNvSpPr>
          <p:nvPr>
            <p:ph type="ctrTitle" hasCustomPrompt="1"/>
          </p:nvPr>
        </p:nvSpPr>
        <p:spPr>
          <a:xfrm>
            <a:off x="-1" y="3339818"/>
            <a:ext cx="9144001" cy="673100"/>
          </a:xfrm>
          <a:solidFill>
            <a:schemeClr val="accent1">
              <a:alpha val="82000"/>
            </a:schemeClr>
          </a:solidFill>
        </p:spPr>
        <p:txBody>
          <a:bodyPr lIns="0" tIns="0" rIns="0" bIns="91440" anchor="ctr" anchorCtr="1">
            <a:normAutofit/>
          </a:bodyPr>
          <a:lstStyle>
            <a:lvl1pPr algn="ctr">
              <a:defRPr sz="3600" spc="300">
                <a:solidFill>
                  <a:srgbClr val="FFFFFF"/>
                </a:solidFill>
              </a:defRPr>
            </a:lvl1pPr>
          </a:lstStyle>
          <a:p>
            <a:r>
              <a:rPr lang="en-US" dirty="0" smtClean="0"/>
              <a:t>SECTION BREAK</a:t>
            </a:r>
            <a:endParaRPr lang="en-US" dirty="0"/>
          </a:p>
        </p:txBody>
      </p:sp>
      <p:sp>
        <p:nvSpPr>
          <p:cNvPr id="8" name="Oval 7"/>
          <p:cNvSpPr/>
          <p:nvPr userDrawn="1"/>
        </p:nvSpPr>
        <p:spPr>
          <a:xfrm>
            <a:off x="7238999" y="123031"/>
            <a:ext cx="1796080" cy="17960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PPT_gmmb_r122.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394221" y="849753"/>
            <a:ext cx="1515533" cy="433739"/>
          </a:xfrm>
          <a:prstGeom prst="rect">
            <a:avLst/>
          </a:prstGeom>
        </p:spPr>
      </p:pic>
    </p:spTree>
    <p:extLst>
      <p:ext uri="{BB962C8B-B14F-4D97-AF65-F5344CB8AC3E}">
        <p14:creationId xmlns:p14="http://schemas.microsoft.com/office/powerpoint/2010/main" val="288825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73038"/>
            <a:ext cx="8229600" cy="957262"/>
          </a:xfrm>
          <a:prstGeom prst="rect">
            <a:avLst/>
          </a:prstGeom>
        </p:spPr>
        <p:txBody>
          <a:bodyPr vert="horz" lIns="91440" tIns="45720" rIns="91440" bIns="45720" rtlCol="0" anchor="b"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8641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255000" y="6464300"/>
            <a:ext cx="431800" cy="257175"/>
          </a:xfrm>
          <a:prstGeom prst="rect">
            <a:avLst/>
          </a:prstGeom>
        </p:spPr>
        <p:txBody>
          <a:bodyPr vert="horz" lIns="91440" tIns="45720" rIns="91440" bIns="45720" rtlCol="0" anchor="ctr"/>
          <a:lstStyle>
            <a:lvl1pPr algn="r">
              <a:defRPr sz="1200">
                <a:solidFill>
                  <a:schemeClr val="accent5"/>
                </a:solidFill>
              </a:defRPr>
            </a:lvl1pPr>
          </a:lstStyle>
          <a:p>
            <a:fld id="{6BD7AAD9-8828-3E4C-B5A9-B6987FFF00F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83" r:id="rId5"/>
    <p:sldLayoutId id="2147483664" r:id="rId6"/>
    <p:sldLayoutId id="2147483665" r:id="rId7"/>
    <p:sldLayoutId id="2147483666" r:id="rId8"/>
    <p:sldLayoutId id="2147483668" r:id="rId9"/>
    <p:sldLayoutId id="2147483687" r:id="rId10"/>
    <p:sldLayoutId id="2147483650" r:id="rId11"/>
    <p:sldLayoutId id="2147483681" r:id="rId12"/>
    <p:sldLayoutId id="2147483651" r:id="rId13"/>
    <p:sldLayoutId id="2147483684" r:id="rId14"/>
    <p:sldLayoutId id="2147483685" r:id="rId15"/>
    <p:sldLayoutId id="2147483686" r:id="rId16"/>
    <p:sldLayoutId id="2147483688" r:id="rId17"/>
    <p:sldLayoutId id="2147483689" r:id="rId18"/>
    <p:sldLayoutId id="2147483690" r:id="rId19"/>
    <p:sldLayoutId id="2147483691" r:id="rId20"/>
    <p:sldLayoutId id="2147483653" r:id="rId21"/>
  </p:sldLayoutIdLs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4000" kern="1200">
          <a:solidFill>
            <a:schemeClr val="tx2"/>
          </a:solidFill>
          <a:latin typeface="+mj-lt"/>
          <a:ea typeface="+mj-ea"/>
          <a:cs typeface="+mj-cs"/>
        </a:defRPr>
      </a:lvl1pPr>
    </p:titleStyle>
    <p:bodyStyle>
      <a:lvl1pPr marL="342900" indent="-342900" algn="l" defTabSz="457200" rtl="0" eaLnBrk="1" latinLnBrk="0" hangingPunct="1">
        <a:spcBef>
          <a:spcPct val="20000"/>
        </a:spcBef>
        <a:buClr>
          <a:schemeClr val="accent1"/>
        </a:buClr>
        <a:buSzPct val="130000"/>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lumMod val="60000"/>
            <a:lumOff val="40000"/>
          </a:schemeClr>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3"/>
        </a:buClr>
        <a:buSzPct val="125000"/>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hyperlink" Target="http://www.geometryinconstruction.org/" TargetMode="External"/><Relationship Id="rId5" Type="http://schemas.openxmlformats.org/officeDocument/2006/relationships/image" Target="../media/image30.pn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25.png"/><Relationship Id="rId5" Type="http://schemas.openxmlformats.org/officeDocument/2006/relationships/package" Target="../embeddings/Microsoft_Word_Document1.docx"/><Relationship Id="rId6" Type="http://schemas.openxmlformats.org/officeDocument/2006/relationships/image" Target="../media/image32.png"/><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35.png"/><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2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 Id="rId3"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3.xml"/><Relationship Id="rId3"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 Id="rId3"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hyperlink" Target="http://www.ctc.ca.gov/credentials/leaflets/cl888.pdf" TargetMode="External"/><Relationship Id="rId4" Type="http://schemas.openxmlformats.org/officeDocument/2006/relationships/image" Target="../media/image25.png"/><Relationship Id="rId1" Type="http://schemas.openxmlformats.org/officeDocument/2006/relationships/slideLayout" Target="../slideLayouts/slideLayout16.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 Id="rId3"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8.xml"/><Relationship Id="rId3"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9.xml"/><Relationship Id="rId3" Type="http://schemas.openxmlformats.org/officeDocument/2006/relationships/image" Target="../media/image2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0.xml"/><Relationship Id="rId3" Type="http://schemas.openxmlformats.org/officeDocument/2006/relationships/image" Target="../media/image2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5.png"/><Relationship Id="rId3" Type="http://schemas.openxmlformats.org/officeDocument/2006/relationships/image" Target="../media/image38.jpg"/></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39.png"/><Relationship Id="rId1" Type="http://schemas.openxmlformats.org/officeDocument/2006/relationships/slideLayout" Target="../slideLayouts/slideLayout21.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25.png"/><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CTE in the Core: </a:t>
            </a:r>
            <a:br>
              <a:rPr lang="en-US" dirty="0" smtClean="0"/>
            </a:br>
            <a:r>
              <a:rPr lang="en-US" dirty="0" smtClean="0"/>
              <a:t>Why, How, and Who Can Teach it?</a:t>
            </a:r>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1" y="5575300"/>
            <a:ext cx="2218582" cy="51920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335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NATIONAL SHIFT TO COLLEGE &amp; CAREER</a:t>
            </a:r>
            <a:endParaRPr lang="en-US" dirty="0"/>
          </a:p>
        </p:txBody>
      </p:sp>
      <p:sp>
        <p:nvSpPr>
          <p:cNvPr id="3" name="Text Placeholder 2"/>
          <p:cNvSpPr>
            <a:spLocks noGrp="1"/>
          </p:cNvSpPr>
          <p:nvPr>
            <p:ph type="body" sz="quarter" idx="10"/>
          </p:nvPr>
        </p:nvSpPr>
        <p:spPr>
          <a:xfrm>
            <a:off x="419099" y="1105563"/>
            <a:ext cx="6053040" cy="5156132"/>
          </a:xfrm>
        </p:spPr>
        <p:txBody>
          <a:bodyPr>
            <a:normAutofit fontScale="92500" lnSpcReduction="10000"/>
          </a:bodyPr>
          <a:lstStyle/>
          <a:p>
            <a:r>
              <a:rPr lang="en-US" dirty="0"/>
              <a:t>Common Core Instructional </a:t>
            </a:r>
            <a:r>
              <a:rPr lang="en-US" dirty="0" smtClean="0"/>
              <a:t>Shifts</a:t>
            </a:r>
          </a:p>
          <a:p>
            <a:pPr lvl="1"/>
            <a:r>
              <a:rPr lang="en-US" dirty="0" smtClean="0"/>
              <a:t>Practical Applications</a:t>
            </a:r>
          </a:p>
          <a:p>
            <a:pPr lvl="1"/>
            <a:r>
              <a:rPr lang="en-US" dirty="0" smtClean="0"/>
              <a:t>ELA standards across content areas</a:t>
            </a:r>
          </a:p>
          <a:p>
            <a:pPr lvl="1"/>
            <a:r>
              <a:rPr lang="en-US" dirty="0" smtClean="0"/>
              <a:t>Math standards emphasize mathematical modeling, with clear CTE applications</a:t>
            </a:r>
          </a:p>
          <a:p>
            <a:pPr lvl="1"/>
            <a:r>
              <a:rPr lang="en-US" dirty="0" smtClean="0"/>
              <a:t>Fostering CTE and academic teacher collaboration</a:t>
            </a:r>
            <a:endParaRPr lang="en-US" dirty="0"/>
          </a:p>
          <a:p>
            <a:r>
              <a:rPr lang="en-US" dirty="0"/>
              <a:t>College </a:t>
            </a:r>
            <a:r>
              <a:rPr lang="en-US" b="1" dirty="0"/>
              <a:t>&amp;</a:t>
            </a:r>
            <a:r>
              <a:rPr lang="en-US" dirty="0"/>
              <a:t> Career for all </a:t>
            </a:r>
            <a:r>
              <a:rPr lang="en-US" dirty="0" smtClean="0"/>
              <a:t>students</a:t>
            </a:r>
          </a:p>
          <a:p>
            <a:pPr lvl="1"/>
            <a:r>
              <a:rPr lang="en-US" dirty="0" smtClean="0"/>
              <a:t>National </a:t>
            </a:r>
            <a:r>
              <a:rPr lang="en-US" dirty="0"/>
              <a:t>College and Career </a:t>
            </a:r>
            <a:r>
              <a:rPr lang="en-US" dirty="0" smtClean="0"/>
              <a:t>Readiness CTE Standards</a:t>
            </a:r>
          </a:p>
          <a:p>
            <a:pPr lvl="1"/>
            <a:r>
              <a:rPr lang="en-US" dirty="0" smtClean="0"/>
              <a:t>College and Career Foundation Standards</a:t>
            </a:r>
          </a:p>
          <a:p>
            <a:pPr lvl="1"/>
            <a:endParaRPr lang="en-US" dirty="0"/>
          </a:p>
          <a:p>
            <a:pPr marL="57150" indent="0">
              <a:buNone/>
            </a:pPr>
            <a:r>
              <a:rPr lang="en-US" sz="3800" dirty="0" smtClean="0">
                <a:solidFill>
                  <a:schemeClr val="tx2"/>
                </a:solidFill>
              </a:rPr>
              <a:t>SHIFT IN HOW WE TEACH</a:t>
            </a:r>
          </a:p>
        </p:txBody>
      </p:sp>
      <p:pic>
        <p:nvPicPr>
          <p:cNvPr id="5" name="Picture 4"/>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3473229"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4286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495" y="0"/>
            <a:ext cx="5747028" cy="1415143"/>
          </a:xfrm>
        </p:spPr>
        <p:txBody>
          <a:bodyPr>
            <a:noAutofit/>
          </a:bodyPr>
          <a:lstStyle/>
          <a:p>
            <a:r>
              <a:rPr lang="en-US" dirty="0"/>
              <a:t>DUAL ACADEMIC/CTE VALUE ADDED</a:t>
            </a:r>
          </a:p>
        </p:txBody>
      </p:sp>
      <p:sp>
        <p:nvSpPr>
          <p:cNvPr id="3" name="Text Placeholder 2"/>
          <p:cNvSpPr>
            <a:spLocks noGrp="1"/>
          </p:cNvSpPr>
          <p:nvPr>
            <p:ph type="body" sz="quarter" idx="10"/>
          </p:nvPr>
        </p:nvSpPr>
        <p:spPr>
          <a:xfrm>
            <a:off x="189592" y="1247856"/>
            <a:ext cx="5976536" cy="4883891"/>
          </a:xfrm>
        </p:spPr>
        <p:txBody>
          <a:bodyPr>
            <a:normAutofit lnSpcReduction="10000"/>
          </a:bodyPr>
          <a:lstStyle/>
          <a:p>
            <a:pPr marL="0" indent="0">
              <a:buNone/>
            </a:pPr>
            <a:r>
              <a:rPr lang="en-US" sz="3200" dirty="0"/>
              <a:t>Academics in CTE</a:t>
            </a:r>
          </a:p>
          <a:p>
            <a:pPr lvl="1"/>
            <a:r>
              <a:rPr lang="en-US" dirty="0"/>
              <a:t>James R. Stone </a:t>
            </a:r>
            <a:r>
              <a:rPr lang="en-US" dirty="0" err="1"/>
              <a:t>et.al</a:t>
            </a:r>
            <a:r>
              <a:rPr lang="en-US" dirty="0"/>
              <a:t>., </a:t>
            </a:r>
            <a:r>
              <a:rPr lang="en-US" i="1" dirty="0"/>
              <a:t>Building Academic Skills in Context: Testing the Value of Enhanced Math Learning in CTE, </a:t>
            </a:r>
            <a:r>
              <a:rPr lang="en-US" dirty="0"/>
              <a:t>National Research Center for Career and Technical Education, </a:t>
            </a:r>
            <a:r>
              <a:rPr lang="en-US" i="1" dirty="0" smtClean="0"/>
              <a:t>2006</a:t>
            </a:r>
          </a:p>
          <a:p>
            <a:r>
              <a:rPr lang="en-US" dirty="0" smtClean="0"/>
              <a:t>CTE </a:t>
            </a:r>
            <a:r>
              <a:rPr lang="en-US" dirty="0"/>
              <a:t>teachers in 5 pathways devoted 10% of CTE course to teaching mathematical skills in context</a:t>
            </a:r>
          </a:p>
          <a:p>
            <a:r>
              <a:rPr lang="en-US" dirty="0"/>
              <a:t>Close collaboration with math </a:t>
            </a:r>
            <a:r>
              <a:rPr lang="en-US" dirty="0" smtClean="0"/>
              <a:t>teachers, intensive PD</a:t>
            </a:r>
            <a:endParaRPr lang="en-US" dirty="0"/>
          </a:p>
          <a:p>
            <a:r>
              <a:rPr lang="en-US" dirty="0"/>
              <a:t>Results: improved math </a:t>
            </a:r>
            <a:r>
              <a:rPr lang="en-US" dirty="0" smtClean="0"/>
              <a:t>performance</a:t>
            </a:r>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4834979"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2678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DUAL ACADEMIC/CTE VALUE ADDED</a:t>
            </a:r>
          </a:p>
        </p:txBody>
      </p:sp>
      <p:sp>
        <p:nvSpPr>
          <p:cNvPr id="3" name="Text Placeholder 2"/>
          <p:cNvSpPr>
            <a:spLocks noGrp="1"/>
          </p:cNvSpPr>
          <p:nvPr>
            <p:ph type="body" sz="quarter" idx="10"/>
          </p:nvPr>
        </p:nvSpPr>
        <p:spPr>
          <a:xfrm>
            <a:off x="419099" y="1212810"/>
            <a:ext cx="5945935" cy="4815191"/>
          </a:xfrm>
        </p:spPr>
        <p:txBody>
          <a:bodyPr>
            <a:normAutofit fontScale="92500" lnSpcReduction="10000"/>
          </a:bodyPr>
          <a:lstStyle/>
          <a:p>
            <a:pPr marL="0" indent="0">
              <a:buNone/>
            </a:pPr>
            <a:r>
              <a:rPr lang="en-US" sz="4100" dirty="0" smtClean="0"/>
              <a:t>CTE in Academics</a:t>
            </a:r>
          </a:p>
          <a:p>
            <a:pPr lvl="1"/>
            <a:r>
              <a:rPr lang="en-US" dirty="0" smtClean="0"/>
              <a:t>Pearson</a:t>
            </a:r>
            <a:r>
              <a:rPr lang="en-US" dirty="0"/>
              <a:t>, D., Richardson, G. B., &amp; Sawyer, J. M. (2013). </a:t>
            </a:r>
            <a:r>
              <a:rPr lang="en-US" i="1" dirty="0"/>
              <a:t>Oregon Applied Academics Project: Final </a:t>
            </a:r>
            <a:r>
              <a:rPr lang="en-US" i="1" dirty="0" smtClean="0"/>
              <a:t>Report, </a:t>
            </a:r>
            <a:r>
              <a:rPr lang="en-US" dirty="0"/>
              <a:t>University of Louisville</a:t>
            </a:r>
            <a:r>
              <a:rPr lang="en-US" dirty="0" smtClean="0"/>
              <a:t>.</a:t>
            </a:r>
          </a:p>
          <a:p>
            <a:r>
              <a:rPr lang="en-US" dirty="0" smtClean="0"/>
              <a:t>Practical industry-based applications embedded in math curriculum</a:t>
            </a:r>
          </a:p>
          <a:p>
            <a:r>
              <a:rPr lang="en-US" dirty="0" smtClean="0"/>
              <a:t>“Students </a:t>
            </a:r>
            <a:r>
              <a:rPr lang="en-US" dirty="0"/>
              <a:t>reported that they enjoyed the context-based PBL approach to math </a:t>
            </a:r>
            <a:r>
              <a:rPr lang="en-US" dirty="0" smtClean="0"/>
              <a:t>and benefitted </a:t>
            </a:r>
            <a:r>
              <a:rPr lang="en-US" dirty="0"/>
              <a:t>from the experience of working on the real-world applications</a:t>
            </a:r>
            <a:r>
              <a:rPr lang="en-US" dirty="0" smtClean="0"/>
              <a:t>.”</a:t>
            </a:r>
          </a:p>
        </p:txBody>
      </p:sp>
      <p:pic>
        <p:nvPicPr>
          <p:cNvPr id="5" name="Picture 4"/>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3763939" y="619258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5021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05990"/>
            <a:ext cx="8507114" cy="749524"/>
          </a:xfrm>
        </p:spPr>
        <p:txBody>
          <a:bodyPr>
            <a:normAutofit fontScale="90000"/>
          </a:bodyPr>
          <a:lstStyle/>
          <a:p>
            <a:r>
              <a:rPr lang="en-US" dirty="0" smtClean="0"/>
              <a:t>INTEGRATING CTE IN MATH: </a:t>
            </a:r>
            <a:r>
              <a:rPr lang="en-US" dirty="0"/>
              <a:t>PRINCIPLES </a:t>
            </a:r>
          </a:p>
        </p:txBody>
      </p:sp>
      <p:sp>
        <p:nvSpPr>
          <p:cNvPr id="3" name="Text Placeholder 2"/>
          <p:cNvSpPr>
            <a:spLocks noGrp="1"/>
          </p:cNvSpPr>
          <p:nvPr>
            <p:ph type="body" sz="quarter" idx="10"/>
          </p:nvPr>
        </p:nvSpPr>
        <p:spPr>
          <a:xfrm>
            <a:off x="419100" y="1193361"/>
            <a:ext cx="4635500" cy="4804042"/>
          </a:xfrm>
        </p:spPr>
        <p:txBody>
          <a:bodyPr>
            <a:normAutofit fontScale="92500" lnSpcReduction="10000"/>
          </a:bodyPr>
          <a:lstStyle/>
          <a:p>
            <a:r>
              <a:rPr lang="en-US" dirty="0" smtClean="0"/>
              <a:t>Establish </a:t>
            </a:r>
            <a:r>
              <a:rPr lang="en-US" dirty="0"/>
              <a:t>partnership between math and CTE teachers, </a:t>
            </a:r>
          </a:p>
          <a:p>
            <a:r>
              <a:rPr lang="en-US" dirty="0" smtClean="0"/>
              <a:t>Foster </a:t>
            </a:r>
            <a:r>
              <a:rPr lang="en-US" dirty="0"/>
              <a:t>a community of practice, </a:t>
            </a:r>
          </a:p>
          <a:p>
            <a:r>
              <a:rPr lang="en-US" dirty="0" smtClean="0"/>
              <a:t>Maintain </a:t>
            </a:r>
            <a:r>
              <a:rPr lang="en-US" dirty="0"/>
              <a:t>math as the central feature of the problems and questions, </a:t>
            </a:r>
          </a:p>
          <a:p>
            <a:r>
              <a:rPr lang="en-US" dirty="0"/>
              <a:t>Adapting the instruction, and </a:t>
            </a:r>
          </a:p>
          <a:p>
            <a:r>
              <a:rPr lang="en-US" dirty="0" smtClean="0"/>
              <a:t>Recognize </a:t>
            </a:r>
            <a:r>
              <a:rPr lang="en-US" dirty="0"/>
              <a:t>mathematics teachers are not CTE teachers.</a:t>
            </a:r>
          </a:p>
          <a:p>
            <a:pPr lvl="1"/>
            <a:r>
              <a:rPr lang="en-US" i="1" dirty="0"/>
              <a:t>Oregon Applied Academics Project: Final Report</a:t>
            </a:r>
            <a:endParaRPr lang="en-US" dirty="0"/>
          </a:p>
        </p:txBody>
      </p:sp>
      <p:pic>
        <p:nvPicPr>
          <p:cNvPr id="5" name="Picture 4"/>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3641535" y="6219997"/>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895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405" y="458985"/>
            <a:ext cx="8904927" cy="719075"/>
          </a:xfrm>
        </p:spPr>
        <p:txBody>
          <a:bodyPr>
            <a:normAutofit fontScale="90000"/>
          </a:bodyPr>
          <a:lstStyle/>
          <a:p>
            <a:pPr marL="0" indent="0"/>
            <a:r>
              <a:rPr lang="en-US" dirty="0"/>
              <a:t>ARE THESE DUAL ACADEMIC/CTE COURSES?</a:t>
            </a:r>
          </a:p>
        </p:txBody>
      </p:sp>
      <p:sp>
        <p:nvSpPr>
          <p:cNvPr id="3" name="Text Placeholder 2"/>
          <p:cNvSpPr>
            <a:spLocks noGrp="1"/>
          </p:cNvSpPr>
          <p:nvPr>
            <p:ph type="body" sz="quarter" idx="10"/>
          </p:nvPr>
        </p:nvSpPr>
        <p:spPr>
          <a:xfrm>
            <a:off x="419099" y="1178061"/>
            <a:ext cx="5685825" cy="5007087"/>
          </a:xfrm>
        </p:spPr>
        <p:txBody>
          <a:bodyPr>
            <a:normAutofit lnSpcReduction="10000"/>
          </a:bodyPr>
          <a:lstStyle/>
          <a:p>
            <a:r>
              <a:rPr lang="en-US" dirty="0" smtClean="0"/>
              <a:t>An </a:t>
            </a:r>
            <a:r>
              <a:rPr lang="en-US" dirty="0"/>
              <a:t>English course that emphasizes argumentation for a law </a:t>
            </a:r>
            <a:r>
              <a:rPr lang="en-US" dirty="0" smtClean="0"/>
              <a:t>pathway in some units</a:t>
            </a:r>
            <a:endParaRPr lang="en-US" dirty="0"/>
          </a:p>
          <a:p>
            <a:r>
              <a:rPr lang="en-US" dirty="0"/>
              <a:t>A world history course </a:t>
            </a:r>
            <a:r>
              <a:rPr lang="en-US" dirty="0" smtClean="0"/>
              <a:t>that focuses </a:t>
            </a:r>
            <a:r>
              <a:rPr lang="en-US" dirty="0"/>
              <a:t>on the impact of historical events on </a:t>
            </a:r>
            <a:r>
              <a:rPr lang="en-US" dirty="0" smtClean="0"/>
              <a:t>public health over the last four centuries in four major regions of the world</a:t>
            </a:r>
            <a:endParaRPr lang="en-US" b="1" dirty="0"/>
          </a:p>
          <a:p>
            <a:pPr marL="0" indent="0">
              <a:buNone/>
            </a:pPr>
            <a:r>
              <a:rPr lang="en-US" dirty="0" smtClean="0">
                <a:solidFill>
                  <a:schemeClr val="accent3"/>
                </a:solidFill>
              </a:rPr>
              <a:t>Could this be the key 10</a:t>
            </a:r>
            <a:r>
              <a:rPr lang="en-US" baseline="30000" dirty="0" smtClean="0">
                <a:solidFill>
                  <a:schemeClr val="accent3"/>
                </a:solidFill>
              </a:rPr>
              <a:t>th</a:t>
            </a:r>
            <a:r>
              <a:rPr lang="en-US" dirty="0" smtClean="0">
                <a:solidFill>
                  <a:schemeClr val="accent3"/>
                </a:solidFill>
              </a:rPr>
              <a:t> grade CTE course for a public health pathway? </a:t>
            </a:r>
          </a:p>
          <a:p>
            <a:pPr marL="0" indent="0">
              <a:buNone/>
            </a:pPr>
            <a:r>
              <a:rPr lang="en-US" dirty="0" smtClean="0">
                <a:solidFill>
                  <a:schemeClr val="accent3"/>
                </a:solidFill>
              </a:rPr>
              <a:t>What if 10</a:t>
            </a:r>
            <a:r>
              <a:rPr lang="en-US" baseline="30000" dirty="0" smtClean="0">
                <a:solidFill>
                  <a:schemeClr val="accent3"/>
                </a:solidFill>
              </a:rPr>
              <a:t>th</a:t>
            </a:r>
            <a:r>
              <a:rPr lang="en-US" dirty="0" smtClean="0">
                <a:solidFill>
                  <a:schemeClr val="accent3"/>
                </a:solidFill>
              </a:rPr>
              <a:t> grade science was also a dual academic/CTE course?</a:t>
            </a:r>
            <a:endParaRPr lang="en-US" dirty="0">
              <a:solidFill>
                <a:schemeClr val="accent3"/>
              </a:solidFill>
            </a:endParaRPr>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4559568" y="6185148"/>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2626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Geometry in Construction</a:t>
            </a:r>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7156743" y="6305494"/>
            <a:ext cx="1530057" cy="317612"/>
          </a:xfrm>
          <a:prstGeom prst="rect">
            <a:avLst/>
          </a:prstGeom>
          <a:noFill/>
          <a:ln>
            <a:noFill/>
          </a:ln>
          <a:extLst>
            <a:ext uri="{53640926-AAD7-44d8-BBD7-CCE9431645EC}">
              <a14:shadowObscured xmlns:a14="http://schemas.microsoft.com/office/drawing/2010/main"/>
            </a:ext>
          </a:extLst>
        </p:spPr>
      </p:pic>
      <p:pic>
        <p:nvPicPr>
          <p:cNvPr id="7" name="Content Placeholder 6">
            <a:hlinkClick r:id="rId4"/>
          </p:cNvPr>
          <p:cNvPicPr>
            <a:picLocks noGrp="1" noChangeAspect="1"/>
          </p:cNvPicPr>
          <p:nvPr>
            <p:ph idx="1"/>
          </p:nvPr>
        </p:nvPicPr>
        <p:blipFill>
          <a:blip r:embed="rId5"/>
          <a:srcRect t="498" b="498"/>
          <a:stretch>
            <a:fillRect/>
          </a:stretch>
        </p:blipFill>
        <p:spPr/>
      </p:pic>
    </p:spTree>
    <p:extLst>
      <p:ext uri="{BB962C8B-B14F-4D97-AF65-F5344CB8AC3E}">
        <p14:creationId xmlns:p14="http://schemas.microsoft.com/office/powerpoint/2010/main" val="11463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792"/>
            <a:ext cx="8229600" cy="645620"/>
          </a:xfrm>
        </p:spPr>
        <p:txBody>
          <a:bodyPr>
            <a:normAutofit/>
          </a:bodyPr>
          <a:lstStyle/>
          <a:p>
            <a:r>
              <a:rPr lang="en-US" dirty="0" smtClean="0"/>
              <a:t>GEOMETRY IN CONSTRUCTION</a:t>
            </a:r>
            <a:endParaRPr lang="en-US" dirty="0"/>
          </a:p>
        </p:txBody>
      </p:sp>
      <p:pic>
        <p:nvPicPr>
          <p:cNvPr id="4" name="Content Placeholder 3"/>
          <p:cNvPicPr>
            <a:picLocks noGrp="1" noChangeAspect="1"/>
          </p:cNvPicPr>
          <p:nvPr>
            <p:ph idx="1"/>
          </p:nvPr>
        </p:nvPicPr>
        <p:blipFill>
          <a:blip r:embed="rId3"/>
          <a:srcRect l="5147" r="5147"/>
          <a:stretch>
            <a:fillRect/>
          </a:stretch>
        </p:blipFill>
        <p:spPr>
          <a:xfrm>
            <a:off x="457200" y="1397000"/>
            <a:ext cx="8229600" cy="4864100"/>
          </a:xfrm>
        </p:spPr>
      </p:pic>
      <p:pic>
        <p:nvPicPr>
          <p:cNvPr id="5" name="Picture 4"/>
          <p:cNvPicPr/>
          <p:nvPr/>
        </p:nvPicPr>
        <p:blipFill rotWithShape="1">
          <a:blip r:embed="rId4">
            <a:extLst>
              <a:ext uri="{28A0092B-C50C-407E-A947-70E740481C1C}">
                <a14:useLocalDpi xmlns:a14="http://schemas.microsoft.com/office/drawing/2010/main" val="0"/>
              </a:ext>
            </a:extLst>
          </a:blip>
          <a:srcRect t="-3051" r="14038" b="39617"/>
          <a:stretch/>
        </p:blipFill>
        <p:spPr bwMode="auto">
          <a:xfrm>
            <a:off x="6885254"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7816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0"/>
            <a:ext cx="8516430" cy="1055514"/>
          </a:xfrm>
        </p:spPr>
        <p:txBody>
          <a:bodyPr>
            <a:normAutofit/>
          </a:bodyPr>
          <a:lstStyle/>
          <a:p>
            <a:r>
              <a:rPr lang="en-US" dirty="0" smtClean="0"/>
              <a:t>WHAT IS, WHAT ISN’T</a:t>
            </a:r>
            <a:endParaRPr lang="en-US" dirty="0"/>
          </a:p>
        </p:txBody>
      </p:sp>
      <p:sp>
        <p:nvSpPr>
          <p:cNvPr id="3" name="Text Placeholder 2"/>
          <p:cNvSpPr>
            <a:spLocks noGrp="1"/>
          </p:cNvSpPr>
          <p:nvPr>
            <p:ph type="body" sz="quarter" idx="10"/>
          </p:nvPr>
        </p:nvSpPr>
        <p:spPr>
          <a:xfrm>
            <a:off x="419098" y="1024764"/>
            <a:ext cx="8409328" cy="2448071"/>
          </a:xfrm>
        </p:spPr>
        <p:txBody>
          <a:bodyPr>
            <a:normAutofit/>
          </a:bodyPr>
          <a:lstStyle/>
          <a:p>
            <a:r>
              <a:rPr lang="en-US" dirty="0" smtClean="0"/>
              <a:t>50/50 Rule</a:t>
            </a:r>
          </a:p>
          <a:p>
            <a:r>
              <a:rPr lang="en-US" dirty="0" smtClean="0"/>
              <a:t>Meets academic requirements for graduation and/or college eligibility</a:t>
            </a:r>
          </a:p>
          <a:p>
            <a:r>
              <a:rPr lang="en-US" dirty="0" smtClean="0"/>
              <a:t>Key standards-based academic content with specific career field-based applications</a:t>
            </a:r>
          </a:p>
          <a:p>
            <a:endParaRPr lang="en-US" dirty="0" smtClean="0"/>
          </a:p>
        </p:txBody>
      </p:sp>
      <p:sp>
        <p:nvSpPr>
          <p:cNvPr id="4" name="TextBox 3"/>
          <p:cNvSpPr txBox="1"/>
          <p:nvPr/>
        </p:nvSpPr>
        <p:spPr>
          <a:xfrm>
            <a:off x="281395" y="3472835"/>
            <a:ext cx="5624623" cy="2780248"/>
          </a:xfrm>
          <a:prstGeom prst="rect">
            <a:avLst/>
          </a:prstGeom>
          <a:noFill/>
        </p:spPr>
        <p:txBody>
          <a:bodyPr wrap="square" rtlCol="0">
            <a:spAutoFit/>
          </a:bodyPr>
          <a:lstStyle/>
          <a:p>
            <a:pPr marL="457200" indent="-457200">
              <a:spcAft>
                <a:spcPts val="1000"/>
              </a:spcAft>
              <a:buFont typeface="Arial"/>
              <a:buChar char="•"/>
            </a:pPr>
            <a:r>
              <a:rPr lang="en-US" sz="2800" dirty="0" smtClean="0">
                <a:solidFill>
                  <a:schemeClr val="accent4"/>
                </a:solidFill>
              </a:rPr>
              <a:t>Key </a:t>
            </a:r>
            <a:r>
              <a:rPr lang="en-US" sz="2800" dirty="0">
                <a:solidFill>
                  <a:schemeClr val="accent4"/>
                </a:solidFill>
              </a:rPr>
              <a:t>CTE </a:t>
            </a:r>
            <a:r>
              <a:rPr lang="en-US" sz="2800" dirty="0" smtClean="0">
                <a:solidFill>
                  <a:schemeClr val="accent4"/>
                </a:solidFill>
              </a:rPr>
              <a:t>standards-based content integrated with academics</a:t>
            </a:r>
          </a:p>
          <a:p>
            <a:pPr marL="457200" indent="-457200">
              <a:spcAft>
                <a:spcPts val="1000"/>
              </a:spcAft>
              <a:buFont typeface="Arial"/>
              <a:buChar char="•"/>
            </a:pPr>
            <a:r>
              <a:rPr lang="en-US" sz="2800" dirty="0" smtClean="0">
                <a:solidFill>
                  <a:schemeClr val="accent4"/>
                </a:solidFill>
              </a:rPr>
              <a:t>Part of </a:t>
            </a:r>
            <a:r>
              <a:rPr lang="en-US" sz="2800" dirty="0">
                <a:solidFill>
                  <a:schemeClr val="accent4"/>
                </a:solidFill>
              </a:rPr>
              <a:t>a </a:t>
            </a:r>
            <a:r>
              <a:rPr lang="en-US" sz="2800" b="1" dirty="0">
                <a:solidFill>
                  <a:schemeClr val="accent4"/>
                </a:solidFill>
              </a:rPr>
              <a:t>sequence</a:t>
            </a:r>
            <a:r>
              <a:rPr lang="en-US" sz="2800" dirty="0">
                <a:solidFill>
                  <a:schemeClr val="accent4"/>
                </a:solidFill>
              </a:rPr>
              <a:t> of courses providing </a:t>
            </a:r>
            <a:r>
              <a:rPr lang="en-US" sz="2800" dirty="0" smtClean="0">
                <a:solidFill>
                  <a:schemeClr val="accent4"/>
                </a:solidFill>
              </a:rPr>
              <a:t>essential content </a:t>
            </a:r>
            <a:r>
              <a:rPr lang="en-US" sz="2800" dirty="0">
                <a:solidFill>
                  <a:schemeClr val="accent4"/>
                </a:solidFill>
              </a:rPr>
              <a:t>and skills within a career field</a:t>
            </a:r>
          </a:p>
          <a:p>
            <a:endParaRPr lang="en-US" dirty="0"/>
          </a:p>
        </p:txBody>
      </p:sp>
      <p:pic>
        <p:nvPicPr>
          <p:cNvPr id="6" name="Picture 5"/>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3473229"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959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Expansion of CTE/Academic Courses</a:t>
            </a:r>
            <a:endParaRPr lang="en-US" dirty="0"/>
          </a:p>
        </p:txBody>
      </p:sp>
      <p:pic>
        <p:nvPicPr>
          <p:cNvPr id="4" name="Picture 3"/>
          <p:cNvPicPr/>
          <p:nvPr/>
        </p:nvPicPr>
        <p:blipFill rotWithShape="1">
          <a:blip r:embed="rId2">
            <a:extLst>
              <a:ext uri="{28A0092B-C50C-407E-A947-70E740481C1C}">
                <a14:useLocalDpi xmlns:a14="http://schemas.microsoft.com/office/drawing/2010/main" val="0"/>
              </a:ext>
            </a:extLst>
          </a:blip>
          <a:srcRect t="-3051" r="14038" b="39617"/>
          <a:stretch/>
        </p:blipFill>
        <p:spPr bwMode="auto">
          <a:xfrm>
            <a:off x="566121" y="6226896"/>
            <a:ext cx="1912570" cy="38681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2770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30106"/>
            <a:ext cx="6175443" cy="864362"/>
          </a:xfrm>
        </p:spPr>
        <p:txBody>
          <a:bodyPr>
            <a:noAutofit/>
          </a:bodyPr>
          <a:lstStyle/>
          <a:p>
            <a:r>
              <a:rPr lang="en-US" sz="4000" dirty="0" smtClean="0"/>
              <a:t>UCOP DATA</a:t>
            </a:r>
            <a:endParaRPr lang="en-US" sz="4000" dirty="0"/>
          </a:p>
        </p:txBody>
      </p:sp>
      <p:sp>
        <p:nvSpPr>
          <p:cNvPr id="3" name="Text Placeholder 2"/>
          <p:cNvSpPr>
            <a:spLocks noGrp="1"/>
          </p:cNvSpPr>
          <p:nvPr>
            <p:ph type="body" sz="quarter" idx="10"/>
          </p:nvPr>
        </p:nvSpPr>
        <p:spPr>
          <a:xfrm>
            <a:off x="419099" y="994468"/>
            <a:ext cx="5685826" cy="5267227"/>
          </a:xfrm>
        </p:spPr>
        <p:txBody>
          <a:bodyPr>
            <a:normAutofit lnSpcReduction="10000"/>
          </a:bodyPr>
          <a:lstStyle/>
          <a:p>
            <a:r>
              <a:rPr lang="en-US" dirty="0" smtClean="0"/>
              <a:t>2000 – 2001: 258 </a:t>
            </a:r>
            <a:r>
              <a:rPr lang="en-US" dirty="0" smtClean="0"/>
              <a:t>CTE </a:t>
            </a:r>
            <a:r>
              <a:rPr lang="en-US" dirty="0" smtClean="0"/>
              <a:t>courses approved as a-g</a:t>
            </a:r>
          </a:p>
          <a:p>
            <a:r>
              <a:rPr lang="en-US" dirty="0" smtClean="0"/>
              <a:t>2014-2015: over 10,000 approved for public schools alone</a:t>
            </a:r>
          </a:p>
          <a:p>
            <a:r>
              <a:rPr lang="en-US" dirty="0" smtClean="0"/>
              <a:t>80% </a:t>
            </a:r>
            <a:r>
              <a:rPr lang="en-US" dirty="0" smtClean="0"/>
              <a:t>“g” electives </a:t>
            </a:r>
            <a:r>
              <a:rPr lang="en-US" dirty="0" smtClean="0"/>
              <a:t>or </a:t>
            </a:r>
            <a:r>
              <a:rPr lang="en-US" dirty="0" smtClean="0"/>
              <a:t>“f” VPA</a:t>
            </a:r>
          </a:p>
          <a:p>
            <a:r>
              <a:rPr lang="en-US" dirty="0" smtClean="0"/>
              <a:t>2010 University of California Curriculum Integration (UCCI) Program and </a:t>
            </a:r>
            <a:r>
              <a:rPr lang="en-US" dirty="0" smtClean="0"/>
              <a:t>Institutes</a:t>
            </a:r>
            <a:endParaRPr lang="en-US" dirty="0" smtClean="0"/>
          </a:p>
          <a:p>
            <a:r>
              <a:rPr lang="en-US" dirty="0" smtClean="0"/>
              <a:t>Develop courses in new sectors, a-e</a:t>
            </a:r>
          </a:p>
          <a:p>
            <a:r>
              <a:rPr lang="en-US" dirty="0" smtClean="0"/>
              <a:t>Teams of CTE and academic teachers from career pathways in specific sectors in 4-day institutes</a:t>
            </a:r>
          </a:p>
          <a:p>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4792997"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1843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INTRODUCTIONS: WHO IS IN THE ROOM?</a:t>
            </a:r>
            <a:endParaRPr lang="en-US" dirty="0"/>
          </a:p>
        </p:txBody>
      </p:sp>
      <p:sp>
        <p:nvSpPr>
          <p:cNvPr id="3" name="Content Placeholder 2"/>
          <p:cNvSpPr>
            <a:spLocks noGrp="1"/>
          </p:cNvSpPr>
          <p:nvPr>
            <p:ph idx="1"/>
          </p:nvPr>
        </p:nvSpPr>
        <p:spPr>
          <a:xfrm>
            <a:off x="457200" y="1106905"/>
            <a:ext cx="8229600" cy="5154790"/>
          </a:xfrm>
        </p:spPr>
        <p:txBody>
          <a:bodyPr>
            <a:normAutofit lnSpcReduction="10000"/>
          </a:bodyPr>
          <a:lstStyle/>
          <a:p>
            <a:r>
              <a:rPr lang="en-US" dirty="0" smtClean="0"/>
              <a:t>Annie Johnston and Erin Fender</a:t>
            </a:r>
          </a:p>
          <a:p>
            <a:pPr marL="400050" lvl="1" indent="0">
              <a:buNone/>
            </a:pPr>
            <a:r>
              <a:rPr lang="en-US" dirty="0" smtClean="0"/>
              <a:t>Coordinators of Public Programs</a:t>
            </a:r>
          </a:p>
          <a:p>
            <a:pPr marL="400050" lvl="1" indent="0">
              <a:buNone/>
            </a:pPr>
            <a:r>
              <a:rPr lang="en-US" dirty="0" smtClean="0"/>
              <a:t>College &amp; Career Academy Support Network (CCASN)</a:t>
            </a:r>
          </a:p>
          <a:p>
            <a:pPr marL="400050" lvl="1" indent="0">
              <a:buNone/>
            </a:pPr>
            <a:r>
              <a:rPr lang="en-US" dirty="0" smtClean="0"/>
              <a:t>UC Berkeley’s Graduate School of Education</a:t>
            </a:r>
          </a:p>
          <a:p>
            <a:r>
              <a:rPr lang="en-US" dirty="0" smtClean="0"/>
              <a:t>Stand if you:</a:t>
            </a:r>
          </a:p>
          <a:p>
            <a:pPr lvl="1"/>
            <a:r>
              <a:rPr lang="en-US" dirty="0" smtClean="0"/>
              <a:t>Are or have ever been a classroom teacher</a:t>
            </a:r>
          </a:p>
          <a:p>
            <a:pPr lvl="1"/>
            <a:r>
              <a:rPr lang="en-US" dirty="0" smtClean="0"/>
              <a:t>Are or were an academic teacher</a:t>
            </a:r>
          </a:p>
          <a:p>
            <a:pPr lvl="1"/>
            <a:r>
              <a:rPr lang="en-US" dirty="0" smtClean="0"/>
              <a:t>Are or were a CTE teacher</a:t>
            </a:r>
          </a:p>
          <a:p>
            <a:pPr lvl="1"/>
            <a:r>
              <a:rPr lang="en-US" dirty="0" smtClean="0"/>
              <a:t>Are a site </a:t>
            </a:r>
            <a:r>
              <a:rPr lang="en-US" dirty="0"/>
              <a:t>a</a:t>
            </a:r>
            <a:r>
              <a:rPr lang="en-US" dirty="0" smtClean="0"/>
              <a:t>dministrator </a:t>
            </a:r>
          </a:p>
          <a:p>
            <a:pPr lvl="1"/>
            <a:r>
              <a:rPr lang="en-US" dirty="0" smtClean="0"/>
              <a:t>Are district-level staff</a:t>
            </a:r>
          </a:p>
          <a:p>
            <a:pPr lvl="1"/>
            <a:r>
              <a:rPr lang="en-US" dirty="0" smtClean="0"/>
              <a:t>Are a coach, working at the pathway, site or district level</a:t>
            </a:r>
          </a:p>
          <a:p>
            <a:pPr lvl="1"/>
            <a:r>
              <a:rPr lang="en-US" dirty="0" smtClean="0"/>
              <a:t>Are a regional or state-level education leader</a:t>
            </a:r>
            <a:endParaRPr lang="en-US" dirty="0"/>
          </a:p>
        </p:txBody>
      </p:sp>
      <p:pic>
        <p:nvPicPr>
          <p:cNvPr id="5" name="Picture 4"/>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6885254"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420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076" y="-1"/>
            <a:ext cx="6343749" cy="1415143"/>
          </a:xfrm>
        </p:spPr>
        <p:txBody>
          <a:bodyPr>
            <a:noAutofit/>
          </a:bodyPr>
          <a:lstStyle/>
          <a:p>
            <a:r>
              <a:rPr lang="en-US" sz="4000" dirty="0" smtClean="0"/>
              <a:t>UCCI PROGRAM COURSES</a:t>
            </a:r>
            <a:endParaRPr lang="en-US" sz="4000" dirty="0"/>
          </a:p>
        </p:txBody>
      </p:sp>
      <p:sp>
        <p:nvSpPr>
          <p:cNvPr id="3" name="Text Placeholder 2"/>
          <p:cNvSpPr>
            <a:spLocks noGrp="1"/>
          </p:cNvSpPr>
          <p:nvPr>
            <p:ph type="body" sz="quarter" idx="10"/>
          </p:nvPr>
        </p:nvSpPr>
        <p:spPr>
          <a:xfrm>
            <a:off x="419100" y="1549400"/>
            <a:ext cx="5639924" cy="4712295"/>
          </a:xfrm>
        </p:spPr>
        <p:txBody>
          <a:bodyPr/>
          <a:lstStyle/>
          <a:p>
            <a:r>
              <a:rPr lang="en-US" dirty="0" smtClean="0"/>
              <a:t>35 courses</a:t>
            </a:r>
          </a:p>
          <a:p>
            <a:r>
              <a:rPr lang="en-US" dirty="0" smtClean="0"/>
              <a:t>Fully developed course outlines</a:t>
            </a:r>
          </a:p>
          <a:p>
            <a:r>
              <a:rPr lang="en-US" dirty="0" smtClean="0"/>
              <a:t>Readily adopted without requirements</a:t>
            </a:r>
          </a:p>
          <a:p>
            <a:r>
              <a:rPr lang="en-US" dirty="0" smtClean="0"/>
              <a:t>Created by CTE and Academic teachers often in collaboration with industry partners</a:t>
            </a:r>
          </a:p>
          <a:p>
            <a:r>
              <a:rPr lang="en-US" dirty="0"/>
              <a:t>http://</a:t>
            </a:r>
            <a:r>
              <a:rPr lang="en-US" dirty="0" err="1"/>
              <a:t>ucci.ucop.edu</a:t>
            </a:r>
            <a:r>
              <a:rPr lang="en-US" dirty="0"/>
              <a:t>/integrated-courses/</a:t>
            </a:r>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4850279"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9577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7188"/>
            <a:ext cx="8417128" cy="645620"/>
          </a:xfrm>
        </p:spPr>
        <p:txBody>
          <a:bodyPr>
            <a:normAutofit fontScale="90000"/>
          </a:bodyPr>
          <a:lstStyle/>
          <a:p>
            <a:r>
              <a:rPr lang="en-US" dirty="0" smtClean="0"/>
              <a:t>UC DAVIS C-STEM CENTER </a:t>
            </a:r>
            <a:br>
              <a:rPr lang="en-US" dirty="0" smtClean="0"/>
            </a:br>
            <a:r>
              <a:rPr lang="en-US" dirty="0" smtClean="0"/>
              <a:t>UCOP-approved PROGRAM COURSES</a:t>
            </a:r>
            <a:endParaRPr lang="en-US" dirty="0"/>
          </a:p>
        </p:txBody>
      </p:sp>
      <p:pic>
        <p:nvPicPr>
          <p:cNvPr id="5" name="Picture 4"/>
          <p:cNvPicPr/>
          <p:nvPr/>
        </p:nvPicPr>
        <p:blipFill rotWithShape="1">
          <a:blip r:embed="rId4">
            <a:extLst>
              <a:ext uri="{28A0092B-C50C-407E-A947-70E740481C1C}">
                <a14:useLocalDpi xmlns:a14="http://schemas.microsoft.com/office/drawing/2010/main" val="0"/>
              </a:ext>
            </a:extLst>
          </a:blip>
          <a:srcRect t="-3051" r="14038" b="39617"/>
          <a:stretch/>
        </p:blipFill>
        <p:spPr bwMode="auto">
          <a:xfrm>
            <a:off x="6885254" y="6261695"/>
            <a:ext cx="1801546" cy="405209"/>
          </a:xfrm>
          <a:prstGeom prst="rect">
            <a:avLst/>
          </a:prstGeom>
          <a:noFill/>
          <a:ln>
            <a:noFill/>
          </a:ln>
          <a:extLst>
            <a:ext uri="{53640926-AAD7-44d8-BBD7-CCE9431645EC}">
              <a14:shadowObscured xmlns:a14="http://schemas.microsoft.com/office/drawing/2010/main"/>
            </a:ext>
          </a:extLst>
        </p:spPr>
      </p:pic>
      <p:sp>
        <p:nvSpPr>
          <p:cNvPr id="9" name="Content Placeholder 8"/>
          <p:cNvSpPr>
            <a:spLocks noGrp="1"/>
          </p:cNvSpPr>
          <p:nvPr>
            <p:ph idx="1"/>
          </p:nvPr>
        </p:nvSpPr>
        <p:spPr>
          <a:xfrm>
            <a:off x="457200" y="1000551"/>
            <a:ext cx="8229600" cy="4247178"/>
          </a:xfrm>
        </p:spPr>
        <p:txBody>
          <a:bodyPr/>
          <a:lstStyle/>
          <a:p>
            <a:pPr marL="0" indent="0">
              <a:buNone/>
            </a:pPr>
            <a:r>
              <a:rPr lang="en-US" dirty="0"/>
              <a:t>Integrating computing, robotics and engineering into mathematics and science </a:t>
            </a:r>
            <a:r>
              <a:rPr lang="en-US" dirty="0" smtClean="0"/>
              <a:t>education </a:t>
            </a:r>
          </a:p>
          <a:p>
            <a:pPr marL="0" indent="0">
              <a:buNone/>
            </a:pPr>
            <a:r>
              <a:rPr lang="en-US" dirty="0" smtClean="0"/>
              <a:t>Teacher training through UC Davis required</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2668052470"/>
              </p:ext>
            </p:extLst>
          </p:nvPr>
        </p:nvGraphicFramePr>
        <p:xfrm>
          <a:off x="273755" y="2677666"/>
          <a:ext cx="10130799" cy="3220778"/>
        </p:xfrm>
        <a:graphic>
          <a:graphicData uri="http://schemas.openxmlformats.org/presentationml/2006/ole">
            <mc:AlternateContent xmlns:mc="http://schemas.openxmlformats.org/markup-compatibility/2006">
              <mc:Choice xmlns:v="urn:schemas-microsoft-com:vml" Requires="v">
                <p:oleObj spid="_x0000_s1028" name="Document" r:id="rId5" imgW="5626100" imgH="1181100" progId="Word.Document.12">
                  <p:embed/>
                </p:oleObj>
              </mc:Choice>
              <mc:Fallback>
                <p:oleObj name="Document" r:id="rId5" imgW="5626100" imgH="1181100" progId="Word.Document.12">
                  <p:embed/>
                  <p:pic>
                    <p:nvPicPr>
                      <p:cNvPr id="0" name=""/>
                      <p:cNvPicPr/>
                      <p:nvPr/>
                    </p:nvPicPr>
                    <p:blipFill>
                      <a:blip r:embed="rId6"/>
                      <a:stretch>
                        <a:fillRect/>
                      </a:stretch>
                    </p:blipFill>
                    <p:spPr>
                      <a:xfrm>
                        <a:off x="273755" y="2677666"/>
                        <a:ext cx="10130799" cy="3220778"/>
                      </a:xfrm>
                      <a:prstGeom prst="rect">
                        <a:avLst/>
                      </a:prstGeom>
                    </p:spPr>
                  </p:pic>
                </p:oleObj>
              </mc:Fallback>
            </mc:AlternateContent>
          </a:graphicData>
        </a:graphic>
      </p:graphicFrame>
    </p:spTree>
    <p:extLst>
      <p:ext uri="{BB962C8B-B14F-4D97-AF65-F5344CB8AC3E}">
        <p14:creationId xmlns:p14="http://schemas.microsoft.com/office/powerpoint/2010/main" val="257346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1723"/>
            <a:ext cx="8229600" cy="890413"/>
          </a:xfrm>
        </p:spPr>
        <p:txBody>
          <a:bodyPr>
            <a:normAutofit fontScale="90000"/>
          </a:bodyPr>
          <a:lstStyle/>
          <a:p>
            <a:r>
              <a:rPr lang="en-US" dirty="0" smtClean="0"/>
              <a:t>California Partnership Academy </a:t>
            </a:r>
            <a:br>
              <a:rPr lang="en-US" dirty="0" smtClean="0"/>
            </a:br>
            <a:r>
              <a:rPr lang="en-US" dirty="0" smtClean="0"/>
              <a:t>PROGRAM COURSES</a:t>
            </a:r>
            <a:endParaRPr lang="en-US" dirty="0"/>
          </a:p>
        </p:txBody>
      </p:sp>
      <p:pic>
        <p:nvPicPr>
          <p:cNvPr id="6" name="Content Placeholder 5"/>
          <p:cNvPicPr>
            <a:picLocks noGrp="1" noChangeAspect="1"/>
          </p:cNvPicPr>
          <p:nvPr>
            <p:ph idx="1"/>
          </p:nvPr>
        </p:nvPicPr>
        <p:blipFill>
          <a:blip r:embed="rId3"/>
          <a:srcRect l="1688" r="1688"/>
          <a:stretch>
            <a:fillRect/>
          </a:stretch>
        </p:blipFill>
        <p:spPr>
          <a:xfrm>
            <a:off x="457200" y="1112136"/>
            <a:ext cx="8229600" cy="4864100"/>
          </a:xfrm>
        </p:spPr>
      </p:pic>
      <p:sp>
        <p:nvSpPr>
          <p:cNvPr id="7" name="TextBox 6"/>
          <p:cNvSpPr txBox="1"/>
          <p:nvPr/>
        </p:nvSpPr>
        <p:spPr>
          <a:xfrm>
            <a:off x="963935" y="5708758"/>
            <a:ext cx="7250508" cy="523220"/>
          </a:xfrm>
          <a:prstGeom prst="rect">
            <a:avLst/>
          </a:prstGeom>
          <a:noFill/>
        </p:spPr>
        <p:txBody>
          <a:bodyPr wrap="square" rtlCol="0">
            <a:spAutoFit/>
          </a:bodyPr>
          <a:lstStyle/>
          <a:p>
            <a:r>
              <a:rPr lang="en-US" sz="2800" dirty="0" smtClean="0"/>
              <a:t>Require minimal online </a:t>
            </a:r>
            <a:r>
              <a:rPr lang="en-US" sz="2800" dirty="0"/>
              <a:t>t</a:t>
            </a:r>
            <a:r>
              <a:rPr lang="en-US" sz="2800" dirty="0" smtClean="0"/>
              <a:t>raining through CCASN</a:t>
            </a:r>
            <a:endParaRPr lang="en-US" sz="2800" dirty="0"/>
          </a:p>
        </p:txBody>
      </p:sp>
      <p:pic>
        <p:nvPicPr>
          <p:cNvPr id="8" name="Picture 7"/>
          <p:cNvPicPr/>
          <p:nvPr/>
        </p:nvPicPr>
        <p:blipFill rotWithShape="1">
          <a:blip r:embed="rId4">
            <a:extLst>
              <a:ext uri="{28A0092B-C50C-407E-A947-70E740481C1C}">
                <a14:useLocalDpi xmlns:a14="http://schemas.microsoft.com/office/drawing/2010/main" val="0"/>
              </a:ext>
            </a:extLst>
          </a:blip>
          <a:srcRect t="-3051" r="14038" b="39617"/>
          <a:stretch/>
        </p:blipFill>
        <p:spPr bwMode="auto">
          <a:xfrm>
            <a:off x="7204606" y="6318693"/>
            <a:ext cx="1375090" cy="34821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0429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Lead the Way Program Courses</a:t>
            </a:r>
            <a:endParaRPr lang="en-US" dirty="0"/>
          </a:p>
        </p:txBody>
      </p:sp>
      <p:pic>
        <p:nvPicPr>
          <p:cNvPr id="4" name="Content Placeholder 3"/>
          <p:cNvPicPr>
            <a:picLocks noGrp="1" noChangeAspect="1"/>
          </p:cNvPicPr>
          <p:nvPr>
            <p:ph idx="1"/>
          </p:nvPr>
        </p:nvPicPr>
        <p:blipFill>
          <a:blip r:embed="rId3"/>
          <a:srcRect l="-5177" r="-5177"/>
          <a:stretch>
            <a:fillRect/>
          </a:stretch>
        </p:blipFill>
        <p:spPr>
          <a:xfrm>
            <a:off x="457200" y="1110933"/>
            <a:ext cx="8229600" cy="4864100"/>
          </a:xfrm>
        </p:spPr>
      </p:pic>
      <p:pic>
        <p:nvPicPr>
          <p:cNvPr id="5" name="Picture 4"/>
          <p:cNvPicPr/>
          <p:nvPr/>
        </p:nvPicPr>
        <p:blipFill rotWithShape="1">
          <a:blip r:embed="rId4">
            <a:extLst>
              <a:ext uri="{28A0092B-C50C-407E-A947-70E740481C1C}">
                <a14:useLocalDpi xmlns:a14="http://schemas.microsoft.com/office/drawing/2010/main" val="0"/>
              </a:ext>
            </a:extLst>
          </a:blip>
          <a:srcRect t="-3051" r="14038" b="39617"/>
          <a:stretch/>
        </p:blipFill>
        <p:spPr bwMode="auto">
          <a:xfrm>
            <a:off x="6565903" y="6261695"/>
            <a:ext cx="1619900"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0787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224" y="486406"/>
            <a:ext cx="8013575" cy="691519"/>
          </a:xfrm>
        </p:spPr>
        <p:txBody>
          <a:bodyPr>
            <a:normAutofit fontScale="90000"/>
          </a:bodyPr>
          <a:lstStyle/>
          <a:p>
            <a:r>
              <a:rPr lang="en-US" dirty="0" smtClean="0"/>
              <a:t>UCOP-APPROVED NAF PROGRAM COURSES </a:t>
            </a:r>
            <a:br>
              <a:rPr lang="en-US" dirty="0" smtClean="0"/>
            </a:br>
            <a:r>
              <a:rPr lang="en-US" dirty="0" smtClean="0"/>
              <a:t>500 NAF ACADEMIES</a:t>
            </a:r>
            <a:r>
              <a:rPr lang="en-US" dirty="0"/>
              <a:t> </a:t>
            </a:r>
            <a:r>
              <a:rPr lang="en-US" dirty="0" smtClean="0"/>
              <a:t>in 38 STATES</a:t>
            </a:r>
            <a:endParaRPr lang="en-US" dirty="0"/>
          </a:p>
        </p:txBody>
      </p:sp>
      <p:pic>
        <p:nvPicPr>
          <p:cNvPr id="7" name="Picture 6"/>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6734209" y="6261695"/>
            <a:ext cx="1635200" cy="405209"/>
          </a:xfrm>
          <a:prstGeom prst="rect">
            <a:avLst/>
          </a:prstGeom>
          <a:noFill/>
          <a:ln>
            <a:noFill/>
          </a:ln>
          <a:extLst>
            <a:ext uri="{53640926-AAD7-44d8-BBD7-CCE9431645EC}">
              <a14:shadowObscured xmlns:a14="http://schemas.microsoft.com/office/drawing/2010/main"/>
            </a:ext>
          </a:extLst>
        </p:spPr>
      </p:pic>
      <p:pic>
        <p:nvPicPr>
          <p:cNvPr id="9" name="Content Placeholder 8"/>
          <p:cNvPicPr>
            <a:picLocks noGrp="1" noChangeAspect="1"/>
          </p:cNvPicPr>
          <p:nvPr>
            <p:ph idx="1"/>
          </p:nvPr>
        </p:nvPicPr>
        <p:blipFill>
          <a:blip r:embed="rId4"/>
          <a:srcRect t="-11534" b="-11534"/>
          <a:stretch>
            <a:fillRect/>
          </a:stretch>
        </p:blipFill>
        <p:spPr>
          <a:xfrm>
            <a:off x="457200" y="1177925"/>
            <a:ext cx="8229600" cy="4864100"/>
          </a:xfrm>
        </p:spPr>
      </p:pic>
    </p:spTree>
    <p:extLst>
      <p:ext uri="{BB962C8B-B14F-4D97-AF65-F5344CB8AC3E}">
        <p14:creationId xmlns:p14="http://schemas.microsoft.com/office/powerpoint/2010/main" val="326397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RAPID EXPANSION of PATHWAYS</a:t>
            </a:r>
            <a:endParaRPr lang="en-US" dirty="0"/>
          </a:p>
        </p:txBody>
      </p:sp>
      <p:sp>
        <p:nvSpPr>
          <p:cNvPr id="3" name="Content Placeholder 2"/>
          <p:cNvSpPr>
            <a:spLocks noGrp="1"/>
          </p:cNvSpPr>
          <p:nvPr>
            <p:ph idx="1"/>
          </p:nvPr>
        </p:nvSpPr>
        <p:spPr>
          <a:xfrm>
            <a:off x="457200" y="1070965"/>
            <a:ext cx="8229600" cy="5026147"/>
          </a:xfrm>
        </p:spPr>
        <p:txBody>
          <a:bodyPr>
            <a:noAutofit/>
          </a:bodyPr>
          <a:lstStyle/>
          <a:p>
            <a:r>
              <a:rPr lang="en-US" dirty="0" smtClean="0"/>
              <a:t>Research demonstrates: Academics in CTE &amp; CTE in Academics improve student motivation and success</a:t>
            </a:r>
          </a:p>
          <a:p>
            <a:r>
              <a:rPr lang="en-US" dirty="0" smtClean="0"/>
              <a:t>Career Academies and Linked Learning pathways encourage integration of subject matter and applied learning approaches</a:t>
            </a:r>
          </a:p>
          <a:p>
            <a:r>
              <a:rPr lang="en-US" dirty="0" smtClean="0"/>
              <a:t>National shift in instructional practices with Common Core, Next Generation Science Standards, College and Career CTE and Anchor Standards</a:t>
            </a:r>
          </a:p>
          <a:p>
            <a:r>
              <a:rPr lang="en-US" dirty="0" smtClean="0"/>
              <a:t>In California, recent massive investment in expanding pathways: SB70, SB1070, CPT grants, Irvine Foundation </a:t>
            </a:r>
            <a:r>
              <a:rPr lang="en-US" dirty="0" smtClean="0"/>
              <a:t>grants…</a:t>
            </a:r>
            <a:endParaRPr lang="en-US" dirty="0" smtClean="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7174005" y="6261695"/>
            <a:ext cx="1512795"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3994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3-12-09 at 11.11.10 AM.png"/>
          <p:cNvPicPr>
            <a:picLocks noGrp="1" noChangeAspect="1"/>
          </p:cNvPicPr>
          <p:nvPr>
            <p:ph idx="1"/>
          </p:nvPr>
        </p:nvPicPr>
        <p:blipFill>
          <a:blip r:embed="rId3">
            <a:extLst>
              <a:ext uri="{28A0092B-C50C-407E-A947-70E740481C1C}">
                <a14:useLocalDpi xmlns:a14="http://schemas.microsoft.com/office/drawing/2010/main" val="0"/>
              </a:ext>
            </a:extLst>
          </a:blip>
          <a:srcRect l="-14793" r="-14793"/>
          <a:stretch>
            <a:fillRect/>
          </a:stretch>
        </p:blipFill>
        <p:spPr>
          <a:xfrm>
            <a:off x="-1467087" y="-158764"/>
            <a:ext cx="12063969" cy="7016763"/>
          </a:xfrm>
        </p:spPr>
      </p:pic>
      <p:sp>
        <p:nvSpPr>
          <p:cNvPr id="4" name="Slide Number Placeholder 3"/>
          <p:cNvSpPr>
            <a:spLocks noGrp="1"/>
          </p:cNvSpPr>
          <p:nvPr>
            <p:ph type="sldNum" sz="quarter" idx="4294967295"/>
          </p:nvPr>
        </p:nvSpPr>
        <p:spPr>
          <a:xfrm>
            <a:off x="6651625" y="6492875"/>
            <a:ext cx="2133600" cy="365125"/>
          </a:xfrm>
          <a:prstGeom prst="rect">
            <a:avLst/>
          </a:prstGeom>
        </p:spPr>
        <p:txBody>
          <a:bodyPr/>
          <a:lstStyle/>
          <a:p>
            <a:fld id="{F96651C2-49F2-CC44-8B4A-F98247D8A00A}" type="slidenum">
              <a:rPr lang="en-US" smtClean="0"/>
              <a:pPr/>
              <a:t>26</a:t>
            </a:fld>
            <a:endParaRPr lang="en-US" dirty="0"/>
          </a:p>
        </p:txBody>
      </p:sp>
    </p:spTree>
    <p:extLst>
      <p:ext uri="{BB962C8B-B14F-4D97-AF65-F5344CB8AC3E}">
        <p14:creationId xmlns:p14="http://schemas.microsoft.com/office/powerpoint/2010/main" val="250692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3-12-09 at 11.11.10 AM.png"/>
          <p:cNvPicPr>
            <a:picLocks noGrp="1" noChangeAspect="1"/>
          </p:cNvPicPr>
          <p:nvPr>
            <p:ph idx="1"/>
          </p:nvPr>
        </p:nvPicPr>
        <p:blipFill>
          <a:blip r:embed="rId3">
            <a:extLst>
              <a:ext uri="{28A0092B-C50C-407E-A947-70E740481C1C}">
                <a14:useLocalDpi xmlns:a14="http://schemas.microsoft.com/office/drawing/2010/main" val="0"/>
              </a:ext>
            </a:extLst>
          </a:blip>
          <a:srcRect l="-14793" r="-14793"/>
          <a:stretch>
            <a:fillRect/>
          </a:stretch>
        </p:blipFill>
        <p:spPr>
          <a:xfrm>
            <a:off x="-1467087" y="-158763"/>
            <a:ext cx="12063969" cy="7016763"/>
          </a:xfrm>
        </p:spPr>
      </p:pic>
      <p:sp>
        <p:nvSpPr>
          <p:cNvPr id="4" name="Slide Number Placeholder 3"/>
          <p:cNvSpPr>
            <a:spLocks noGrp="1"/>
          </p:cNvSpPr>
          <p:nvPr>
            <p:ph type="sldNum" sz="quarter" idx="4294967295"/>
          </p:nvPr>
        </p:nvSpPr>
        <p:spPr>
          <a:xfrm>
            <a:off x="6651625" y="6492875"/>
            <a:ext cx="2133600" cy="365125"/>
          </a:xfrm>
          <a:prstGeom prst="rect">
            <a:avLst/>
          </a:prstGeom>
        </p:spPr>
        <p:txBody>
          <a:bodyPr/>
          <a:lstStyle/>
          <a:p>
            <a:fld id="{F96651C2-49F2-CC44-8B4A-F98247D8A00A}" type="slidenum">
              <a:rPr lang="en-US" smtClean="0"/>
              <a:pPr/>
              <a:t>27</a:t>
            </a:fld>
            <a:endParaRPr lang="en-US"/>
          </a:p>
        </p:txBody>
      </p:sp>
      <p:sp>
        <p:nvSpPr>
          <p:cNvPr id="2" name="TextBox 1"/>
          <p:cNvSpPr txBox="1"/>
          <p:nvPr/>
        </p:nvSpPr>
        <p:spPr>
          <a:xfrm>
            <a:off x="2898968" y="2728916"/>
            <a:ext cx="307847" cy="338554"/>
          </a:xfrm>
          <a:prstGeom prst="rect">
            <a:avLst/>
          </a:prstGeom>
          <a:noFill/>
        </p:spPr>
        <p:txBody>
          <a:bodyPr wrap="square" rtlCol="0">
            <a:spAutoFit/>
          </a:bodyPr>
          <a:lstStyle/>
          <a:p>
            <a:r>
              <a:rPr lang="en-US" sz="1600" dirty="0" smtClean="0"/>
              <a:t>g</a:t>
            </a:r>
            <a:endParaRPr lang="en-US" sz="1600" dirty="0"/>
          </a:p>
        </p:txBody>
      </p:sp>
      <p:sp>
        <p:nvSpPr>
          <p:cNvPr id="3" name="TextBox 2"/>
          <p:cNvSpPr txBox="1"/>
          <p:nvPr/>
        </p:nvSpPr>
        <p:spPr>
          <a:xfrm>
            <a:off x="2898968" y="3486608"/>
            <a:ext cx="307847" cy="338554"/>
          </a:xfrm>
          <a:prstGeom prst="rect">
            <a:avLst/>
          </a:prstGeom>
          <a:noFill/>
        </p:spPr>
        <p:txBody>
          <a:bodyPr wrap="square" rtlCol="0">
            <a:spAutoFit/>
          </a:bodyPr>
          <a:lstStyle/>
          <a:p>
            <a:r>
              <a:rPr lang="en-US" sz="1600" dirty="0" smtClean="0"/>
              <a:t>a</a:t>
            </a:r>
            <a:endParaRPr lang="en-US" sz="1600" dirty="0"/>
          </a:p>
        </p:txBody>
      </p:sp>
      <p:sp>
        <p:nvSpPr>
          <p:cNvPr id="6" name="TextBox 5"/>
          <p:cNvSpPr txBox="1"/>
          <p:nvPr/>
        </p:nvSpPr>
        <p:spPr>
          <a:xfrm>
            <a:off x="4724522" y="3502367"/>
            <a:ext cx="307847" cy="338554"/>
          </a:xfrm>
          <a:prstGeom prst="rect">
            <a:avLst/>
          </a:prstGeom>
          <a:noFill/>
        </p:spPr>
        <p:txBody>
          <a:bodyPr wrap="square" rtlCol="0">
            <a:spAutoFit/>
          </a:bodyPr>
          <a:lstStyle/>
          <a:p>
            <a:r>
              <a:rPr lang="en-US" sz="1600" dirty="0" smtClean="0"/>
              <a:t>a</a:t>
            </a:r>
            <a:endParaRPr lang="en-US" sz="1600" dirty="0"/>
          </a:p>
        </p:txBody>
      </p:sp>
      <p:sp>
        <p:nvSpPr>
          <p:cNvPr id="7" name="TextBox 6"/>
          <p:cNvSpPr txBox="1"/>
          <p:nvPr/>
        </p:nvSpPr>
        <p:spPr>
          <a:xfrm>
            <a:off x="6484915" y="3486608"/>
            <a:ext cx="307847" cy="338554"/>
          </a:xfrm>
          <a:prstGeom prst="rect">
            <a:avLst/>
          </a:prstGeom>
          <a:noFill/>
        </p:spPr>
        <p:txBody>
          <a:bodyPr wrap="square" rtlCol="0">
            <a:spAutoFit/>
          </a:bodyPr>
          <a:lstStyle/>
          <a:p>
            <a:r>
              <a:rPr lang="en-US" sz="1600" dirty="0" smtClean="0"/>
              <a:t>a</a:t>
            </a:r>
            <a:endParaRPr lang="en-US" sz="1600" dirty="0"/>
          </a:p>
        </p:txBody>
      </p:sp>
      <p:sp>
        <p:nvSpPr>
          <p:cNvPr id="8" name="TextBox 7"/>
          <p:cNvSpPr txBox="1"/>
          <p:nvPr/>
        </p:nvSpPr>
        <p:spPr>
          <a:xfrm>
            <a:off x="8338739" y="3471651"/>
            <a:ext cx="307847" cy="338554"/>
          </a:xfrm>
          <a:prstGeom prst="rect">
            <a:avLst/>
          </a:prstGeom>
          <a:noFill/>
        </p:spPr>
        <p:txBody>
          <a:bodyPr wrap="square" rtlCol="0">
            <a:spAutoFit/>
          </a:bodyPr>
          <a:lstStyle/>
          <a:p>
            <a:r>
              <a:rPr lang="en-US" sz="1600" dirty="0" smtClean="0"/>
              <a:t>a</a:t>
            </a:r>
            <a:endParaRPr lang="en-US" sz="1600" dirty="0"/>
          </a:p>
        </p:txBody>
      </p:sp>
      <p:sp>
        <p:nvSpPr>
          <p:cNvPr id="9" name="TextBox 8"/>
          <p:cNvSpPr txBox="1"/>
          <p:nvPr/>
        </p:nvSpPr>
        <p:spPr>
          <a:xfrm>
            <a:off x="4771048" y="2740388"/>
            <a:ext cx="307847" cy="338554"/>
          </a:xfrm>
          <a:prstGeom prst="rect">
            <a:avLst/>
          </a:prstGeom>
          <a:noFill/>
        </p:spPr>
        <p:txBody>
          <a:bodyPr wrap="square" rtlCol="0">
            <a:spAutoFit/>
          </a:bodyPr>
          <a:lstStyle/>
          <a:p>
            <a:r>
              <a:rPr lang="en-US" sz="1600" dirty="0" smtClean="0"/>
              <a:t>d</a:t>
            </a:r>
            <a:endParaRPr lang="en-US" sz="1600" dirty="0"/>
          </a:p>
        </p:txBody>
      </p:sp>
      <p:sp>
        <p:nvSpPr>
          <p:cNvPr id="10" name="TextBox 9"/>
          <p:cNvSpPr txBox="1"/>
          <p:nvPr/>
        </p:nvSpPr>
        <p:spPr>
          <a:xfrm>
            <a:off x="6497701" y="2728916"/>
            <a:ext cx="307847" cy="338554"/>
          </a:xfrm>
          <a:prstGeom prst="rect">
            <a:avLst/>
          </a:prstGeom>
          <a:noFill/>
        </p:spPr>
        <p:txBody>
          <a:bodyPr wrap="square" rtlCol="0">
            <a:spAutoFit/>
          </a:bodyPr>
          <a:lstStyle/>
          <a:p>
            <a:r>
              <a:rPr lang="en-US" sz="1600" dirty="0" smtClean="0"/>
              <a:t>d</a:t>
            </a:r>
            <a:endParaRPr lang="en-US" sz="1600" dirty="0"/>
          </a:p>
        </p:txBody>
      </p:sp>
      <p:sp>
        <p:nvSpPr>
          <p:cNvPr id="11" name="TextBox 10"/>
          <p:cNvSpPr txBox="1"/>
          <p:nvPr/>
        </p:nvSpPr>
        <p:spPr>
          <a:xfrm>
            <a:off x="6651625" y="4972665"/>
            <a:ext cx="313400" cy="338554"/>
          </a:xfrm>
          <a:prstGeom prst="rect">
            <a:avLst/>
          </a:prstGeom>
          <a:noFill/>
        </p:spPr>
        <p:txBody>
          <a:bodyPr wrap="square" rtlCol="0">
            <a:spAutoFit/>
          </a:bodyPr>
          <a:lstStyle/>
          <a:p>
            <a:r>
              <a:rPr lang="en-US" sz="1600" dirty="0" smtClean="0"/>
              <a:t>f</a:t>
            </a:r>
            <a:endParaRPr lang="en-US" sz="1600" dirty="0"/>
          </a:p>
        </p:txBody>
      </p:sp>
      <p:sp>
        <p:nvSpPr>
          <p:cNvPr id="12" name="TextBox 11"/>
          <p:cNvSpPr txBox="1"/>
          <p:nvPr/>
        </p:nvSpPr>
        <p:spPr>
          <a:xfrm>
            <a:off x="269366" y="1481771"/>
            <a:ext cx="538730" cy="307777"/>
          </a:xfrm>
          <a:prstGeom prst="rect">
            <a:avLst/>
          </a:prstGeom>
          <a:noFill/>
        </p:spPr>
        <p:txBody>
          <a:bodyPr wrap="square" rtlCol="0">
            <a:spAutoFit/>
          </a:bodyPr>
          <a:lstStyle/>
          <a:p>
            <a:r>
              <a:rPr lang="en-US" sz="1400" dirty="0" smtClean="0"/>
              <a:t>4 </a:t>
            </a:r>
            <a:r>
              <a:rPr lang="en-US" sz="1400" dirty="0" err="1" smtClean="0"/>
              <a:t>yrs</a:t>
            </a:r>
            <a:endParaRPr lang="en-US" sz="1400" dirty="0"/>
          </a:p>
        </p:txBody>
      </p:sp>
      <p:sp>
        <p:nvSpPr>
          <p:cNvPr id="13" name="TextBox 12"/>
          <p:cNvSpPr txBox="1"/>
          <p:nvPr/>
        </p:nvSpPr>
        <p:spPr>
          <a:xfrm>
            <a:off x="269366" y="2153753"/>
            <a:ext cx="538730" cy="307777"/>
          </a:xfrm>
          <a:prstGeom prst="rect">
            <a:avLst/>
          </a:prstGeom>
          <a:noFill/>
        </p:spPr>
        <p:txBody>
          <a:bodyPr wrap="square" rtlCol="0">
            <a:spAutoFit/>
          </a:bodyPr>
          <a:lstStyle/>
          <a:p>
            <a:r>
              <a:rPr lang="en-US" sz="1400" dirty="0" smtClean="0"/>
              <a:t>3 </a:t>
            </a:r>
            <a:r>
              <a:rPr lang="en-US" sz="1400" dirty="0" err="1" smtClean="0"/>
              <a:t>yrs</a:t>
            </a:r>
            <a:endParaRPr lang="en-US" sz="1400" dirty="0"/>
          </a:p>
        </p:txBody>
      </p:sp>
      <p:sp>
        <p:nvSpPr>
          <p:cNvPr id="14" name="TextBox 13"/>
          <p:cNvSpPr txBox="1"/>
          <p:nvPr/>
        </p:nvSpPr>
        <p:spPr>
          <a:xfrm>
            <a:off x="116965" y="2554049"/>
            <a:ext cx="691131" cy="738664"/>
          </a:xfrm>
          <a:prstGeom prst="rect">
            <a:avLst/>
          </a:prstGeom>
          <a:noFill/>
        </p:spPr>
        <p:txBody>
          <a:bodyPr wrap="square" rtlCol="0">
            <a:spAutoFit/>
          </a:bodyPr>
          <a:lstStyle/>
          <a:p>
            <a:r>
              <a:rPr lang="en-US" sz="1400" dirty="0" smtClean="0"/>
              <a:t>2 </a:t>
            </a:r>
            <a:r>
              <a:rPr lang="en-US" sz="1400" dirty="0" err="1" smtClean="0"/>
              <a:t>yrs</a:t>
            </a:r>
            <a:r>
              <a:rPr lang="en-US" sz="1400" dirty="0"/>
              <a:t> </a:t>
            </a:r>
            <a:r>
              <a:rPr lang="en-US" sz="1400" dirty="0" smtClean="0"/>
              <a:t>D 1 </a:t>
            </a:r>
            <a:r>
              <a:rPr lang="en-US" sz="1400" dirty="0" err="1" smtClean="0"/>
              <a:t>phy</a:t>
            </a:r>
            <a:r>
              <a:rPr lang="en-US" sz="1400" dirty="0"/>
              <a:t>,</a:t>
            </a:r>
            <a:r>
              <a:rPr lang="en-US" sz="1400" dirty="0" smtClean="0"/>
              <a:t> 1 life</a:t>
            </a:r>
            <a:endParaRPr lang="en-US" sz="1400" dirty="0"/>
          </a:p>
        </p:txBody>
      </p:sp>
      <p:sp>
        <p:nvSpPr>
          <p:cNvPr id="15" name="Rectangle 14"/>
          <p:cNvSpPr/>
          <p:nvPr/>
        </p:nvSpPr>
        <p:spPr>
          <a:xfrm>
            <a:off x="157040" y="3825162"/>
            <a:ext cx="651056" cy="954107"/>
          </a:xfrm>
          <a:prstGeom prst="rect">
            <a:avLst/>
          </a:prstGeom>
        </p:spPr>
        <p:txBody>
          <a:bodyPr wrap="square">
            <a:spAutoFit/>
          </a:bodyPr>
          <a:lstStyle/>
          <a:p>
            <a:r>
              <a:rPr lang="en-US" sz="1400" dirty="0" smtClean="0"/>
              <a:t>2 </a:t>
            </a:r>
            <a:r>
              <a:rPr lang="en-US" sz="1400" dirty="0" err="1" smtClean="0"/>
              <a:t>yrs</a:t>
            </a:r>
            <a:r>
              <a:rPr lang="en-US" sz="1400" dirty="0" smtClean="0"/>
              <a:t> </a:t>
            </a:r>
            <a:r>
              <a:rPr lang="en-US" sz="1400" dirty="0" err="1" smtClean="0"/>
              <a:t>req</a:t>
            </a:r>
            <a:r>
              <a:rPr lang="en-US" sz="1400" dirty="0" smtClean="0"/>
              <a:t>; </a:t>
            </a:r>
          </a:p>
          <a:p>
            <a:r>
              <a:rPr lang="en-US" sz="1400" dirty="0" smtClean="0"/>
              <a:t>3 </a:t>
            </a:r>
            <a:r>
              <a:rPr lang="en-US" sz="1400" dirty="0" err="1" smtClean="0"/>
              <a:t>yrs</a:t>
            </a:r>
            <a:r>
              <a:rPr lang="en-US" sz="1400" dirty="0" smtClean="0"/>
              <a:t> pref.</a:t>
            </a:r>
            <a:endParaRPr lang="en-US" sz="1400" dirty="0"/>
          </a:p>
        </p:txBody>
      </p:sp>
      <p:sp>
        <p:nvSpPr>
          <p:cNvPr id="17" name="Rectangle 16"/>
          <p:cNvSpPr/>
          <p:nvPr/>
        </p:nvSpPr>
        <p:spPr>
          <a:xfrm>
            <a:off x="157040" y="3225368"/>
            <a:ext cx="651056" cy="646331"/>
          </a:xfrm>
          <a:prstGeom prst="rect">
            <a:avLst/>
          </a:prstGeom>
        </p:spPr>
        <p:txBody>
          <a:bodyPr wrap="square">
            <a:spAutoFit/>
          </a:bodyPr>
          <a:lstStyle/>
          <a:p>
            <a:r>
              <a:rPr lang="en-US" sz="1200" dirty="0" smtClean="0"/>
              <a:t>2 </a:t>
            </a:r>
            <a:r>
              <a:rPr lang="en-US" sz="1200" dirty="0" err="1" smtClean="0"/>
              <a:t>yrs</a:t>
            </a:r>
            <a:r>
              <a:rPr lang="en-US" sz="1200" dirty="0" smtClean="0"/>
              <a:t>; 1 WH, 1 US*</a:t>
            </a:r>
            <a:endParaRPr lang="en-US" sz="1200" dirty="0"/>
          </a:p>
        </p:txBody>
      </p:sp>
      <p:sp>
        <p:nvSpPr>
          <p:cNvPr id="19" name="Rectangle 18"/>
          <p:cNvSpPr/>
          <p:nvPr/>
        </p:nvSpPr>
        <p:spPr>
          <a:xfrm>
            <a:off x="116965" y="4779269"/>
            <a:ext cx="651056" cy="738664"/>
          </a:xfrm>
          <a:prstGeom prst="rect">
            <a:avLst/>
          </a:prstGeom>
        </p:spPr>
        <p:txBody>
          <a:bodyPr wrap="square">
            <a:spAutoFit/>
          </a:bodyPr>
          <a:lstStyle/>
          <a:p>
            <a:r>
              <a:rPr lang="en-US" sz="1400" dirty="0" smtClean="0"/>
              <a:t>1 </a:t>
            </a:r>
            <a:r>
              <a:rPr lang="en-US" sz="1400" dirty="0" err="1" smtClean="0"/>
              <a:t>yr</a:t>
            </a:r>
            <a:r>
              <a:rPr lang="en-US" sz="1400" dirty="0" smtClean="0"/>
              <a:t> fine or </a:t>
            </a:r>
            <a:r>
              <a:rPr lang="en-US" sz="1400" dirty="0" err="1" smtClean="0"/>
              <a:t>perf</a:t>
            </a:r>
            <a:r>
              <a:rPr lang="en-US" sz="1400" dirty="0" smtClean="0"/>
              <a:t>.</a:t>
            </a:r>
            <a:endParaRPr lang="en-US" sz="1400" dirty="0"/>
          </a:p>
        </p:txBody>
      </p:sp>
      <p:sp>
        <p:nvSpPr>
          <p:cNvPr id="20" name="TextBox 19"/>
          <p:cNvSpPr txBox="1"/>
          <p:nvPr/>
        </p:nvSpPr>
        <p:spPr>
          <a:xfrm>
            <a:off x="76961" y="962189"/>
            <a:ext cx="1462270" cy="369332"/>
          </a:xfrm>
          <a:prstGeom prst="rect">
            <a:avLst/>
          </a:prstGeom>
          <a:noFill/>
        </p:spPr>
        <p:txBody>
          <a:bodyPr wrap="square" rtlCol="0">
            <a:spAutoFit/>
          </a:bodyPr>
          <a:lstStyle/>
          <a:p>
            <a:r>
              <a:rPr lang="en-US" dirty="0" smtClean="0"/>
              <a:t>UC/CSU </a:t>
            </a:r>
            <a:r>
              <a:rPr lang="en-US" dirty="0" err="1" smtClean="0"/>
              <a:t>reqs</a:t>
            </a:r>
            <a:endParaRPr lang="en-US" dirty="0"/>
          </a:p>
        </p:txBody>
      </p:sp>
      <p:sp>
        <p:nvSpPr>
          <p:cNvPr id="16" name="TextBox 15"/>
          <p:cNvSpPr txBox="1"/>
          <p:nvPr/>
        </p:nvSpPr>
        <p:spPr>
          <a:xfrm>
            <a:off x="2924541" y="1516312"/>
            <a:ext cx="461769" cy="338554"/>
          </a:xfrm>
          <a:prstGeom prst="rect">
            <a:avLst/>
          </a:prstGeom>
          <a:noFill/>
        </p:spPr>
        <p:txBody>
          <a:bodyPr wrap="square" rtlCol="0">
            <a:spAutoFit/>
          </a:bodyPr>
          <a:lstStyle/>
          <a:p>
            <a:r>
              <a:rPr lang="en-US" sz="1600" dirty="0" smtClean="0"/>
              <a:t>b</a:t>
            </a:r>
            <a:endParaRPr lang="en-US" sz="1600" dirty="0"/>
          </a:p>
        </p:txBody>
      </p:sp>
      <p:sp>
        <p:nvSpPr>
          <p:cNvPr id="18" name="Rectangle 17"/>
          <p:cNvSpPr/>
          <p:nvPr/>
        </p:nvSpPr>
        <p:spPr>
          <a:xfrm>
            <a:off x="4771048" y="1493429"/>
            <a:ext cx="292468" cy="338554"/>
          </a:xfrm>
          <a:prstGeom prst="rect">
            <a:avLst/>
          </a:prstGeom>
        </p:spPr>
        <p:txBody>
          <a:bodyPr wrap="none">
            <a:spAutoFit/>
          </a:bodyPr>
          <a:lstStyle/>
          <a:p>
            <a:r>
              <a:rPr lang="en-US" sz="1600" dirty="0">
                <a:solidFill>
                  <a:prstClr val="black"/>
                </a:solidFill>
              </a:rPr>
              <a:t>b</a:t>
            </a:r>
            <a:endParaRPr lang="en-US" sz="1600" dirty="0" smtClean="0">
              <a:solidFill>
                <a:prstClr val="black"/>
              </a:solidFill>
            </a:endParaRPr>
          </a:p>
        </p:txBody>
      </p:sp>
      <p:sp>
        <p:nvSpPr>
          <p:cNvPr id="21" name="Rectangle 20"/>
          <p:cNvSpPr/>
          <p:nvPr/>
        </p:nvSpPr>
        <p:spPr>
          <a:xfrm>
            <a:off x="6498653" y="1462651"/>
            <a:ext cx="305943" cy="369332"/>
          </a:xfrm>
          <a:prstGeom prst="rect">
            <a:avLst/>
          </a:prstGeom>
        </p:spPr>
        <p:txBody>
          <a:bodyPr wrap="none">
            <a:spAutoFit/>
          </a:bodyPr>
          <a:lstStyle/>
          <a:p>
            <a:r>
              <a:rPr lang="en-US" dirty="0"/>
              <a:t>b</a:t>
            </a:r>
          </a:p>
        </p:txBody>
      </p:sp>
      <p:sp>
        <p:nvSpPr>
          <p:cNvPr id="22" name="Rectangle 21"/>
          <p:cNvSpPr/>
          <p:nvPr/>
        </p:nvSpPr>
        <p:spPr>
          <a:xfrm>
            <a:off x="8186720" y="1420216"/>
            <a:ext cx="305943" cy="369332"/>
          </a:xfrm>
          <a:prstGeom prst="rect">
            <a:avLst/>
          </a:prstGeom>
        </p:spPr>
        <p:txBody>
          <a:bodyPr wrap="none">
            <a:spAutoFit/>
          </a:bodyPr>
          <a:lstStyle/>
          <a:p>
            <a:r>
              <a:rPr lang="en-US" dirty="0"/>
              <a:t>b</a:t>
            </a:r>
          </a:p>
        </p:txBody>
      </p:sp>
      <p:sp>
        <p:nvSpPr>
          <p:cNvPr id="23" name="Rectangle 22"/>
          <p:cNvSpPr/>
          <p:nvPr/>
        </p:nvSpPr>
        <p:spPr>
          <a:xfrm>
            <a:off x="2924541" y="2103856"/>
            <a:ext cx="282274" cy="369332"/>
          </a:xfrm>
          <a:prstGeom prst="rect">
            <a:avLst/>
          </a:prstGeom>
        </p:spPr>
        <p:txBody>
          <a:bodyPr wrap="none">
            <a:spAutoFit/>
          </a:bodyPr>
          <a:lstStyle/>
          <a:p>
            <a:r>
              <a:rPr lang="en-US" dirty="0" smtClean="0"/>
              <a:t>c</a:t>
            </a:r>
            <a:endParaRPr lang="en-US" dirty="0"/>
          </a:p>
        </p:txBody>
      </p:sp>
      <p:sp>
        <p:nvSpPr>
          <p:cNvPr id="24" name="Rectangle 23"/>
          <p:cNvSpPr/>
          <p:nvPr/>
        </p:nvSpPr>
        <p:spPr>
          <a:xfrm>
            <a:off x="4750095" y="2074982"/>
            <a:ext cx="282274" cy="369332"/>
          </a:xfrm>
          <a:prstGeom prst="rect">
            <a:avLst/>
          </a:prstGeom>
        </p:spPr>
        <p:txBody>
          <a:bodyPr wrap="none">
            <a:spAutoFit/>
          </a:bodyPr>
          <a:lstStyle/>
          <a:p>
            <a:r>
              <a:rPr lang="en-US" dirty="0"/>
              <a:t>c</a:t>
            </a:r>
          </a:p>
        </p:txBody>
      </p:sp>
      <p:sp>
        <p:nvSpPr>
          <p:cNvPr id="25" name="Rectangle 24"/>
          <p:cNvSpPr/>
          <p:nvPr/>
        </p:nvSpPr>
        <p:spPr>
          <a:xfrm>
            <a:off x="6510488" y="2074982"/>
            <a:ext cx="282274" cy="369332"/>
          </a:xfrm>
          <a:prstGeom prst="rect">
            <a:avLst/>
          </a:prstGeom>
        </p:spPr>
        <p:txBody>
          <a:bodyPr wrap="none">
            <a:spAutoFit/>
          </a:bodyPr>
          <a:lstStyle/>
          <a:p>
            <a:r>
              <a:rPr lang="en-US" dirty="0"/>
              <a:t>c</a:t>
            </a:r>
          </a:p>
        </p:txBody>
      </p:sp>
      <p:sp>
        <p:nvSpPr>
          <p:cNvPr id="26" name="Rectangle 25"/>
          <p:cNvSpPr/>
          <p:nvPr/>
        </p:nvSpPr>
        <p:spPr>
          <a:xfrm>
            <a:off x="8210389" y="2105884"/>
            <a:ext cx="282274" cy="369332"/>
          </a:xfrm>
          <a:prstGeom prst="rect">
            <a:avLst/>
          </a:prstGeom>
        </p:spPr>
        <p:txBody>
          <a:bodyPr wrap="none">
            <a:spAutoFit/>
          </a:bodyPr>
          <a:lstStyle/>
          <a:p>
            <a:r>
              <a:rPr lang="en-US" dirty="0"/>
              <a:t>c</a:t>
            </a:r>
          </a:p>
        </p:txBody>
      </p:sp>
      <p:sp>
        <p:nvSpPr>
          <p:cNvPr id="27" name="Rectangle 26"/>
          <p:cNvSpPr/>
          <p:nvPr/>
        </p:nvSpPr>
        <p:spPr>
          <a:xfrm>
            <a:off x="2924541" y="4402351"/>
            <a:ext cx="286757" cy="338554"/>
          </a:xfrm>
          <a:prstGeom prst="rect">
            <a:avLst/>
          </a:prstGeom>
        </p:spPr>
        <p:txBody>
          <a:bodyPr wrap="none">
            <a:spAutoFit/>
          </a:bodyPr>
          <a:lstStyle/>
          <a:p>
            <a:r>
              <a:rPr lang="en-US" sz="1600" dirty="0" smtClean="0"/>
              <a:t>e</a:t>
            </a:r>
            <a:endParaRPr lang="en-US" sz="1600" dirty="0"/>
          </a:p>
        </p:txBody>
      </p:sp>
      <p:sp>
        <p:nvSpPr>
          <p:cNvPr id="28" name="Rectangle 27"/>
          <p:cNvSpPr/>
          <p:nvPr/>
        </p:nvSpPr>
        <p:spPr>
          <a:xfrm>
            <a:off x="4732850" y="4402351"/>
            <a:ext cx="286757" cy="338554"/>
          </a:xfrm>
          <a:prstGeom prst="rect">
            <a:avLst/>
          </a:prstGeom>
        </p:spPr>
        <p:txBody>
          <a:bodyPr wrap="none">
            <a:spAutoFit/>
          </a:bodyPr>
          <a:lstStyle/>
          <a:p>
            <a:r>
              <a:rPr lang="en-US" sz="1600" dirty="0"/>
              <a:t>e</a:t>
            </a:r>
          </a:p>
        </p:txBody>
      </p:sp>
      <p:sp>
        <p:nvSpPr>
          <p:cNvPr id="29" name="Rectangle 28"/>
          <p:cNvSpPr/>
          <p:nvPr/>
        </p:nvSpPr>
        <p:spPr>
          <a:xfrm>
            <a:off x="6484915" y="4394765"/>
            <a:ext cx="286757" cy="338554"/>
          </a:xfrm>
          <a:prstGeom prst="rect">
            <a:avLst/>
          </a:prstGeom>
        </p:spPr>
        <p:txBody>
          <a:bodyPr wrap="none">
            <a:spAutoFit/>
          </a:bodyPr>
          <a:lstStyle/>
          <a:p>
            <a:r>
              <a:rPr lang="en-US" sz="1600" dirty="0"/>
              <a:t>e</a:t>
            </a:r>
          </a:p>
        </p:txBody>
      </p:sp>
      <p:sp>
        <p:nvSpPr>
          <p:cNvPr id="30" name="TextBox 29"/>
          <p:cNvSpPr txBox="1"/>
          <p:nvPr/>
        </p:nvSpPr>
        <p:spPr>
          <a:xfrm>
            <a:off x="157040" y="-158763"/>
            <a:ext cx="8824391" cy="95410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smtClean="0"/>
              <a:t>How would you create a new pathway, accessible to English learners, advanced students, and Special Ed students?</a:t>
            </a:r>
            <a:endParaRPr lang="en-US" sz="2800" dirty="0"/>
          </a:p>
        </p:txBody>
      </p:sp>
    </p:spTree>
    <p:extLst>
      <p:ext uri="{BB962C8B-B14F-4D97-AF65-F5344CB8AC3E}">
        <p14:creationId xmlns:p14="http://schemas.microsoft.com/office/powerpoint/2010/main" val="71489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3523411"/>
            <a:ext cx="9144001" cy="882843"/>
          </a:xfrm>
        </p:spPr>
        <p:txBody>
          <a:bodyPr>
            <a:normAutofit fontScale="90000"/>
          </a:bodyPr>
          <a:lstStyle/>
          <a:p>
            <a:r>
              <a:rPr lang="en-US" dirty="0" smtClean="0"/>
              <a:t>CHALLENGES OF DUAL ACADEMIC/CTE COURSES</a:t>
            </a:r>
            <a:endParaRPr lang="en-US" dirty="0"/>
          </a:p>
        </p:txBody>
      </p:sp>
      <p:pic>
        <p:nvPicPr>
          <p:cNvPr id="3" name="Picture 2"/>
          <p:cNvPicPr/>
          <p:nvPr/>
        </p:nvPicPr>
        <p:blipFill rotWithShape="1">
          <a:blip r:embed="rId2">
            <a:extLst>
              <a:ext uri="{28A0092B-C50C-407E-A947-70E740481C1C}">
                <a14:useLocalDpi xmlns:a14="http://schemas.microsoft.com/office/drawing/2010/main" val="0"/>
              </a:ext>
            </a:extLst>
          </a:blip>
          <a:srcRect t="-3051" r="14038" b="39617"/>
          <a:stretch/>
        </p:blipFill>
        <p:spPr bwMode="auto">
          <a:xfrm>
            <a:off x="566121" y="6318692"/>
            <a:ext cx="1836068" cy="40309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8783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110" y="0"/>
            <a:ext cx="8651299" cy="1055514"/>
          </a:xfrm>
        </p:spPr>
        <p:txBody>
          <a:bodyPr>
            <a:normAutofit fontScale="90000"/>
          </a:bodyPr>
          <a:lstStyle/>
          <a:p>
            <a:r>
              <a:rPr lang="en-US" dirty="0" smtClean="0"/>
              <a:t>SOME DISTRICTS WON’T USE THEM AT ALL</a:t>
            </a:r>
            <a:endParaRPr lang="en-US" dirty="0"/>
          </a:p>
        </p:txBody>
      </p:sp>
      <p:sp>
        <p:nvSpPr>
          <p:cNvPr id="3" name="Text Placeholder 2"/>
          <p:cNvSpPr>
            <a:spLocks noGrp="1"/>
          </p:cNvSpPr>
          <p:nvPr>
            <p:ph type="body" sz="quarter" idx="10"/>
          </p:nvPr>
        </p:nvSpPr>
        <p:spPr>
          <a:xfrm>
            <a:off x="419100" y="1074862"/>
            <a:ext cx="5039282" cy="5018387"/>
          </a:xfrm>
        </p:spPr>
        <p:txBody>
          <a:bodyPr>
            <a:normAutofit fontScale="92500" lnSpcReduction="10000"/>
          </a:bodyPr>
          <a:lstStyle/>
          <a:p>
            <a:r>
              <a:rPr lang="en-US" dirty="0" smtClean="0"/>
              <a:t>Expanding pathways increases demand for CTE teachers, especially in high wage, high demand fields</a:t>
            </a:r>
          </a:p>
          <a:p>
            <a:r>
              <a:rPr lang="en-US" dirty="0" smtClean="0"/>
              <a:t>Highly qualified CTE teachers are very difficult to find</a:t>
            </a:r>
          </a:p>
          <a:p>
            <a:r>
              <a:rPr lang="en-US" dirty="0" smtClean="0"/>
              <a:t>“A-F” courses require CTE teachers who are also NCLB “highly qualified” AND</a:t>
            </a:r>
          </a:p>
          <a:p>
            <a:r>
              <a:rPr lang="en-US" dirty="0" smtClean="0"/>
              <a:t>Perkins or CPA-funded CTE courses require academic teachers who have a CTE credential </a:t>
            </a:r>
            <a:endParaRPr lang="en-US" dirty="0"/>
          </a:p>
        </p:txBody>
      </p:sp>
      <p:pic>
        <p:nvPicPr>
          <p:cNvPr id="5" name="Picture 4"/>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3656835"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7279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About CCASN </a:t>
            </a:r>
            <a:endParaRPr lang="en-US" dirty="0"/>
          </a:p>
        </p:txBody>
      </p:sp>
      <p:sp>
        <p:nvSpPr>
          <p:cNvPr id="3" name="Content Placeholder 2"/>
          <p:cNvSpPr>
            <a:spLocks noGrp="1"/>
          </p:cNvSpPr>
          <p:nvPr>
            <p:ph idx="1"/>
          </p:nvPr>
        </p:nvSpPr>
        <p:spPr>
          <a:xfrm>
            <a:off x="457200" y="1255889"/>
            <a:ext cx="6581060" cy="5208411"/>
          </a:xfrm>
        </p:spPr>
        <p:txBody>
          <a:bodyPr>
            <a:noAutofit/>
          </a:bodyPr>
          <a:lstStyle/>
          <a:p>
            <a:r>
              <a:rPr lang="en-US" sz="2300" dirty="0" smtClean="0"/>
              <a:t>Formed in 1998 by a group of practitioners and researchers</a:t>
            </a:r>
          </a:p>
          <a:p>
            <a:r>
              <a:rPr lang="en-US" sz="2300" dirty="0" smtClean="0"/>
              <a:t>A secondary school reform center based at UC Berkeley Graduate School of Education</a:t>
            </a:r>
          </a:p>
          <a:p>
            <a:r>
              <a:rPr lang="en-US" sz="2300" dirty="0" smtClean="0"/>
              <a:t>Promotes research-based practice to improve students’ preparation for college and careers through TA and coaching to support states, districts, school and teachers</a:t>
            </a:r>
          </a:p>
          <a:p>
            <a:r>
              <a:rPr lang="en-US" sz="2300" dirty="0" smtClean="0"/>
              <a:t>Conducts practice-based research and documentation</a:t>
            </a:r>
          </a:p>
          <a:p>
            <a:r>
              <a:rPr lang="en-US" sz="2300" dirty="0" smtClean="0"/>
              <a:t>Informs local, state and national policy</a:t>
            </a:r>
          </a:p>
          <a:p>
            <a:r>
              <a:rPr lang="en-US" sz="2300" dirty="0" smtClean="0"/>
              <a:t>Worked in over 20 states</a:t>
            </a:r>
            <a:endParaRPr lang="en-US" sz="2300" dirty="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6651825"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0933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97785"/>
            <a:ext cx="8216899" cy="795423"/>
          </a:xfrm>
        </p:spPr>
        <p:txBody>
          <a:bodyPr>
            <a:noAutofit/>
          </a:bodyPr>
          <a:lstStyle/>
          <a:p>
            <a:pPr algn="ctr"/>
            <a:r>
              <a:rPr lang="en-US" dirty="0" smtClean="0"/>
              <a:t>CHALLENGES OF </a:t>
            </a:r>
            <a:br>
              <a:rPr lang="en-US" dirty="0" smtClean="0"/>
            </a:br>
            <a:r>
              <a:rPr lang="en-US" dirty="0" smtClean="0"/>
              <a:t>DUAL ACADEMIC/CTE COURSES</a:t>
            </a:r>
            <a:endParaRPr lang="en-US" dirty="0"/>
          </a:p>
        </p:txBody>
      </p:sp>
      <p:sp>
        <p:nvSpPr>
          <p:cNvPr id="3" name="Text Placeholder 2"/>
          <p:cNvSpPr>
            <a:spLocks noGrp="1"/>
          </p:cNvSpPr>
          <p:nvPr>
            <p:ph type="body" sz="quarter" idx="10"/>
          </p:nvPr>
        </p:nvSpPr>
        <p:spPr>
          <a:xfrm>
            <a:off x="419098" y="1147157"/>
            <a:ext cx="5762329" cy="5114538"/>
          </a:xfrm>
        </p:spPr>
        <p:txBody>
          <a:bodyPr>
            <a:normAutofit fontScale="85000" lnSpcReduction="20000"/>
          </a:bodyPr>
          <a:lstStyle/>
          <a:p>
            <a:r>
              <a:rPr lang="en-US" dirty="0" smtClean="0"/>
              <a:t>Teachers require both academic and technical expertise </a:t>
            </a:r>
          </a:p>
          <a:p>
            <a:r>
              <a:rPr lang="en-US" dirty="0"/>
              <a:t>Standards must overlap enough to enhance mastery in both </a:t>
            </a:r>
            <a:r>
              <a:rPr lang="en-US" dirty="0" smtClean="0"/>
              <a:t>subjects</a:t>
            </a:r>
          </a:p>
          <a:p>
            <a:r>
              <a:rPr lang="en-US" dirty="0" smtClean="0"/>
              <a:t>Teachers must be NCLB-certified as HIGHLY QUALIFIED (Bachelors in related field) for </a:t>
            </a:r>
            <a:r>
              <a:rPr lang="en-US" dirty="0"/>
              <a:t>a</a:t>
            </a:r>
            <a:r>
              <a:rPr lang="en-US" dirty="0" smtClean="0"/>
              <a:t>cademic courses required for graduation (generally, A-F)</a:t>
            </a:r>
          </a:p>
          <a:p>
            <a:r>
              <a:rPr lang="en-US" dirty="0" smtClean="0"/>
              <a:t>To report a course for Perkins or CPA funding, teachers require the appropriate CTE credential</a:t>
            </a:r>
          </a:p>
          <a:p>
            <a:r>
              <a:rPr lang="en-US" dirty="0" smtClean="0"/>
              <a:t>Requires Professional Development for teachers to learn new teaching methods to integrate BOTH College &amp; Career Preparation</a:t>
            </a:r>
          </a:p>
          <a:p>
            <a:endParaRPr lang="en-US" dirty="0"/>
          </a:p>
        </p:txBody>
      </p:sp>
      <p:pic>
        <p:nvPicPr>
          <p:cNvPr id="5" name="Picture 4"/>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3765899"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6441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CTE TEACHER SHORTAGE</a:t>
            </a:r>
            <a:endParaRPr lang="en-US" dirty="0"/>
          </a:p>
        </p:txBody>
      </p:sp>
      <p:pic>
        <p:nvPicPr>
          <p:cNvPr id="3" name="Picture 2"/>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612022" y="6226895"/>
            <a:ext cx="1744265" cy="39778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2397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492" y="69500"/>
            <a:ext cx="8547031" cy="1055514"/>
          </a:xfrm>
        </p:spPr>
        <p:txBody>
          <a:bodyPr>
            <a:normAutofit fontScale="90000"/>
          </a:bodyPr>
          <a:lstStyle/>
          <a:p>
            <a:r>
              <a:rPr lang="en-US" dirty="0" smtClean="0"/>
              <a:t>EXPANDING LINKED LEARNING PATHWAYS INCREASES DEMAND FOR CTE TEACHERS</a:t>
            </a:r>
            <a:endParaRPr lang="en-US" dirty="0"/>
          </a:p>
        </p:txBody>
      </p:sp>
      <p:sp>
        <p:nvSpPr>
          <p:cNvPr id="3" name="Text Placeholder 2"/>
          <p:cNvSpPr>
            <a:spLocks noGrp="1"/>
          </p:cNvSpPr>
          <p:nvPr>
            <p:ph type="body" sz="quarter" idx="10"/>
          </p:nvPr>
        </p:nvSpPr>
        <p:spPr>
          <a:xfrm>
            <a:off x="235492" y="1120863"/>
            <a:ext cx="6175444" cy="5044835"/>
          </a:xfrm>
        </p:spPr>
        <p:txBody>
          <a:bodyPr>
            <a:normAutofit/>
          </a:bodyPr>
          <a:lstStyle/>
          <a:p>
            <a:r>
              <a:rPr lang="en-US" dirty="0" smtClean="0"/>
              <a:t>Competition in high pay, high demand industry fields </a:t>
            </a:r>
          </a:p>
          <a:p>
            <a:r>
              <a:rPr lang="en-US" dirty="0" smtClean="0"/>
              <a:t>Social Security issue: Windfall Elimination Provision, Government Pension Offset</a:t>
            </a:r>
          </a:p>
          <a:p>
            <a:r>
              <a:rPr lang="en-US" dirty="0" smtClean="0"/>
              <a:t>CTE teacher retention</a:t>
            </a:r>
          </a:p>
          <a:p>
            <a:r>
              <a:rPr lang="en-US" dirty="0" smtClean="0"/>
              <a:t>Reduction in number of training programs </a:t>
            </a:r>
          </a:p>
          <a:p>
            <a:r>
              <a:rPr lang="en-US" dirty="0" smtClean="0"/>
              <a:t>Lack of CTE teacher mentoring </a:t>
            </a:r>
          </a:p>
          <a:p>
            <a:r>
              <a:rPr lang="en-US" dirty="0" smtClean="0"/>
              <a:t>Retirements</a:t>
            </a:r>
            <a:endParaRPr lang="en-US" dirty="0"/>
          </a:p>
          <a:p>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3978147" y="6261695"/>
            <a:ext cx="1602639"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062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1" y="535482"/>
            <a:ext cx="5181600" cy="879660"/>
          </a:xfrm>
        </p:spPr>
        <p:txBody>
          <a:bodyPr>
            <a:noAutofit/>
          </a:bodyPr>
          <a:lstStyle/>
          <a:p>
            <a:r>
              <a:rPr lang="en-US" sz="4000" dirty="0" smtClean="0"/>
              <a:t>CONFLICTS ARISE</a:t>
            </a:r>
            <a:endParaRPr lang="en-US" sz="4000" dirty="0"/>
          </a:p>
        </p:txBody>
      </p:sp>
      <p:sp>
        <p:nvSpPr>
          <p:cNvPr id="3" name="Text Placeholder 2"/>
          <p:cNvSpPr>
            <a:spLocks noGrp="1"/>
          </p:cNvSpPr>
          <p:nvPr>
            <p:ph type="body" sz="quarter" idx="10"/>
          </p:nvPr>
        </p:nvSpPr>
        <p:spPr>
          <a:xfrm>
            <a:off x="419099" y="1549400"/>
            <a:ext cx="5563422" cy="4448003"/>
          </a:xfrm>
        </p:spPr>
        <p:txBody>
          <a:bodyPr>
            <a:normAutofit fontScale="92500"/>
          </a:bodyPr>
          <a:lstStyle/>
          <a:p>
            <a:r>
              <a:rPr lang="en-US" dirty="0" smtClean="0"/>
              <a:t>CTE teachers moving into academic subjects may displace academic teachers, and often do not have the subject-specific teaching skills </a:t>
            </a:r>
          </a:p>
          <a:p>
            <a:r>
              <a:rPr lang="en-US" dirty="0" smtClean="0"/>
              <a:t>Academic teachers often lack industry experience to qualify for CTE credentials</a:t>
            </a:r>
          </a:p>
          <a:p>
            <a:r>
              <a:rPr lang="en-US" dirty="0" smtClean="0"/>
              <a:t>Professional development needed to support these changing demands on teachers</a:t>
            </a:r>
          </a:p>
          <a:p>
            <a:endParaRPr lang="en-US" dirty="0" smtClean="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4850279"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3487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22548"/>
            <a:ext cx="8216899" cy="1055514"/>
          </a:xfrm>
        </p:spPr>
        <p:txBody>
          <a:bodyPr>
            <a:normAutofit fontScale="90000"/>
          </a:bodyPr>
          <a:lstStyle/>
          <a:p>
            <a:r>
              <a:rPr lang="en-US" dirty="0" smtClean="0"/>
              <a:t>WHAT IS HIGH QUALITY PROFESSIONAL DEVELOPMENT FOR THESE COURSES?</a:t>
            </a:r>
            <a:endParaRPr lang="en-US" dirty="0"/>
          </a:p>
        </p:txBody>
      </p:sp>
      <p:sp>
        <p:nvSpPr>
          <p:cNvPr id="3" name="Text Placeholder 2"/>
          <p:cNvSpPr>
            <a:spLocks noGrp="1"/>
          </p:cNvSpPr>
          <p:nvPr>
            <p:ph type="body" sz="quarter" idx="10"/>
          </p:nvPr>
        </p:nvSpPr>
        <p:spPr>
          <a:xfrm>
            <a:off x="189590" y="1178062"/>
            <a:ext cx="6190745" cy="4865240"/>
          </a:xfrm>
        </p:spPr>
        <p:txBody>
          <a:bodyPr>
            <a:normAutofit/>
          </a:bodyPr>
          <a:lstStyle/>
          <a:p>
            <a:r>
              <a:rPr lang="en-US" sz="3200" dirty="0" smtClean="0"/>
              <a:t>Interdisciplinary Workshops to develop such courses, such as developed by UCCI</a:t>
            </a:r>
          </a:p>
          <a:p>
            <a:r>
              <a:rPr lang="en-US" sz="3200" dirty="0" smtClean="0"/>
              <a:t>Teacher training by Universities such as UC Davis C-STEM Center with industry-involved classroom follow-up</a:t>
            </a:r>
          </a:p>
          <a:p>
            <a:r>
              <a:rPr lang="en-US" sz="3200" dirty="0" smtClean="0"/>
              <a:t>Teacher externships, such as the Sacramento-Yolo CTE Partnership </a:t>
            </a:r>
          </a:p>
          <a:p>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3840440" y="6261695"/>
            <a:ext cx="1633241"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5314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3"/>
          <a:stretch>
            <a:fillRect/>
          </a:stretch>
        </p:blipFill>
        <p:spPr>
          <a:xfrm>
            <a:off x="0" y="63500"/>
            <a:ext cx="9144000" cy="6713738"/>
          </a:xfrm>
          <a:prstGeom prst="rect">
            <a:avLst/>
          </a:prstGeom>
        </p:spPr>
      </p:pic>
    </p:spTree>
    <p:extLst>
      <p:ext uri="{BB962C8B-B14F-4D97-AF65-F5344CB8AC3E}">
        <p14:creationId xmlns:p14="http://schemas.microsoft.com/office/powerpoint/2010/main" val="316392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CREDENTIALING &amp; REPORTING</a:t>
            </a:r>
            <a:endParaRPr lang="en-US" dirty="0"/>
          </a:p>
        </p:txBody>
      </p:sp>
      <p:pic>
        <p:nvPicPr>
          <p:cNvPr id="3" name="Picture 2"/>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612022" y="6226895"/>
            <a:ext cx="1744265" cy="39778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00740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306" y="0"/>
            <a:ext cx="8975694" cy="1055514"/>
          </a:xfrm>
        </p:spPr>
        <p:txBody>
          <a:bodyPr>
            <a:normAutofit/>
          </a:bodyPr>
          <a:lstStyle/>
          <a:p>
            <a:pPr algn="ctr"/>
            <a:r>
              <a:rPr lang="en-US" dirty="0" smtClean="0"/>
              <a:t>DUAL ACADEMIC/CTE CREDENTIALING</a:t>
            </a:r>
            <a:endParaRPr lang="en-US" dirty="0"/>
          </a:p>
        </p:txBody>
      </p:sp>
      <p:sp>
        <p:nvSpPr>
          <p:cNvPr id="3" name="Text Placeholder 2"/>
          <p:cNvSpPr>
            <a:spLocks noGrp="1"/>
          </p:cNvSpPr>
          <p:nvPr>
            <p:ph type="body" sz="quarter" idx="10"/>
          </p:nvPr>
        </p:nvSpPr>
        <p:spPr>
          <a:xfrm>
            <a:off x="419100" y="1193362"/>
            <a:ext cx="6206046" cy="5068284"/>
          </a:xfrm>
        </p:spPr>
        <p:txBody>
          <a:bodyPr>
            <a:normAutofit lnSpcReduction="10000"/>
          </a:bodyPr>
          <a:lstStyle/>
          <a:p>
            <a:r>
              <a:rPr lang="en-US" b="1" dirty="0" smtClean="0"/>
              <a:t>CTE teacher teaching Academic core course required for graduation </a:t>
            </a:r>
          </a:p>
          <a:p>
            <a:pPr lvl="1"/>
            <a:r>
              <a:rPr lang="en-US" dirty="0" smtClean="0"/>
              <a:t>must be NCLB compliant:  Bachelor degree in related field plus CTE credential</a:t>
            </a:r>
          </a:p>
          <a:p>
            <a:r>
              <a:rPr lang="en-US" b="1" dirty="0" smtClean="0"/>
              <a:t>CTE teacher teaching UCOP-approved academic elective course (G)</a:t>
            </a:r>
          </a:p>
          <a:p>
            <a:pPr lvl="1"/>
            <a:r>
              <a:rPr lang="en-US" dirty="0" smtClean="0"/>
              <a:t>Need NOT be NCLB compliant</a:t>
            </a:r>
          </a:p>
          <a:p>
            <a:r>
              <a:rPr lang="en-US" b="1" dirty="0" smtClean="0"/>
              <a:t>Academic teacher teaching CTE course reported for Perkins or CPA funding</a:t>
            </a:r>
          </a:p>
          <a:p>
            <a:pPr lvl="1"/>
            <a:r>
              <a:rPr lang="en-US" dirty="0" smtClean="0"/>
              <a:t>Must obtain a CTE credential</a:t>
            </a:r>
          </a:p>
          <a:p>
            <a:pPr marL="0" indent="0">
              <a:buNone/>
            </a:pPr>
            <a:r>
              <a:rPr lang="en-US" dirty="0">
                <a:hlinkClick r:id="rId3"/>
              </a:rPr>
              <a:t>http://</a:t>
            </a:r>
            <a:r>
              <a:rPr lang="en-US" dirty="0" err="1">
                <a:hlinkClick r:id="rId3"/>
              </a:rPr>
              <a:t>www.ctc.ca.gov</a:t>
            </a:r>
            <a:r>
              <a:rPr lang="en-US" dirty="0">
                <a:hlinkClick r:id="rId3"/>
              </a:rPr>
              <a:t>/credentials/leaflets/cl888.pdf</a:t>
            </a:r>
            <a:endParaRPr lang="en-US" dirty="0"/>
          </a:p>
        </p:txBody>
      </p:sp>
      <p:pic>
        <p:nvPicPr>
          <p:cNvPr id="4" name="Picture 3"/>
          <p:cNvPicPr/>
          <p:nvPr/>
        </p:nvPicPr>
        <p:blipFill rotWithShape="1">
          <a:blip r:embed="rId4">
            <a:extLst>
              <a:ext uri="{28A0092B-C50C-407E-A947-70E740481C1C}">
                <a14:useLocalDpi xmlns:a14="http://schemas.microsoft.com/office/drawing/2010/main" val="0"/>
              </a:ext>
            </a:extLst>
          </a:blip>
          <a:srcRect t="-3051" r="14038" b="39617"/>
          <a:stretch/>
        </p:blipFill>
        <p:spPr bwMode="auto">
          <a:xfrm>
            <a:off x="3702736" y="6261646"/>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4270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DUAL ACADEMIC</a:t>
            </a:r>
            <a:r>
              <a:rPr lang="en-US" dirty="0" smtClean="0"/>
              <a:t>/CTE REPORTING</a:t>
            </a:r>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3702736" y="6261646"/>
            <a:ext cx="1801546" cy="405209"/>
          </a:xfrm>
          <a:prstGeom prst="rect">
            <a:avLst/>
          </a:prstGeom>
          <a:noFill/>
          <a:ln>
            <a:noFill/>
          </a:ln>
          <a:extLst>
            <a:ext uri="{53640926-AAD7-44d8-BBD7-CCE9431645EC}">
              <a14:shadowObscured xmlns:a14="http://schemas.microsoft.com/office/drawing/2010/main"/>
            </a:ext>
          </a:extLst>
        </p:spPr>
      </p:pic>
      <p:sp>
        <p:nvSpPr>
          <p:cNvPr id="5" name="Text Placeholder 4"/>
          <p:cNvSpPr>
            <a:spLocks noGrp="1"/>
          </p:cNvSpPr>
          <p:nvPr>
            <p:ph type="body" sz="quarter" idx="10"/>
          </p:nvPr>
        </p:nvSpPr>
        <p:spPr>
          <a:xfrm>
            <a:off x="419100" y="1243108"/>
            <a:ext cx="6404952" cy="5094884"/>
          </a:xfrm>
        </p:spPr>
        <p:txBody>
          <a:bodyPr>
            <a:normAutofit lnSpcReduction="10000"/>
          </a:bodyPr>
          <a:lstStyle/>
          <a:p>
            <a:r>
              <a:rPr lang="en-US" sz="3200" dirty="0" smtClean="0"/>
              <a:t>Dual Academic/CTE course</a:t>
            </a:r>
            <a:r>
              <a:rPr lang="en-US" sz="3200" dirty="0"/>
              <a:t> </a:t>
            </a:r>
            <a:r>
              <a:rPr lang="en-US" sz="3200" dirty="0" smtClean="0"/>
              <a:t>required </a:t>
            </a:r>
            <a:r>
              <a:rPr lang="en-US" sz="3200" dirty="0"/>
              <a:t>for </a:t>
            </a:r>
            <a:r>
              <a:rPr lang="en-US" sz="3200" dirty="0" smtClean="0"/>
              <a:t>graduation AND reported for Perkins and / or CPA funding: </a:t>
            </a:r>
          </a:p>
          <a:p>
            <a:pPr lvl="1"/>
            <a:r>
              <a:rPr lang="en-US" sz="2800" dirty="0" smtClean="0"/>
              <a:t>the </a:t>
            </a:r>
            <a:r>
              <a:rPr lang="en-US" sz="2800" dirty="0"/>
              <a:t>course must be listed </a:t>
            </a:r>
            <a:r>
              <a:rPr lang="en-US" sz="2800" dirty="0" smtClean="0"/>
              <a:t>as a </a:t>
            </a:r>
            <a:r>
              <a:rPr lang="en-US" sz="2800" dirty="0"/>
              <a:t>CTE course (using 4,000 – 5,000 codes)</a:t>
            </a:r>
            <a:r>
              <a:rPr lang="en-US" sz="2800" dirty="0" smtClean="0"/>
              <a:t>, </a:t>
            </a:r>
          </a:p>
          <a:p>
            <a:pPr lvl="1"/>
            <a:r>
              <a:rPr lang="en-US" sz="2800" dirty="0" smtClean="0"/>
              <a:t>The district </a:t>
            </a:r>
            <a:r>
              <a:rPr lang="en-US" sz="2800" dirty="0"/>
              <a:t>must change the NCLB </a:t>
            </a:r>
            <a:r>
              <a:rPr lang="en-US" sz="2800" dirty="0" smtClean="0"/>
              <a:t>Core column </a:t>
            </a:r>
            <a:r>
              <a:rPr lang="en-US" sz="2800" dirty="0"/>
              <a:t>from U to Y and add the </a:t>
            </a:r>
            <a:r>
              <a:rPr lang="en-US" sz="2800" dirty="0" smtClean="0"/>
              <a:t>content area </a:t>
            </a:r>
            <a:r>
              <a:rPr lang="en-US" sz="2800" dirty="0"/>
              <a:t>to the NCLB Content Area </a:t>
            </a:r>
            <a:r>
              <a:rPr lang="en-US" sz="2800" dirty="0" smtClean="0"/>
              <a:t>Category Assigned </a:t>
            </a:r>
            <a:r>
              <a:rPr lang="en-US" sz="2800" dirty="0"/>
              <a:t>Name column.</a:t>
            </a:r>
          </a:p>
        </p:txBody>
      </p:sp>
    </p:spTree>
    <p:extLst>
      <p:ext uri="{BB962C8B-B14F-4D97-AF65-F5344CB8AC3E}">
        <p14:creationId xmlns:p14="http://schemas.microsoft.com/office/powerpoint/2010/main" val="104477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RECOMMENDATIONS</a:t>
            </a:r>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504919" y="6211596"/>
            <a:ext cx="2004374" cy="40211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158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is a Dual/Academic CTE Course?</a:t>
            </a:r>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504918" y="6226896"/>
            <a:ext cx="2074285" cy="4895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6176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007" y="134257"/>
            <a:ext cx="9624054" cy="646017"/>
          </a:xfrm>
        </p:spPr>
        <p:txBody>
          <a:bodyPr>
            <a:noAutofit/>
          </a:bodyPr>
          <a:lstStyle/>
          <a:p>
            <a:r>
              <a:rPr lang="en-US" dirty="0"/>
              <a:t>DISTRICT </a:t>
            </a:r>
            <a:r>
              <a:rPr lang="en-US" dirty="0" smtClean="0"/>
              <a:t>POLICY RECOMMENDATIONS</a:t>
            </a:r>
            <a:endParaRPr lang="en-US" dirty="0"/>
          </a:p>
        </p:txBody>
      </p:sp>
      <p:sp>
        <p:nvSpPr>
          <p:cNvPr id="3" name="Text Placeholder 2"/>
          <p:cNvSpPr>
            <a:spLocks noGrp="1"/>
          </p:cNvSpPr>
          <p:nvPr>
            <p:ph type="body" sz="quarter" idx="10"/>
          </p:nvPr>
        </p:nvSpPr>
        <p:spPr>
          <a:xfrm>
            <a:off x="153006" y="677378"/>
            <a:ext cx="6625143" cy="5457721"/>
          </a:xfrm>
        </p:spPr>
        <p:txBody>
          <a:bodyPr>
            <a:noAutofit/>
          </a:bodyPr>
          <a:lstStyle/>
          <a:p>
            <a:pPr>
              <a:spcBef>
                <a:spcPts val="800"/>
              </a:spcBef>
            </a:pPr>
            <a:r>
              <a:rPr lang="en-US" sz="2200" dirty="0"/>
              <a:t>Create induction and mentor programs</a:t>
            </a:r>
          </a:p>
          <a:p>
            <a:pPr>
              <a:spcBef>
                <a:spcPts val="800"/>
              </a:spcBef>
            </a:pPr>
            <a:r>
              <a:rPr lang="en-US" sz="2200" dirty="0"/>
              <a:t>PD for dual academic/CTE teachers within both pathway teams and academic departments</a:t>
            </a:r>
          </a:p>
          <a:p>
            <a:pPr>
              <a:spcBef>
                <a:spcPts val="800"/>
              </a:spcBef>
            </a:pPr>
            <a:r>
              <a:rPr lang="en-US" sz="2200" dirty="0"/>
              <a:t>Provide incentives to academic teachers obtaining a CTE credential</a:t>
            </a:r>
          </a:p>
          <a:p>
            <a:pPr>
              <a:spcBef>
                <a:spcPts val="800"/>
              </a:spcBef>
            </a:pPr>
            <a:r>
              <a:rPr lang="en-US" sz="2200" dirty="0"/>
              <a:t>Collaborate with industry partners to develop </a:t>
            </a:r>
            <a:r>
              <a:rPr lang="en-US" sz="2200" dirty="0" err="1"/>
              <a:t>stipended</a:t>
            </a:r>
            <a:r>
              <a:rPr lang="en-US" sz="2200" dirty="0"/>
              <a:t> externship programs and </a:t>
            </a:r>
            <a:r>
              <a:rPr lang="en-US" sz="2200" dirty="0" smtClean="0"/>
              <a:t>Professional Development </a:t>
            </a:r>
            <a:r>
              <a:rPr lang="en-US" sz="2200" dirty="0"/>
              <a:t>to </a:t>
            </a:r>
            <a:r>
              <a:rPr lang="en-US" sz="2200" dirty="0" smtClean="0"/>
              <a:t>create related curriculum</a:t>
            </a:r>
            <a:endParaRPr lang="en-US" sz="2200" dirty="0"/>
          </a:p>
          <a:p>
            <a:pPr>
              <a:spcBef>
                <a:spcPts val="800"/>
              </a:spcBef>
            </a:pPr>
            <a:r>
              <a:rPr lang="en-US" sz="2200" dirty="0"/>
              <a:t>Collaborate with unions to develop incentives to address changing demands on teachers</a:t>
            </a:r>
          </a:p>
          <a:p>
            <a:pPr>
              <a:spcBef>
                <a:spcPts val="800"/>
              </a:spcBef>
            </a:pPr>
            <a:r>
              <a:rPr lang="en-US" sz="2200" dirty="0" smtClean="0"/>
              <a:t>Provide </a:t>
            </a:r>
            <a:r>
              <a:rPr lang="en-US" sz="2200" dirty="0"/>
              <a:t>administrative support for team teaching, cohort scheduling and </a:t>
            </a:r>
            <a:r>
              <a:rPr lang="en-US" sz="2200" dirty="0" smtClean="0"/>
              <a:t>common </a:t>
            </a:r>
            <a:r>
              <a:rPr lang="en-US" sz="2200" dirty="0"/>
              <a:t>planning time</a:t>
            </a:r>
          </a:p>
          <a:p>
            <a:pPr>
              <a:spcBef>
                <a:spcPts val="800"/>
              </a:spcBef>
            </a:pPr>
            <a:r>
              <a:rPr lang="en-US" sz="2200" dirty="0"/>
              <a:t>Direct Local Control funding to </a:t>
            </a:r>
            <a:r>
              <a:rPr lang="en-US" sz="2200" dirty="0" smtClean="0"/>
              <a:t>PD and resources for College </a:t>
            </a:r>
            <a:r>
              <a:rPr lang="en-US" sz="2200" dirty="0"/>
              <a:t>and Career pathway </a:t>
            </a:r>
            <a:r>
              <a:rPr lang="en-US" sz="2200" dirty="0" smtClean="0"/>
              <a:t>development</a:t>
            </a:r>
            <a:endParaRPr lang="en-US" sz="2200" dirty="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4850279"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3305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10" y="-1"/>
            <a:ext cx="8776539" cy="856773"/>
          </a:xfrm>
        </p:spPr>
        <p:txBody>
          <a:bodyPr/>
          <a:lstStyle/>
          <a:p>
            <a:r>
              <a:rPr lang="en-US" dirty="0"/>
              <a:t>STATE POLICY RECOMMENDATIONS</a:t>
            </a:r>
          </a:p>
        </p:txBody>
      </p:sp>
      <p:sp>
        <p:nvSpPr>
          <p:cNvPr id="3" name="Text Placeholder 2"/>
          <p:cNvSpPr>
            <a:spLocks noGrp="1"/>
          </p:cNvSpPr>
          <p:nvPr>
            <p:ph type="body" sz="quarter" idx="10"/>
          </p:nvPr>
        </p:nvSpPr>
        <p:spPr>
          <a:xfrm>
            <a:off x="137705" y="703778"/>
            <a:ext cx="6365035" cy="5783209"/>
          </a:xfrm>
        </p:spPr>
        <p:txBody>
          <a:bodyPr>
            <a:normAutofit lnSpcReduction="10000"/>
          </a:bodyPr>
          <a:lstStyle/>
          <a:p>
            <a:pPr>
              <a:spcBef>
                <a:spcPts val="800"/>
              </a:spcBef>
            </a:pPr>
            <a:r>
              <a:rPr lang="en-US" sz="2200" dirty="0"/>
              <a:t>Collaborate with teachers unions to develop legislation providing incentives for dual credentialing</a:t>
            </a:r>
          </a:p>
          <a:p>
            <a:pPr>
              <a:spcBef>
                <a:spcPts val="800"/>
              </a:spcBef>
            </a:pPr>
            <a:r>
              <a:rPr lang="en-US" sz="2200" dirty="0"/>
              <a:t>Provide loan forgiveness or tax credits, for dual credentialed teachers, particularly in low-income schools, or in STEM-related fields</a:t>
            </a:r>
          </a:p>
          <a:p>
            <a:pPr>
              <a:spcBef>
                <a:spcPts val="800"/>
              </a:spcBef>
            </a:pPr>
            <a:r>
              <a:rPr lang="en-US" sz="2200" dirty="0"/>
              <a:t>Subsidize professional development and CTE teacher training, including mentoring programs</a:t>
            </a:r>
          </a:p>
          <a:p>
            <a:pPr>
              <a:spcBef>
                <a:spcPts val="800"/>
              </a:spcBef>
            </a:pPr>
            <a:r>
              <a:rPr lang="en-US" sz="2200" dirty="0" smtClean="0"/>
              <a:t>Collaborate with industry partners to fund externships and continuing education </a:t>
            </a:r>
            <a:r>
              <a:rPr lang="en-US" sz="2200" dirty="0"/>
              <a:t>programs to enhance academic teachers’ industry </a:t>
            </a:r>
            <a:r>
              <a:rPr lang="en-US" sz="2200" dirty="0" smtClean="0"/>
              <a:t>experience and capacity to develop industry-based practical applications </a:t>
            </a:r>
          </a:p>
          <a:p>
            <a:pPr>
              <a:spcBef>
                <a:spcPts val="800"/>
              </a:spcBef>
            </a:pPr>
            <a:r>
              <a:rPr lang="en-US" sz="2200" dirty="0" smtClean="0"/>
              <a:t>Fund externships for new teacher training programs, and require new teachers to learn how to connect academics to real world applications</a:t>
            </a:r>
          </a:p>
        </p:txBody>
      </p:sp>
      <p:pic>
        <p:nvPicPr>
          <p:cNvPr id="5" name="Picture 4"/>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4850279"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0626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793" y="229491"/>
            <a:ext cx="8883642" cy="673179"/>
          </a:xfrm>
        </p:spPr>
        <p:txBody>
          <a:bodyPr>
            <a:noAutofit/>
          </a:bodyPr>
          <a:lstStyle/>
          <a:p>
            <a:r>
              <a:rPr lang="en-US" dirty="0"/>
              <a:t>FEDERAL POLICY RECOMMENDATIONS</a:t>
            </a:r>
          </a:p>
        </p:txBody>
      </p:sp>
      <p:sp>
        <p:nvSpPr>
          <p:cNvPr id="3" name="Text Placeholder 2"/>
          <p:cNvSpPr>
            <a:spLocks noGrp="1"/>
          </p:cNvSpPr>
          <p:nvPr>
            <p:ph type="body" sz="quarter" idx="10"/>
          </p:nvPr>
        </p:nvSpPr>
        <p:spPr>
          <a:xfrm>
            <a:off x="250793" y="1040366"/>
            <a:ext cx="6160144" cy="5221329"/>
          </a:xfrm>
        </p:spPr>
        <p:txBody>
          <a:bodyPr>
            <a:normAutofit fontScale="85000" lnSpcReduction="20000"/>
          </a:bodyPr>
          <a:lstStyle/>
          <a:p>
            <a:r>
              <a:rPr lang="en-US" dirty="0"/>
              <a:t>Remove/reduce Social Security barriers for retired industry professionals seeking part-time employment as teachers in high-need areas.</a:t>
            </a:r>
          </a:p>
          <a:p>
            <a:r>
              <a:rPr lang="en-US" dirty="0"/>
              <a:t>Establish tax rebate and loan forgiveness incentive programs for professionals from industry entering career pathway programs, and for academic teachers acquiring CTE credentials.</a:t>
            </a:r>
          </a:p>
          <a:p>
            <a:r>
              <a:rPr lang="en-US" dirty="0"/>
              <a:t>Allow flexible use of Perkins funds to support dual certification and externship programs</a:t>
            </a:r>
          </a:p>
          <a:p>
            <a:r>
              <a:rPr lang="en-US" dirty="0"/>
              <a:t>Provide tax incentives to industry partners who support teacher externships, training, and programs that bring industry resources and expertise, particularly to low income schools</a:t>
            </a:r>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4834979"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1327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492" y="69500"/>
            <a:ext cx="8547031" cy="879069"/>
          </a:xfrm>
        </p:spPr>
        <p:txBody>
          <a:bodyPr>
            <a:normAutofit/>
          </a:bodyPr>
          <a:lstStyle/>
          <a:p>
            <a:r>
              <a:rPr lang="en-US" dirty="0"/>
              <a:t>FEDERAL POLICY RECOMMENDATIONS</a:t>
            </a:r>
          </a:p>
        </p:txBody>
      </p:sp>
      <p:sp>
        <p:nvSpPr>
          <p:cNvPr id="3" name="Text Placeholder 2"/>
          <p:cNvSpPr>
            <a:spLocks noGrp="1"/>
          </p:cNvSpPr>
          <p:nvPr>
            <p:ph type="body" sz="quarter" idx="10"/>
          </p:nvPr>
        </p:nvSpPr>
        <p:spPr>
          <a:xfrm>
            <a:off x="235494" y="1120863"/>
            <a:ext cx="5165606" cy="5044835"/>
          </a:xfrm>
        </p:spPr>
        <p:txBody>
          <a:bodyPr>
            <a:normAutofit lnSpcReduction="10000"/>
          </a:bodyPr>
          <a:lstStyle/>
          <a:p>
            <a:r>
              <a:rPr lang="en-US" dirty="0"/>
              <a:t>Fund research to:</a:t>
            </a:r>
          </a:p>
          <a:p>
            <a:pPr lvl="1"/>
            <a:r>
              <a:rPr lang="en-US" sz="2600" dirty="0"/>
              <a:t>document successful practices in integrating college and career preparatory curriculum</a:t>
            </a:r>
          </a:p>
          <a:p>
            <a:pPr lvl="1"/>
            <a:r>
              <a:rPr lang="en-US" sz="2600" dirty="0"/>
              <a:t>address challenges in transitioning educational systems and instructional practices from separate academic and practical tracks to accessible integrated programs of study organized around fields of student interest.</a:t>
            </a:r>
          </a:p>
          <a:p>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3978147" y="6261695"/>
            <a:ext cx="1602639"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7056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Text Placeholder 2"/>
          <p:cNvSpPr>
            <a:spLocks noGrp="1"/>
          </p:cNvSpPr>
          <p:nvPr>
            <p:ph type="body" sz="quarter" idx="10"/>
          </p:nvPr>
        </p:nvSpPr>
        <p:spPr/>
        <p:txBody>
          <a:bodyPr/>
          <a:lstStyle/>
          <a:p>
            <a:pPr marL="0" indent="0">
              <a:buNone/>
            </a:pPr>
            <a:endParaRPr lang="en-US" dirty="0"/>
          </a:p>
        </p:txBody>
      </p:sp>
      <p:pic>
        <p:nvPicPr>
          <p:cNvPr id="4" name="Picture 3"/>
          <p:cNvPicPr/>
          <p:nvPr/>
        </p:nvPicPr>
        <p:blipFill rotWithShape="1">
          <a:blip r:embed="rId2">
            <a:extLst>
              <a:ext uri="{28A0092B-C50C-407E-A947-70E740481C1C}">
                <a14:useLocalDpi xmlns:a14="http://schemas.microsoft.com/office/drawing/2010/main" val="0"/>
              </a:ext>
            </a:extLst>
          </a:blip>
          <a:srcRect t="-3051" r="14038" b="39617"/>
          <a:stretch/>
        </p:blipFill>
        <p:spPr bwMode="auto">
          <a:xfrm>
            <a:off x="4850279" y="6204599"/>
            <a:ext cx="1801546" cy="405209"/>
          </a:xfrm>
          <a:prstGeom prst="rect">
            <a:avLst/>
          </a:prstGeom>
          <a:noFill/>
          <a:ln>
            <a:noFill/>
          </a:ln>
          <a:extLst>
            <a:ext uri="{53640926-AAD7-44d8-BBD7-CCE9431645EC}">
              <a14:shadowObscured xmlns:a14="http://schemas.microsoft.com/office/drawing/2010/main"/>
            </a:ext>
          </a:extLst>
        </p:spPr>
      </p:pic>
      <p:pic>
        <p:nvPicPr>
          <p:cNvPr id="5" name="Picture 4" descr="j031559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549400"/>
            <a:ext cx="5127669" cy="4250267"/>
          </a:xfrm>
          <a:prstGeom prst="rect">
            <a:avLst/>
          </a:prstGeom>
        </p:spPr>
      </p:pic>
    </p:spTree>
    <p:extLst>
      <p:ext uri="{BB962C8B-B14F-4D97-AF65-F5344CB8AC3E}">
        <p14:creationId xmlns:p14="http://schemas.microsoft.com/office/powerpoint/2010/main" val="387986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1078" y="2753609"/>
            <a:ext cx="7542822" cy="769441"/>
          </a:xfrm>
          <a:prstGeom prst="rect">
            <a:avLst/>
          </a:prstGeom>
          <a:solidFill>
            <a:schemeClr val="accent1"/>
          </a:solidFill>
        </p:spPr>
        <p:txBody>
          <a:bodyPr wrap="square" lIns="91440" tIns="91440" rIns="91440" bIns="91440" rtlCol="0" anchor="ctr" anchorCtr="0">
            <a:spAutoFit/>
          </a:bodyPr>
          <a:lstStyle/>
          <a:p>
            <a:pPr algn="ctr"/>
            <a:r>
              <a:rPr lang="en-US" sz="2800" spc="300" dirty="0" smtClean="0">
                <a:solidFill>
                  <a:schemeClr val="bg2"/>
                </a:solidFill>
              </a:rPr>
              <a:t>LINKEDLEARNING.ORG</a:t>
            </a:r>
          </a:p>
          <a:p>
            <a:pPr algn="ctr"/>
            <a:endParaRPr lang="en-US" sz="1000" dirty="0">
              <a:solidFill>
                <a:schemeClr val="bg2"/>
              </a:solidFill>
            </a:endParaRPr>
          </a:p>
        </p:txBody>
      </p:sp>
      <p:pic>
        <p:nvPicPr>
          <p:cNvPr id="3" name="Picture 2"/>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2708200" y="4731225"/>
            <a:ext cx="3836521" cy="929592"/>
          </a:xfrm>
          <a:prstGeom prst="rect">
            <a:avLst/>
          </a:prstGeom>
          <a:noFill/>
          <a:ln>
            <a:noFill/>
          </a:ln>
          <a:extLst>
            <a:ext uri="{53640926-AAD7-44d8-BBD7-CCE9431645EC}">
              <a14:shadowObscured xmlns:a14="http://schemas.microsoft.com/office/drawing/2010/main"/>
            </a:ext>
          </a:extLst>
        </p:spPr>
      </p:pic>
      <p:pic>
        <p:nvPicPr>
          <p:cNvPr id="4" name="Picture 3"/>
          <p:cNvPicPr>
            <a:picLocks noChangeAspect="1"/>
          </p:cNvPicPr>
          <p:nvPr/>
        </p:nvPicPr>
        <p:blipFill>
          <a:blip r:embed="rId4"/>
          <a:stretch>
            <a:fillRect/>
          </a:stretch>
        </p:blipFill>
        <p:spPr>
          <a:xfrm>
            <a:off x="1803400" y="5660817"/>
            <a:ext cx="5537200" cy="711200"/>
          </a:xfrm>
          <a:prstGeom prst="rect">
            <a:avLst/>
          </a:prstGeom>
        </p:spPr>
      </p:pic>
    </p:spTree>
    <p:extLst>
      <p:ext uri="{BB962C8B-B14F-4D97-AF65-F5344CB8AC3E}">
        <p14:creationId xmlns:p14="http://schemas.microsoft.com/office/powerpoint/2010/main" val="139776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DUAL ACADEMIC &amp; CTE COURSES</a:t>
            </a:r>
            <a:endParaRPr lang="en-US" dirty="0"/>
          </a:p>
        </p:txBody>
      </p:sp>
      <p:sp>
        <p:nvSpPr>
          <p:cNvPr id="3" name="Content Placeholder 2"/>
          <p:cNvSpPr>
            <a:spLocks noGrp="1"/>
          </p:cNvSpPr>
          <p:nvPr>
            <p:ph idx="1"/>
          </p:nvPr>
        </p:nvSpPr>
        <p:spPr>
          <a:xfrm>
            <a:off x="350097" y="2249027"/>
            <a:ext cx="7208382" cy="3059899"/>
          </a:xfrm>
        </p:spPr>
        <p:txBody>
          <a:bodyPr>
            <a:normAutofit/>
          </a:bodyPr>
          <a:lstStyle/>
          <a:p>
            <a:pPr marL="0" indent="0">
              <a:buNone/>
            </a:pPr>
            <a:r>
              <a:rPr lang="en-US" sz="2800" b="1" dirty="0" smtClean="0"/>
              <a:t>Courses that both:</a:t>
            </a:r>
          </a:p>
          <a:p>
            <a:r>
              <a:rPr lang="en-US" dirty="0" smtClean="0"/>
              <a:t>Meet academic requirements for graduation</a:t>
            </a:r>
            <a:r>
              <a:rPr lang="en-US" dirty="0"/>
              <a:t> </a:t>
            </a:r>
            <a:r>
              <a:rPr lang="en-US" dirty="0" smtClean="0"/>
              <a:t>and/or college attendance</a:t>
            </a:r>
          </a:p>
          <a:p>
            <a:r>
              <a:rPr lang="en-US" dirty="0" smtClean="0"/>
              <a:t>Teach substantial CTE concepts and content for a career pathway</a:t>
            </a:r>
          </a:p>
          <a:p>
            <a:pPr marL="0" indent="0">
              <a:buNone/>
            </a:pPr>
            <a:endParaRPr lang="en-US" dirty="0"/>
          </a:p>
          <a:p>
            <a:pPr marL="0" indent="0">
              <a:buNone/>
            </a:pPr>
            <a:endParaRPr lang="en-US" dirty="0" smtClean="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6885254"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281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TRADITIONALLY</a:t>
            </a:r>
            <a:endParaRPr lang="en-US" dirty="0"/>
          </a:p>
        </p:txBody>
      </p:sp>
      <p:sp>
        <p:nvSpPr>
          <p:cNvPr id="3" name="Content Placeholder 2"/>
          <p:cNvSpPr>
            <a:spLocks noGrp="1"/>
          </p:cNvSpPr>
          <p:nvPr>
            <p:ph idx="1"/>
          </p:nvPr>
        </p:nvSpPr>
        <p:spPr>
          <a:xfrm>
            <a:off x="457200" y="1102894"/>
            <a:ext cx="8229600" cy="5208411"/>
          </a:xfrm>
        </p:spPr>
        <p:txBody>
          <a:bodyPr/>
          <a:lstStyle/>
          <a:p>
            <a:pPr marL="0" indent="0">
              <a:buNone/>
            </a:pPr>
            <a:r>
              <a:rPr lang="en-US" b="1" dirty="0" smtClean="0"/>
              <a:t>Career </a:t>
            </a:r>
            <a:r>
              <a:rPr lang="en-US" b="1" dirty="0"/>
              <a:t>technical </a:t>
            </a:r>
            <a:r>
              <a:rPr lang="en-US" b="1" dirty="0" smtClean="0"/>
              <a:t>education:</a:t>
            </a:r>
            <a:endParaRPr lang="en-US" b="1" dirty="0"/>
          </a:p>
          <a:p>
            <a:r>
              <a:rPr lang="en-US" dirty="0"/>
              <a:t>an alternative to college-preparation </a:t>
            </a:r>
          </a:p>
          <a:p>
            <a:r>
              <a:rPr lang="en-US" dirty="0"/>
              <a:t>not required for </a:t>
            </a:r>
            <a:r>
              <a:rPr lang="en-US" dirty="0" smtClean="0"/>
              <a:t>graduation </a:t>
            </a:r>
            <a:endParaRPr lang="en-US" dirty="0"/>
          </a:p>
          <a:p>
            <a:r>
              <a:rPr lang="en-US" dirty="0"/>
              <a:t>disconnected from academic content</a:t>
            </a:r>
          </a:p>
          <a:p>
            <a:r>
              <a:rPr lang="en-US" dirty="0"/>
              <a:t>the purview of low-performing students</a:t>
            </a:r>
          </a:p>
          <a:p>
            <a:pPr marL="0" indent="0">
              <a:buNone/>
            </a:pPr>
            <a:r>
              <a:rPr lang="en-US" b="1" dirty="0" smtClean="0"/>
              <a:t>Academics:</a:t>
            </a:r>
          </a:p>
          <a:p>
            <a:r>
              <a:rPr lang="en-US" dirty="0" smtClean="0"/>
              <a:t>taught abstractly</a:t>
            </a:r>
          </a:p>
          <a:p>
            <a:r>
              <a:rPr lang="en-US" dirty="0"/>
              <a:t>u</a:t>
            </a:r>
            <a:r>
              <a:rPr lang="en-US" dirty="0" smtClean="0"/>
              <a:t>nrelated to the world of work</a:t>
            </a:r>
          </a:p>
          <a:p>
            <a:r>
              <a:rPr lang="en-US" dirty="0" smtClean="0"/>
              <a:t>Sorting out </a:t>
            </a:r>
            <a:r>
              <a:rPr lang="en-US" dirty="0"/>
              <a:t>who will go on to </a:t>
            </a:r>
            <a:r>
              <a:rPr lang="en-US" dirty="0" smtClean="0"/>
              <a:t>4-year college… or not</a:t>
            </a:r>
            <a:endParaRPr lang="en-US" dirty="0"/>
          </a:p>
          <a:p>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6885254"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7004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07" y="122396"/>
            <a:ext cx="8675421" cy="890413"/>
          </a:xfrm>
        </p:spPr>
        <p:txBody>
          <a:bodyPr>
            <a:normAutofit fontScale="90000"/>
          </a:bodyPr>
          <a:lstStyle/>
          <a:p>
            <a:r>
              <a:rPr lang="en-US" dirty="0" smtClean="0"/>
              <a:t>DEVELOPMENT of DUAL ACADEMIC/CTE COURSES</a:t>
            </a:r>
            <a:endParaRPr lang="en-US" dirty="0"/>
          </a:p>
        </p:txBody>
      </p:sp>
      <p:sp>
        <p:nvSpPr>
          <p:cNvPr id="3" name="Content Placeholder 2"/>
          <p:cNvSpPr>
            <a:spLocks noGrp="1"/>
          </p:cNvSpPr>
          <p:nvPr>
            <p:ph idx="1"/>
          </p:nvPr>
        </p:nvSpPr>
        <p:spPr>
          <a:xfrm>
            <a:off x="457200" y="1111052"/>
            <a:ext cx="8229600" cy="5194442"/>
          </a:xfrm>
        </p:spPr>
        <p:txBody>
          <a:bodyPr>
            <a:normAutofit/>
          </a:bodyPr>
          <a:lstStyle/>
          <a:p>
            <a:r>
              <a:rPr lang="en-US" dirty="0" smtClean="0"/>
              <a:t>Late 1980s: Career Academy model develops:</a:t>
            </a:r>
          </a:p>
          <a:p>
            <a:pPr lvl="1"/>
            <a:r>
              <a:rPr lang="en-US" dirty="0"/>
              <a:t>Teacher </a:t>
            </a:r>
            <a:r>
              <a:rPr lang="en-US" dirty="0" smtClean="0"/>
              <a:t>teams integrating project-based curriculum </a:t>
            </a:r>
            <a:r>
              <a:rPr lang="en-US" dirty="0"/>
              <a:t>around a </a:t>
            </a:r>
            <a:r>
              <a:rPr lang="en-US" dirty="0" smtClean="0"/>
              <a:t>career theme </a:t>
            </a:r>
            <a:r>
              <a:rPr lang="en-US" dirty="0"/>
              <a:t>for a cohort of </a:t>
            </a:r>
            <a:r>
              <a:rPr lang="en-US" dirty="0" smtClean="0"/>
              <a:t>students</a:t>
            </a:r>
          </a:p>
          <a:p>
            <a:pPr marL="0" indent="0">
              <a:buNone/>
            </a:pPr>
            <a:endParaRPr lang="en-US" dirty="0" smtClean="0"/>
          </a:p>
          <a:p>
            <a:r>
              <a:rPr lang="en-US" dirty="0" smtClean="0"/>
              <a:t>2004: National Standards of Practice for Career Academies:</a:t>
            </a:r>
            <a:endParaRPr lang="en-US" dirty="0" smtClean="0">
              <a:solidFill>
                <a:schemeClr val="accent6"/>
              </a:solidFill>
            </a:endParaRPr>
          </a:p>
          <a:p>
            <a:pPr lvl="1"/>
            <a:r>
              <a:rPr lang="en-US" dirty="0" smtClean="0"/>
              <a:t>#1: “A </a:t>
            </a:r>
            <a:r>
              <a:rPr lang="en-US" dirty="0"/>
              <a:t>career academy’s aim is to prepare students for college and careers</a:t>
            </a:r>
            <a:r>
              <a:rPr lang="en-US" dirty="0" smtClean="0"/>
              <a:t>.”</a:t>
            </a:r>
          </a:p>
          <a:p>
            <a:pPr lvl="1"/>
            <a:endParaRPr lang="en-US" dirty="0" smtClean="0"/>
          </a:p>
          <a:p>
            <a:pPr marL="0" indent="0">
              <a:buNone/>
            </a:pPr>
            <a:r>
              <a:rPr lang="en-US" b="1" dirty="0" smtClean="0"/>
              <a:t>Outliers:  untracked, interdisciplinary, valuing both</a:t>
            </a:r>
          </a:p>
          <a:p>
            <a:pPr marL="0" indent="0" algn="ctr">
              <a:spcBef>
                <a:spcPts val="400"/>
              </a:spcBef>
              <a:buNone/>
            </a:pPr>
            <a:r>
              <a:rPr lang="en-US" sz="3600" b="1" dirty="0" smtClean="0"/>
              <a:t>College AND Career Preparation for all</a:t>
            </a:r>
          </a:p>
          <a:p>
            <a:pPr marL="457200" lvl="1" indent="0">
              <a:buNone/>
            </a:pPr>
            <a:endParaRPr lang="en-US" dirty="0" smtClean="0">
              <a:solidFill>
                <a:schemeClr val="accent1"/>
              </a:solidFill>
            </a:endParaRPr>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7156743" y="6305494"/>
            <a:ext cx="1530057" cy="31761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6806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1" y="367187"/>
            <a:ext cx="5777628" cy="673179"/>
          </a:xfrm>
        </p:spPr>
        <p:txBody>
          <a:bodyPr>
            <a:noAutofit/>
          </a:bodyPr>
          <a:lstStyle/>
          <a:p>
            <a:r>
              <a:rPr lang="en-US" dirty="0" smtClean="0"/>
              <a:t>CHANGING ROLE OF CTE</a:t>
            </a:r>
            <a:endParaRPr lang="en-US" dirty="0"/>
          </a:p>
        </p:txBody>
      </p:sp>
      <p:sp>
        <p:nvSpPr>
          <p:cNvPr id="3" name="Text Placeholder 2"/>
          <p:cNvSpPr>
            <a:spLocks noGrp="1"/>
          </p:cNvSpPr>
          <p:nvPr>
            <p:ph type="body" sz="quarter" idx="10"/>
          </p:nvPr>
        </p:nvSpPr>
        <p:spPr>
          <a:xfrm>
            <a:off x="250793" y="1040366"/>
            <a:ext cx="6160144" cy="5221329"/>
          </a:xfrm>
        </p:spPr>
        <p:txBody>
          <a:bodyPr>
            <a:normAutofit/>
          </a:bodyPr>
          <a:lstStyle/>
          <a:p>
            <a:r>
              <a:rPr lang="en-US" dirty="0" smtClean="0"/>
              <a:t>1990 Perkins Act Amended to increase academic content of CTE</a:t>
            </a:r>
          </a:p>
          <a:p>
            <a:r>
              <a:rPr lang="en-US" dirty="0" smtClean="0"/>
              <a:t>Richard </a:t>
            </a:r>
            <a:r>
              <a:rPr lang="en-US" dirty="0" err="1" smtClean="0"/>
              <a:t>Kazis</a:t>
            </a:r>
            <a:r>
              <a:rPr lang="en-US" dirty="0" smtClean="0"/>
              <a:t>, </a:t>
            </a:r>
            <a:r>
              <a:rPr lang="en-US" i="1" dirty="0" smtClean="0"/>
              <a:t>Remaking Career and Technical Education for the 21</a:t>
            </a:r>
            <a:r>
              <a:rPr lang="en-US" i="1" baseline="30000" dirty="0" smtClean="0"/>
              <a:t>st</a:t>
            </a:r>
            <a:r>
              <a:rPr lang="en-US" i="1" dirty="0" smtClean="0"/>
              <a:t> Century</a:t>
            </a:r>
            <a:r>
              <a:rPr lang="en-US" dirty="0" smtClean="0"/>
              <a:t>, Jobs for the Future, 2005</a:t>
            </a:r>
          </a:p>
          <a:p>
            <a:pPr lvl="1"/>
            <a:r>
              <a:rPr lang="en-US" dirty="0" smtClean="0"/>
              <a:t>Up the </a:t>
            </a:r>
            <a:r>
              <a:rPr lang="en-US" dirty="0"/>
              <a:t>academic rigor of CTE -- or die</a:t>
            </a:r>
            <a:r>
              <a:rPr lang="en-US" dirty="0" smtClean="0"/>
              <a:t>!</a:t>
            </a:r>
          </a:p>
          <a:p>
            <a:r>
              <a:rPr lang="en-US" dirty="0" smtClean="0"/>
              <a:t>New job options require ongoing education</a:t>
            </a:r>
          </a:p>
          <a:p>
            <a:r>
              <a:rPr lang="en-US" dirty="0" smtClean="0"/>
              <a:t>CTE teachers often lead LL pathways</a:t>
            </a:r>
          </a:p>
          <a:p>
            <a:r>
              <a:rPr lang="en-US" dirty="0" smtClean="0"/>
              <a:t>CTE teachers began creating lots of dual academic/CTE courses (most “g”)</a:t>
            </a:r>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3051" r="14038" b="39617"/>
          <a:stretch/>
        </p:blipFill>
        <p:spPr bwMode="auto">
          <a:xfrm>
            <a:off x="4834979" y="6261695"/>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8404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 COMPONENTS of LINKED LEARNING</a:t>
            </a:r>
            <a:endParaRPr lang="en-US" dirty="0"/>
          </a:p>
        </p:txBody>
      </p:sp>
      <p:sp>
        <p:nvSpPr>
          <p:cNvPr id="3" name="Content Placeholder 2"/>
          <p:cNvSpPr>
            <a:spLocks noGrp="1"/>
          </p:cNvSpPr>
          <p:nvPr>
            <p:ph idx="1"/>
          </p:nvPr>
        </p:nvSpPr>
        <p:spPr>
          <a:xfrm>
            <a:off x="358346" y="1791730"/>
            <a:ext cx="8328454" cy="4201297"/>
          </a:xfrm>
        </p:spPr>
        <p:txBody>
          <a:bodyPr/>
          <a:lstStyle/>
          <a:p>
            <a:pPr marL="0" lvl="0" indent="0">
              <a:buNone/>
            </a:pPr>
            <a:r>
              <a:rPr lang="en-US" dirty="0" smtClean="0"/>
              <a:t>		Rigorous </a:t>
            </a:r>
            <a:r>
              <a:rPr lang="en-US" dirty="0"/>
              <a:t>academics</a:t>
            </a:r>
          </a:p>
          <a:p>
            <a:pPr marL="0" lvl="0" indent="0">
              <a:buNone/>
            </a:pPr>
            <a:endParaRPr lang="en-US" sz="1800" dirty="0"/>
          </a:p>
          <a:p>
            <a:pPr marL="0" lvl="0" indent="0">
              <a:buNone/>
            </a:pPr>
            <a:r>
              <a:rPr lang="en-US" dirty="0" smtClean="0"/>
              <a:t>		Career-based </a:t>
            </a:r>
            <a:r>
              <a:rPr lang="en-US" dirty="0"/>
              <a:t>learning in the classroom</a:t>
            </a:r>
          </a:p>
          <a:p>
            <a:pPr marL="0" lvl="0" indent="0">
              <a:buNone/>
            </a:pPr>
            <a:endParaRPr lang="en-US" sz="1800" dirty="0"/>
          </a:p>
          <a:p>
            <a:pPr marL="0" lvl="0" indent="0">
              <a:buNone/>
            </a:pPr>
            <a:r>
              <a:rPr lang="en-US" dirty="0" smtClean="0"/>
              <a:t>		Work-based </a:t>
            </a:r>
            <a:r>
              <a:rPr lang="en-US" dirty="0"/>
              <a:t>learning in real-world workplaces </a:t>
            </a:r>
          </a:p>
          <a:p>
            <a:pPr marL="0" lvl="0" indent="0">
              <a:buNone/>
            </a:pPr>
            <a:endParaRPr lang="en-US" sz="1800" dirty="0"/>
          </a:p>
          <a:p>
            <a:pPr marL="0" lvl="0" indent="0">
              <a:buNone/>
            </a:pPr>
            <a:r>
              <a:rPr lang="en-US" dirty="0" smtClean="0"/>
              <a:t>		Personalized </a:t>
            </a:r>
            <a:r>
              <a:rPr lang="en-US" dirty="0"/>
              <a:t>support</a:t>
            </a:r>
          </a:p>
          <a:p>
            <a:pPr marL="0" indent="0">
              <a:buNone/>
            </a:pP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8453" y="1742302"/>
            <a:ext cx="657225"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9404" y="2515098"/>
            <a:ext cx="657225"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0353" y="3463755"/>
            <a:ext cx="695325"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37587" y="4229527"/>
            <a:ext cx="8001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p:nvPr/>
        </p:nvPicPr>
        <p:blipFill rotWithShape="1">
          <a:blip r:embed="rId7">
            <a:extLst>
              <a:ext uri="{28A0092B-C50C-407E-A947-70E740481C1C}">
                <a14:useLocalDpi xmlns:a14="http://schemas.microsoft.com/office/drawing/2010/main" val="0"/>
              </a:ext>
            </a:extLst>
          </a:blip>
          <a:srcRect t="-3051" r="14038" b="39617"/>
          <a:stretch/>
        </p:blipFill>
        <p:spPr bwMode="auto">
          <a:xfrm>
            <a:off x="6885254" y="6307592"/>
            <a:ext cx="1801546" cy="4052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5946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3">
      <a:dk1>
        <a:srgbClr val="413000"/>
      </a:dk1>
      <a:lt1>
        <a:sysClr val="window" lastClr="FFFFFF"/>
      </a:lt1>
      <a:dk2>
        <a:srgbClr val="00B5CC"/>
      </a:dk2>
      <a:lt2>
        <a:srgbClr val="FFFFFF"/>
      </a:lt2>
      <a:accent1>
        <a:srgbClr val="E86D1F"/>
      </a:accent1>
      <a:accent2>
        <a:srgbClr val="F5E781"/>
      </a:accent2>
      <a:accent3>
        <a:srgbClr val="00B5CC"/>
      </a:accent3>
      <a:accent4>
        <a:srgbClr val="6D5600"/>
      </a:accent4>
      <a:accent5>
        <a:srgbClr val="FFFFFF"/>
      </a:accent5>
      <a:accent6>
        <a:srgbClr val="000000"/>
      </a:accent6>
      <a:hlink>
        <a:srgbClr val="00B5CC"/>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GMMB Account Document" ma:contentTypeID="0x010100C4B91A1330EF8548A860B549DEB6CCE200793D419805F3E5488CF1FC62008AC60C" ma:contentTypeVersion="11" ma:contentTypeDescription="Use this document type to classify GMMB Account/Client documents" ma:contentTypeScope="" ma:versionID="4adc9c099693ddd1194949efd2f9038e">
  <xsd:schema xmlns:xsd="http://www.w3.org/2001/XMLSchema" xmlns:xs="http://www.w3.org/2001/XMLSchema" xmlns:p="http://schemas.microsoft.com/office/2006/metadata/properties" xmlns:ns2="cee09c55-d643-4432-8845-148140087fbe" xmlns:ns4="87fb12e4-be31-4876-9f9a-ef51e4776801" targetNamespace="http://schemas.microsoft.com/office/2006/metadata/properties" ma:root="true" ma:fieldsID="7b1087890cc24ff738c2fff60d5cc4b0" ns2:_="" ns4:_="">
    <xsd:import namespace="cee09c55-d643-4432-8845-148140087fbe"/>
    <xsd:import namespace="87fb12e4-be31-4876-9f9a-ef51e4776801"/>
    <xsd:element name="properties">
      <xsd:complexType>
        <xsd:sequence>
          <xsd:element name="documentManagement">
            <xsd:complexType>
              <xsd:all>
                <xsd:element ref="ns2:Account_x0020_Document_x0020_Type"/>
                <xsd:element ref="ns2:GMMB_x0020_Department" minOccurs="0"/>
                <xsd:element ref="ns2:jd4e143a6be64cdca9e0a47b5449ad4e" minOccurs="0"/>
                <xsd:element ref="ns2:TaxCatchAll" minOccurs="0"/>
                <xsd:element ref="ns2:TaxCatchAllLabel" minOccurs="0"/>
                <xsd:element ref="ns4:Ev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e09c55-d643-4432-8845-148140087fbe" elementFormDefault="qualified">
    <xsd:import namespace="http://schemas.microsoft.com/office/2006/documentManagement/types"/>
    <xsd:import namespace="http://schemas.microsoft.com/office/infopath/2007/PartnerControls"/>
    <xsd:element name="Account_x0020_Document_x0020_Type" ma:index="8" ma:displayName="Acct. Doc Type" ma:description="Select the type of document" ma:format="Dropdown" ma:internalName="Account_x0020_Document_x0020_Type" ma:readOnly="false">
      <xsd:simpleType>
        <xsd:restriction base="dms:Choice">
          <xsd:enumeration value="Agenda"/>
          <xsd:enumeration value="Activity Memo"/>
          <xsd:enumeration value="Advertising Creative"/>
          <xsd:enumeration value="Article"/>
          <xsd:enumeration value="Billing Worksheet"/>
          <xsd:enumeration value="Blog"/>
          <xsd:enumeration value="Brief"/>
          <xsd:enumeration value="Brochure"/>
          <xsd:enumeration value="Budget (Estimate)"/>
          <xsd:enumeration value="Budget Tracker"/>
          <xsd:enumeration value="Case Study"/>
          <xsd:enumeration value="Communications Plan"/>
          <xsd:enumeration value="Contact List"/>
          <xsd:enumeration value="Contract"/>
          <xsd:enumeration value="Creative Files"/>
          <xsd:enumeration value="Digital"/>
          <xsd:enumeration value="Earned Media"/>
          <xsd:enumeration value="Editorial Calendar"/>
          <xsd:enumeration value="Email"/>
          <xsd:enumeration value="Estimate"/>
          <xsd:enumeration value="Expense Report"/>
          <xsd:enumeration value="Fact Sheet"/>
          <xsd:enumeration value="Image"/>
          <xsd:enumeration value="Invoice"/>
          <xsd:enumeration value="Invoice Memo"/>
          <xsd:enumeration value="Letter"/>
          <xsd:enumeration value="Logo"/>
          <xsd:enumeration value="Materials from Partner or Vendor"/>
          <xsd:enumeration value="Media Buy"/>
          <xsd:enumeration value="Media List"/>
          <xsd:enumeration value="Memo"/>
          <xsd:enumeration value="Newsletter"/>
          <xsd:enumeration value="Notes"/>
          <xsd:enumeration value="Other"/>
          <xsd:enumeration value="Outline"/>
          <xsd:enumeration value="Op-ed"/>
          <xsd:enumeration value="Outreach Toolkit"/>
          <xsd:enumeration value="Presentation"/>
          <xsd:enumeration value="Press Release"/>
          <xsd:enumeration value="Projection"/>
          <xsd:enumeration value="Proposal/Pitch"/>
          <xsd:enumeration value="Report"/>
          <xsd:enumeration value="Script"/>
          <xsd:enumeration value="Stakeholder Interview"/>
          <xsd:enumeration value="Style Guide"/>
          <xsd:enumeration value="Talking Points"/>
          <xsd:enumeration value="Timeline"/>
          <xsd:enumeration value="Transcript"/>
          <xsd:enumeration value="Video"/>
          <xsd:enumeration value="Web"/>
          <xsd:enumeration value="Whitepaper"/>
          <xsd:enumeration value="WIP"/>
          <xsd:enumeration value="Work Plan"/>
        </xsd:restriction>
      </xsd:simpleType>
    </xsd:element>
    <xsd:element name="GMMB_x0020_Department" ma:index="9" nillable="true" ma:displayName="GMMB Dept." ma:description="Select the GMMB Department" ma:format="Dropdown" ma:internalName="GMMB_x0020_Department" ma:readOnly="false">
      <xsd:simpleType>
        <xsd:restriction base="dms:Choice">
          <xsd:enumeration value="Account Management"/>
          <xsd:enumeration value="Accounting"/>
          <xsd:enumeration value="Digital"/>
          <xsd:enumeration value="HR"/>
          <xsd:enumeration value="IT"/>
          <xsd:enumeration value="Media"/>
        </xsd:restriction>
      </xsd:simpleType>
    </xsd:element>
    <xsd:element name="jd4e143a6be64cdca9e0a47b5449ad4e" ma:index="10" nillable="true" ma:taxonomy="true" ma:internalName="jd4e143a6be64cdca9e0a47b5449ad4e" ma:taxonomyFieldName="Account_x0020_Document_x0020_Tagging" ma:displayName="Acct. Tags" ma:default="" ma:fieldId="{3d4e143a-6be6-4cdc-a9e0-a47b5449ad4e}" ma:taxonomyMulti="true" ma:sspId="ae11484e-0325-4a91-998b-8fb8d893685c" ma:termSetId="bd51b120-e50b-4a0e-a52c-490e31f13cd8" ma:anchorId="de962eee-7161-4fc1-8ce9-81f188cfdfb9" ma:open="false" ma:isKeyword="false">
      <xsd:complexType>
        <xsd:sequence>
          <xsd:element ref="pc:Terms" minOccurs="0" maxOccurs="1"/>
        </xsd:sequence>
      </xsd:complexType>
    </xsd:element>
    <xsd:element name="TaxCatchAll" ma:index="11" nillable="true" ma:displayName="Taxonomy Catch All Column" ma:hidden="true" ma:list="{a04b4d56-c814-4ccb-b5db-2d412e48b087}" ma:internalName="TaxCatchAll" ma:showField="CatchAllData" ma:web="cee09c55-d643-4432-8845-148140087fbe">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a04b4d56-c814-4ccb-b5db-2d412e48b087}" ma:internalName="TaxCatchAllLabel" ma:readOnly="true" ma:showField="CatchAllDataLabel" ma:web="cee09c55-d643-4432-8845-148140087fb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7fb12e4-be31-4876-9f9a-ef51e4776801" elementFormDefault="qualified">
    <xsd:import namespace="http://schemas.microsoft.com/office/2006/documentManagement/types"/>
    <xsd:import namespace="http://schemas.microsoft.com/office/infopath/2007/PartnerControls"/>
    <xsd:element name="Event" ma:index="15" nillable="true" ma:displayName="Event" ma:list="{d7d06f07-cc89-4413-ad03-bfef52d4295c}" ma:internalName="Event" ma:showField="LinkTitleNoMenu" ma:web="e4cbb22d-549e-4ab5-a36f-23286c7de891">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4"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GMMB_x0020_Department xmlns="cee09c55-d643-4432-8845-148140087fbe">Account Management</GMMB_x0020_Department>
    <Account_x0020_Document_x0020_Type xmlns="cee09c55-d643-4432-8845-148140087fbe">Presentation</Account_x0020_Document_x0020_Type>
    <jd4e143a6be64cdca9e0a47b5449ad4e xmlns="cee09c55-d643-4432-8845-148140087fbe">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dae00b62-24a0-40d6-a561-b545f74a3477</TermId>
        </TermInfo>
        <TermInfo xmlns="http://schemas.microsoft.com/office/infopath/2007/PartnerControls">
          <TermName xmlns="http://schemas.microsoft.com/office/infopath/2007/PartnerControls">Design</TermName>
          <TermId xmlns="http://schemas.microsoft.com/office/infopath/2007/PartnerControls">fee382aa-1ca3-4f0d-91cc-48b5bd71f7cf</TermId>
        </TermInfo>
      </Terms>
    </jd4e143a6be64cdca9e0a47b5449ad4e>
    <Event xmlns="87fb12e4-be31-4876-9f9a-ef51e4776801">5</Event>
    <TaxCatchAll xmlns="cee09c55-d643-4432-8845-148140087fbe">
      <Value>51</Value>
      <Value>1</Value>
    </TaxCatchAll>
  </documentManagement>
</p:properties>
</file>

<file path=customXml/itemProps1.xml><?xml version="1.0" encoding="utf-8"?>
<ds:datastoreItem xmlns:ds="http://schemas.openxmlformats.org/officeDocument/2006/customXml" ds:itemID="{BCF8532B-D316-42E8-81A1-0C96501FF6F2}">
  <ds:schemaRefs>
    <ds:schemaRef ds:uri="http://schemas.microsoft.com/sharepoint/v3/contenttype/forms"/>
  </ds:schemaRefs>
</ds:datastoreItem>
</file>

<file path=customXml/itemProps2.xml><?xml version="1.0" encoding="utf-8"?>
<ds:datastoreItem xmlns:ds="http://schemas.openxmlformats.org/officeDocument/2006/customXml" ds:itemID="{1A9F7BD6-77D2-4E39-81A4-CA094144FB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e09c55-d643-4432-8845-148140087fbe"/>
    <ds:schemaRef ds:uri="87fb12e4-be31-4876-9f9a-ef51e47768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12D142B-1DA5-4FEF-8CB1-0A94C09A3C91}">
  <ds:schemaRefs>
    <ds:schemaRef ds:uri="http://schemas.microsoft.com/office/2006/documentManagement/types"/>
    <ds:schemaRef ds:uri="http://schemas.microsoft.com/office/2006/metadata/properties"/>
    <ds:schemaRef ds:uri="http://purl.org/dc/dcmitype/"/>
    <ds:schemaRef ds:uri="cee09c55-d643-4432-8845-148140087fbe"/>
    <ds:schemaRef ds:uri="http://schemas.microsoft.com/office/infopath/2007/PartnerControls"/>
    <ds:schemaRef ds:uri="http://www.w3.org/XML/1998/namespace"/>
    <ds:schemaRef ds:uri="http://purl.org/dc/elements/1.1/"/>
    <ds:schemaRef ds:uri="http://schemas.openxmlformats.org/package/2006/metadata/core-properties"/>
    <ds:schemaRef ds:uri="87fb12e4-be31-4876-9f9a-ef51e4776801"/>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16889</TotalTime>
  <Words>3563</Words>
  <Application>Microsoft Macintosh PowerPoint</Application>
  <PresentationFormat>On-screen Show (4:3)</PresentationFormat>
  <Paragraphs>339</Paragraphs>
  <Slides>45</Slides>
  <Notes>42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47" baseType="lpstr">
      <vt:lpstr>Office Theme</vt:lpstr>
      <vt:lpstr>Microsoft Word Document</vt:lpstr>
      <vt:lpstr>CTE in the Core:  Why, How, and Who Can Teach it?</vt:lpstr>
      <vt:lpstr>INTRODUCTIONS: WHO IS IN THE ROOM?</vt:lpstr>
      <vt:lpstr>About CCASN </vt:lpstr>
      <vt:lpstr>What is a Dual/Academic CTE Course?</vt:lpstr>
      <vt:lpstr>DUAL ACADEMIC &amp; CTE COURSES</vt:lpstr>
      <vt:lpstr>TRADITIONALLY</vt:lpstr>
      <vt:lpstr>DEVELOPMENT of DUAL ACADEMIC/CTE COURSES</vt:lpstr>
      <vt:lpstr>CHANGING ROLE OF CTE</vt:lpstr>
      <vt:lpstr>FOUR COMPONENTS of LINKED LEARNING</vt:lpstr>
      <vt:lpstr>NATIONAL SHIFT TO COLLEGE &amp; CAREER</vt:lpstr>
      <vt:lpstr>DUAL ACADEMIC/CTE VALUE ADDED</vt:lpstr>
      <vt:lpstr>DUAL ACADEMIC/CTE VALUE ADDED</vt:lpstr>
      <vt:lpstr>INTEGRATING CTE IN MATH: PRINCIPLES </vt:lpstr>
      <vt:lpstr>ARE THESE DUAL ACADEMIC/CTE COURSES?</vt:lpstr>
      <vt:lpstr>Geometry in Construction</vt:lpstr>
      <vt:lpstr>GEOMETRY IN CONSTRUCTION</vt:lpstr>
      <vt:lpstr>WHAT IS, WHAT ISN’T</vt:lpstr>
      <vt:lpstr>Expansion of CTE/Academic Courses</vt:lpstr>
      <vt:lpstr>UCOP DATA</vt:lpstr>
      <vt:lpstr>UCCI PROGRAM COURSES</vt:lpstr>
      <vt:lpstr>UC DAVIS C-STEM CENTER  UCOP-approved PROGRAM COURSES</vt:lpstr>
      <vt:lpstr>California Partnership Academy  PROGRAM COURSES</vt:lpstr>
      <vt:lpstr>Project Lead the Way Program Courses</vt:lpstr>
      <vt:lpstr>UCOP-APPROVED NAF PROGRAM COURSES  500 NAF ACADEMIES in 38 STATES</vt:lpstr>
      <vt:lpstr>RAPID EXPANSION of PATHWAYS</vt:lpstr>
      <vt:lpstr>PowerPoint Presentation</vt:lpstr>
      <vt:lpstr>PowerPoint Presentation</vt:lpstr>
      <vt:lpstr>CHALLENGES OF DUAL ACADEMIC/CTE COURSES</vt:lpstr>
      <vt:lpstr>SOME DISTRICTS WON’T USE THEM AT ALL</vt:lpstr>
      <vt:lpstr>CHALLENGES OF  DUAL ACADEMIC/CTE COURSES</vt:lpstr>
      <vt:lpstr>CTE TEACHER SHORTAGE</vt:lpstr>
      <vt:lpstr>EXPANDING LINKED LEARNING PATHWAYS INCREASES DEMAND FOR CTE TEACHERS</vt:lpstr>
      <vt:lpstr>CONFLICTS ARISE</vt:lpstr>
      <vt:lpstr>WHAT IS HIGH QUALITY PROFESSIONAL DEVELOPMENT FOR THESE COURSES?</vt:lpstr>
      <vt:lpstr>PowerPoint Presentation</vt:lpstr>
      <vt:lpstr>CREDENTIALING &amp; REPORTING</vt:lpstr>
      <vt:lpstr>DUAL ACADEMIC/CTE CREDENTIALING</vt:lpstr>
      <vt:lpstr>DUAL ACADEMIC/CTE REPORTING</vt:lpstr>
      <vt:lpstr>RECOMMENDATIONS</vt:lpstr>
      <vt:lpstr>DISTRICT POLICY RECOMMENDATIONS</vt:lpstr>
      <vt:lpstr>STATE POLICY RECOMMENDATIONS</vt:lpstr>
      <vt:lpstr>FEDERAL POLICY RECOMMENDATIONS</vt:lpstr>
      <vt:lpstr>FEDERAL POLICY RECOMMENDATIONS</vt:lpstr>
      <vt:lpstr>Questions?</vt:lpstr>
      <vt:lpstr>PowerPoint Presentation</vt:lpstr>
    </vt:vector>
  </TitlesOfParts>
  <Company>UA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Wagner, Allie</dc:creator>
  <cp:lastModifiedBy>Anne Johnston</cp:lastModifiedBy>
  <cp:revision>288</cp:revision>
  <cp:lastPrinted>2014-02-10T18:57:30Z</cp:lastPrinted>
  <dcterms:created xsi:type="dcterms:W3CDTF">2013-04-26T00:18:08Z</dcterms:created>
  <dcterms:modified xsi:type="dcterms:W3CDTF">2015-01-13T23:03:37Z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ccount Document Tagging">
    <vt:lpwstr>51;#Template|dae00b62-24a0-40d6-a561-b545f74a3477;#1;#Design|fee382aa-1ca3-4f0d-91cc-48b5bd71f7cf</vt:lpwstr>
  </property>
  <property fmtid="{D5CDD505-2E9C-101B-9397-08002B2CF9AE}" pid="3" name="ContentTypeId">
    <vt:lpwstr>0x010100C4B91A1330EF8548A860B549DEB6CCE200793D419805F3E5488CF1FC62008AC60C</vt:lpwstr>
  </property>
</Properties>
</file>