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77" r:id="rId4"/>
    <p:sldId id="278" r:id="rId5"/>
    <p:sldId id="263" r:id="rId6"/>
    <p:sldId id="257" r:id="rId7"/>
    <p:sldId id="258" r:id="rId8"/>
    <p:sldId id="264" r:id="rId9"/>
    <p:sldId id="260" r:id="rId10"/>
    <p:sldId id="268" r:id="rId11"/>
    <p:sldId id="269" r:id="rId12"/>
    <p:sldId id="270" r:id="rId13"/>
    <p:sldId id="261"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156132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354057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1534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361276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95252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127685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321101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229847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27181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81681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22674-320A-459C-9B82-78CE8A7CC0C3}" type="datetimeFigureOut">
              <a:rPr lang="en-US" smtClean="0"/>
              <a:t>4/10/2015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61DEC-F828-4FB2-AE7F-95AA028466C8}" type="slidenum">
              <a:rPr lang="en-US" smtClean="0"/>
              <a:t>‹#›</a:t>
            </a:fld>
            <a:endParaRPr lang="en-US" dirty="0"/>
          </a:p>
        </p:txBody>
      </p:sp>
    </p:spTree>
    <p:extLst>
      <p:ext uri="{BB962C8B-B14F-4D97-AF65-F5344CB8AC3E}">
        <p14:creationId xmlns:p14="http://schemas.microsoft.com/office/powerpoint/2010/main" val="242978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22674-320A-459C-9B82-78CE8A7CC0C3}" type="datetimeFigureOut">
              <a:rPr lang="en-US" smtClean="0"/>
              <a:t>4/10/2015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61DEC-F828-4FB2-AE7F-95AA028466C8}" type="slidenum">
              <a:rPr lang="en-US" smtClean="0"/>
              <a:t>‹#›</a:t>
            </a:fld>
            <a:endParaRPr lang="en-US" dirty="0"/>
          </a:p>
        </p:txBody>
      </p:sp>
    </p:spTree>
    <p:extLst>
      <p:ext uri="{BB962C8B-B14F-4D97-AF65-F5344CB8AC3E}">
        <p14:creationId xmlns:p14="http://schemas.microsoft.com/office/powerpoint/2010/main" val="4212276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1875" y="762000"/>
            <a:ext cx="5084725" cy="769441"/>
          </a:xfrm>
          <a:prstGeom prst="rect">
            <a:avLst/>
          </a:prstGeom>
        </p:spPr>
        <p:txBody>
          <a:bodyPr wrap="none">
            <a:spAutoFit/>
          </a:bodyPr>
          <a:lstStyle/>
          <a:p>
            <a:r>
              <a:rPr lang="en-US" sz="4400" b="1" dirty="0"/>
              <a:t>School Year Calendar</a:t>
            </a:r>
            <a:endParaRPr lang="en-US" sz="4400" dirty="0"/>
          </a:p>
        </p:txBody>
      </p:sp>
      <p:sp>
        <p:nvSpPr>
          <p:cNvPr id="3" name="TextBox 2"/>
          <p:cNvSpPr txBox="1"/>
          <p:nvPr/>
        </p:nvSpPr>
        <p:spPr>
          <a:xfrm>
            <a:off x="457200" y="1828800"/>
            <a:ext cx="8382000" cy="4154984"/>
          </a:xfrm>
          <a:prstGeom prst="rect">
            <a:avLst/>
          </a:prstGeom>
          <a:noFill/>
        </p:spPr>
        <p:txBody>
          <a:bodyPr wrap="square" rtlCol="0">
            <a:spAutoFit/>
          </a:bodyPr>
          <a:lstStyle/>
          <a:p>
            <a:r>
              <a:rPr lang="en-US" sz="2400" dirty="0" smtClean="0"/>
              <a:t>This Excel spreadsheet produces a 14-month calendar through the 2050-51 school year, with minimal initial user input. Keeping a count of student days is automatic; just enter a starting date and the number of student days – that’s it!! Holidays are easily designated and student days are automatically adjusted. This tool makes easy work of the development of a school year calendar and is especially useful for negotiations. The calendar is set to print on 3 pages of standard 8 1/2 x 11 paper in landscape orientation – any smaller will produce results with very small text that is difficult to read. A beginning understanding of Excel is recommended for use. </a:t>
            </a:r>
          </a:p>
        </p:txBody>
      </p:sp>
      <p:sp>
        <p:nvSpPr>
          <p:cNvPr id="4" name="TextBox 3"/>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
        <p:nvSpPr>
          <p:cNvPr id="5" name="TextBox 4"/>
          <p:cNvSpPr txBox="1"/>
          <p:nvPr/>
        </p:nvSpPr>
        <p:spPr>
          <a:xfrm>
            <a:off x="457200" y="228600"/>
            <a:ext cx="8229600" cy="400110"/>
          </a:xfrm>
          <a:prstGeom prst="rect">
            <a:avLst/>
          </a:prstGeom>
          <a:noFill/>
        </p:spPr>
        <p:txBody>
          <a:bodyPr wrap="square" rtlCol="0">
            <a:spAutoFit/>
          </a:bodyPr>
          <a:lstStyle/>
          <a:p>
            <a:r>
              <a:rPr lang="en-US" sz="2000" b="1" dirty="0" smtClean="0">
                <a:solidFill>
                  <a:srgbClr val="FF0000"/>
                </a:solidFill>
              </a:rPr>
              <a:t>View this in “Slide Show” mode for the proper display of animations.</a:t>
            </a:r>
            <a:endParaRPr lang="en-US" sz="2000" b="1" dirty="0">
              <a:solidFill>
                <a:srgbClr val="FF0000"/>
              </a:solidFill>
            </a:endParaRPr>
          </a:p>
        </p:txBody>
      </p:sp>
    </p:spTree>
    <p:extLst>
      <p:ext uri="{BB962C8B-B14F-4D97-AF65-F5344CB8AC3E}">
        <p14:creationId xmlns:p14="http://schemas.microsoft.com/office/powerpoint/2010/main" val="413204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9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4480"/>
            <a:ext cx="8322766"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1960" y="304800"/>
            <a:ext cx="8322766" cy="830997"/>
          </a:xfrm>
          <a:prstGeom prst="rect">
            <a:avLst/>
          </a:prstGeom>
          <a:noFill/>
        </p:spPr>
        <p:txBody>
          <a:bodyPr wrap="square" rtlCol="0">
            <a:spAutoFit/>
          </a:bodyPr>
          <a:lstStyle/>
          <a:p>
            <a:r>
              <a:rPr lang="en-US" sz="2400" dirty="0" smtClean="0">
                <a:solidFill>
                  <a:prstClr val="black"/>
                </a:solidFill>
              </a:rPr>
              <a:t>Holidays and Non-Student Days are set by placing a character in the cell directly above the calendar section designation </a:t>
            </a:r>
            <a:endParaRPr lang="en-US" sz="2400" dirty="0">
              <a:solidFill>
                <a:prstClr val="black"/>
              </a:solidFill>
            </a:endParaRPr>
          </a:p>
        </p:txBody>
      </p:sp>
      <p:cxnSp>
        <p:nvCxnSpPr>
          <p:cNvPr id="4" name="Straight Arrow Connector 3"/>
          <p:cNvCxnSpPr/>
          <p:nvPr/>
        </p:nvCxnSpPr>
        <p:spPr>
          <a:xfrm flipH="1">
            <a:off x="1371600" y="1135797"/>
            <a:ext cx="4343400" cy="145500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 name="Rectangle 4"/>
          <p:cNvSpPr/>
          <p:nvPr/>
        </p:nvSpPr>
        <p:spPr>
          <a:xfrm>
            <a:off x="6784914" y="5943600"/>
            <a:ext cx="2221698" cy="461665"/>
          </a:xfrm>
          <a:prstGeom prst="rect">
            <a:avLst/>
          </a:prstGeom>
        </p:spPr>
        <p:txBody>
          <a:bodyPr wrap="none">
            <a:spAutoFit/>
          </a:bodyPr>
          <a:lstStyle/>
          <a:p>
            <a:r>
              <a:rPr lang="en-US" sz="2400" b="1" dirty="0"/>
              <a:t>Click to proceed</a:t>
            </a:r>
          </a:p>
        </p:txBody>
      </p:sp>
    </p:spTree>
    <p:extLst>
      <p:ext uri="{BB962C8B-B14F-4D97-AF65-F5344CB8AC3E}">
        <p14:creationId xmlns:p14="http://schemas.microsoft.com/office/powerpoint/2010/main" val="282588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200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4480"/>
            <a:ext cx="8322766"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1960" y="304800"/>
            <a:ext cx="8322766" cy="830997"/>
          </a:xfrm>
          <a:prstGeom prst="rect">
            <a:avLst/>
          </a:prstGeom>
          <a:noFill/>
        </p:spPr>
        <p:txBody>
          <a:bodyPr wrap="square" rtlCol="0">
            <a:spAutoFit/>
          </a:bodyPr>
          <a:lstStyle/>
          <a:p>
            <a:r>
              <a:rPr lang="en-US" sz="2400" dirty="0" smtClean="0">
                <a:solidFill>
                  <a:prstClr val="black"/>
                </a:solidFill>
              </a:rPr>
              <a:t>Holidays and Non-Student Days are set by placing a character in the cell directly above the calendar section designation </a:t>
            </a:r>
            <a:endParaRPr lang="en-US" sz="2400" dirty="0">
              <a:solidFill>
                <a:prstClr val="black"/>
              </a:solidFill>
            </a:endParaRPr>
          </a:p>
        </p:txBody>
      </p:sp>
      <p:sp>
        <p:nvSpPr>
          <p:cNvPr id="5" name="TextBox 4"/>
          <p:cNvSpPr txBox="1"/>
          <p:nvPr/>
        </p:nvSpPr>
        <p:spPr>
          <a:xfrm>
            <a:off x="2362200" y="3442007"/>
            <a:ext cx="4114800" cy="2677656"/>
          </a:xfrm>
          <a:prstGeom prst="rect">
            <a:avLst/>
          </a:prstGeom>
          <a:noFill/>
        </p:spPr>
        <p:txBody>
          <a:bodyPr wrap="square" rtlCol="0">
            <a:spAutoFit/>
          </a:bodyPr>
          <a:lstStyle/>
          <a:p>
            <a:r>
              <a:rPr lang="en-US" sz="2400" b="1" dirty="0" smtClean="0">
                <a:solidFill>
                  <a:prstClr val="black"/>
                </a:solidFill>
              </a:rPr>
              <a:t>Watch the day </a:t>
            </a:r>
            <a:r>
              <a:rPr lang="en-US" sz="2400" b="1" dirty="0">
                <a:solidFill>
                  <a:prstClr val="black"/>
                </a:solidFill>
              </a:rPr>
              <a:t>c</a:t>
            </a:r>
            <a:r>
              <a:rPr lang="en-US" sz="2400" b="1" dirty="0" smtClean="0">
                <a:solidFill>
                  <a:prstClr val="black"/>
                </a:solidFill>
              </a:rPr>
              <a:t>ount change when the letter “H” is placed directly above the section A calendar designation (any character can be placed in this location – “H” is used here for “Holiday”</a:t>
            </a:r>
            <a:endParaRPr lang="en-US" sz="2400" b="1" dirty="0">
              <a:solidFill>
                <a:prstClr val="black"/>
              </a:solidFill>
            </a:endParaRPr>
          </a:p>
        </p:txBody>
      </p:sp>
      <p:cxnSp>
        <p:nvCxnSpPr>
          <p:cNvPr id="6" name="Straight Arrow Connector 5"/>
          <p:cNvCxnSpPr>
            <a:stCxn id="5" idx="1"/>
          </p:cNvCxnSpPr>
          <p:nvPr/>
        </p:nvCxnSpPr>
        <p:spPr>
          <a:xfrm flipH="1" flipV="1">
            <a:off x="1371600" y="3124201"/>
            <a:ext cx="990600" cy="165663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6784914" y="5943600"/>
            <a:ext cx="2221698" cy="461665"/>
          </a:xfrm>
          <a:prstGeom prst="rect">
            <a:avLst/>
          </a:prstGeom>
        </p:spPr>
        <p:txBody>
          <a:bodyPr wrap="none">
            <a:spAutoFit/>
          </a:bodyPr>
          <a:lstStyle/>
          <a:p>
            <a:r>
              <a:rPr lang="en-US" sz="2400" b="1" dirty="0"/>
              <a:t>Click to proceed</a:t>
            </a:r>
          </a:p>
        </p:txBody>
      </p:sp>
    </p:spTree>
    <p:extLst>
      <p:ext uri="{BB962C8B-B14F-4D97-AF65-F5344CB8AC3E}">
        <p14:creationId xmlns:p14="http://schemas.microsoft.com/office/powerpoint/2010/main" val="80512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960" y="304800"/>
            <a:ext cx="8322766" cy="830997"/>
          </a:xfrm>
          <a:prstGeom prst="rect">
            <a:avLst/>
          </a:prstGeom>
          <a:noFill/>
        </p:spPr>
        <p:txBody>
          <a:bodyPr wrap="square" rtlCol="0">
            <a:spAutoFit/>
          </a:bodyPr>
          <a:lstStyle/>
          <a:p>
            <a:r>
              <a:rPr lang="en-US" sz="2400" dirty="0" smtClean="0">
                <a:solidFill>
                  <a:prstClr val="black"/>
                </a:solidFill>
              </a:rPr>
              <a:t>Holidays and Non-Student Days are set by placing a character in the cell directly above the calendar section designation </a:t>
            </a:r>
            <a:endParaRPr lang="en-US" sz="2400"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4480"/>
            <a:ext cx="8322766" cy="164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42664" y="2398222"/>
            <a:ext cx="328936" cy="369332"/>
          </a:xfrm>
          <a:prstGeom prst="rect">
            <a:avLst/>
          </a:prstGeom>
          <a:noFill/>
        </p:spPr>
        <p:txBody>
          <a:bodyPr wrap="none" rtlCol="0">
            <a:spAutoFit/>
          </a:bodyPr>
          <a:lstStyle/>
          <a:p>
            <a:r>
              <a:rPr lang="en-US" dirty="0" smtClean="0"/>
              <a:t>H</a:t>
            </a:r>
            <a:endParaRPr lang="en-US" dirty="0"/>
          </a:p>
        </p:txBody>
      </p:sp>
      <p:sp>
        <p:nvSpPr>
          <p:cNvPr id="2" name="TextBox 1"/>
          <p:cNvSpPr txBox="1"/>
          <p:nvPr/>
        </p:nvSpPr>
        <p:spPr>
          <a:xfrm>
            <a:off x="1056289" y="2856591"/>
            <a:ext cx="301686" cy="369332"/>
          </a:xfrm>
          <a:prstGeom prst="rect">
            <a:avLst/>
          </a:prstGeom>
          <a:noFill/>
        </p:spPr>
        <p:txBody>
          <a:bodyPr wrap="none" rtlCol="0">
            <a:spAutoFit/>
          </a:bodyPr>
          <a:lstStyle/>
          <a:p>
            <a:r>
              <a:rPr lang="en-US" dirty="0" smtClean="0"/>
              <a:t>5</a:t>
            </a:r>
            <a:endParaRPr lang="en-US" dirty="0"/>
          </a:p>
        </p:txBody>
      </p:sp>
      <p:sp>
        <p:nvSpPr>
          <p:cNvPr id="4" name="TextBox 3"/>
          <p:cNvSpPr txBox="1"/>
          <p:nvPr/>
        </p:nvSpPr>
        <p:spPr>
          <a:xfrm>
            <a:off x="2478566" y="2863518"/>
            <a:ext cx="301686" cy="369332"/>
          </a:xfrm>
          <a:prstGeom prst="rect">
            <a:avLst/>
          </a:prstGeom>
          <a:noFill/>
        </p:spPr>
        <p:txBody>
          <a:bodyPr wrap="none" rtlCol="0">
            <a:spAutoFit/>
          </a:bodyPr>
          <a:lstStyle/>
          <a:p>
            <a:r>
              <a:rPr lang="en-US" dirty="0" smtClean="0"/>
              <a:t>6</a:t>
            </a:r>
            <a:endParaRPr lang="en-US" dirty="0"/>
          </a:p>
        </p:txBody>
      </p:sp>
      <p:sp>
        <p:nvSpPr>
          <p:cNvPr id="6" name="TextBox 5"/>
          <p:cNvSpPr txBox="1"/>
          <p:nvPr/>
        </p:nvSpPr>
        <p:spPr>
          <a:xfrm>
            <a:off x="3911495" y="2863518"/>
            <a:ext cx="301686" cy="369332"/>
          </a:xfrm>
          <a:prstGeom prst="rect">
            <a:avLst/>
          </a:prstGeom>
          <a:noFill/>
        </p:spPr>
        <p:txBody>
          <a:bodyPr wrap="none" rtlCol="0">
            <a:spAutoFit/>
          </a:bodyPr>
          <a:lstStyle/>
          <a:p>
            <a:r>
              <a:rPr lang="en-US" dirty="0" smtClean="0"/>
              <a:t>7</a:t>
            </a:r>
            <a:endParaRPr lang="en-US" dirty="0"/>
          </a:p>
        </p:txBody>
      </p:sp>
      <p:sp>
        <p:nvSpPr>
          <p:cNvPr id="8" name="TextBox 7"/>
          <p:cNvSpPr txBox="1"/>
          <p:nvPr/>
        </p:nvSpPr>
        <p:spPr>
          <a:xfrm>
            <a:off x="5334000" y="2877373"/>
            <a:ext cx="301686" cy="369332"/>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6784914" y="2877373"/>
            <a:ext cx="301686" cy="369332"/>
          </a:xfrm>
          <a:prstGeom prst="rect">
            <a:avLst/>
          </a:prstGeom>
          <a:noFill/>
        </p:spPr>
        <p:txBody>
          <a:bodyPr wrap="none" rtlCol="0">
            <a:spAutoFit/>
          </a:bodyPr>
          <a:lstStyle/>
          <a:p>
            <a:r>
              <a:rPr lang="en-US" dirty="0" smtClean="0"/>
              <a:t>9</a:t>
            </a:r>
            <a:endParaRPr lang="en-US" dirty="0"/>
          </a:p>
        </p:txBody>
      </p:sp>
      <p:sp>
        <p:nvSpPr>
          <p:cNvPr id="10" name="TextBox 9"/>
          <p:cNvSpPr txBox="1"/>
          <p:nvPr/>
        </p:nvSpPr>
        <p:spPr>
          <a:xfrm>
            <a:off x="1066800" y="2877373"/>
            <a:ext cx="301686" cy="369332"/>
          </a:xfrm>
          <a:prstGeom prst="rect">
            <a:avLst/>
          </a:prstGeom>
          <a:noFill/>
        </p:spPr>
        <p:txBody>
          <a:bodyPr wrap="none" rtlCol="0">
            <a:spAutoFit/>
          </a:bodyPr>
          <a:lstStyle/>
          <a:p>
            <a:r>
              <a:rPr lang="en-US" dirty="0" smtClean="0"/>
              <a:t>4</a:t>
            </a:r>
            <a:endParaRPr lang="en-US" dirty="0"/>
          </a:p>
        </p:txBody>
      </p:sp>
      <p:sp>
        <p:nvSpPr>
          <p:cNvPr id="11" name="TextBox 10"/>
          <p:cNvSpPr txBox="1"/>
          <p:nvPr/>
        </p:nvSpPr>
        <p:spPr>
          <a:xfrm>
            <a:off x="2517714" y="2863518"/>
            <a:ext cx="301686" cy="369332"/>
          </a:xfrm>
          <a:prstGeom prst="rect">
            <a:avLst/>
          </a:prstGeom>
          <a:noFill/>
        </p:spPr>
        <p:txBody>
          <a:bodyPr wrap="none" rtlCol="0">
            <a:spAutoFit/>
          </a:bodyPr>
          <a:lstStyle/>
          <a:p>
            <a:r>
              <a:rPr lang="en-US" dirty="0" smtClean="0"/>
              <a:t>5</a:t>
            </a:r>
            <a:endParaRPr lang="en-US" dirty="0"/>
          </a:p>
        </p:txBody>
      </p:sp>
      <p:sp>
        <p:nvSpPr>
          <p:cNvPr id="12" name="TextBox 11"/>
          <p:cNvSpPr txBox="1"/>
          <p:nvPr/>
        </p:nvSpPr>
        <p:spPr>
          <a:xfrm>
            <a:off x="3912440" y="2861601"/>
            <a:ext cx="301686" cy="369332"/>
          </a:xfrm>
          <a:prstGeom prst="rect">
            <a:avLst/>
          </a:prstGeom>
          <a:noFill/>
        </p:spPr>
        <p:txBody>
          <a:bodyPr wrap="none" rtlCol="0">
            <a:spAutoFit/>
          </a:bodyPr>
          <a:lstStyle/>
          <a:p>
            <a:r>
              <a:rPr lang="en-US" dirty="0" smtClean="0"/>
              <a:t>6</a:t>
            </a:r>
            <a:endParaRPr lang="en-US" dirty="0"/>
          </a:p>
        </p:txBody>
      </p:sp>
      <p:sp>
        <p:nvSpPr>
          <p:cNvPr id="13" name="TextBox 12"/>
          <p:cNvSpPr txBox="1"/>
          <p:nvPr/>
        </p:nvSpPr>
        <p:spPr>
          <a:xfrm>
            <a:off x="5334000" y="2877373"/>
            <a:ext cx="301686" cy="369332"/>
          </a:xfrm>
          <a:prstGeom prst="rect">
            <a:avLst/>
          </a:prstGeom>
          <a:noFill/>
        </p:spPr>
        <p:txBody>
          <a:bodyPr wrap="none" rtlCol="0">
            <a:spAutoFit/>
          </a:bodyPr>
          <a:lstStyle/>
          <a:p>
            <a:r>
              <a:rPr lang="en-US" dirty="0" smtClean="0"/>
              <a:t>7</a:t>
            </a:r>
            <a:endParaRPr lang="en-US" dirty="0"/>
          </a:p>
        </p:txBody>
      </p:sp>
      <p:sp>
        <p:nvSpPr>
          <p:cNvPr id="14" name="TextBox 13"/>
          <p:cNvSpPr txBox="1"/>
          <p:nvPr/>
        </p:nvSpPr>
        <p:spPr>
          <a:xfrm>
            <a:off x="6784914" y="2880339"/>
            <a:ext cx="301686" cy="369332"/>
          </a:xfrm>
          <a:prstGeom prst="rect">
            <a:avLst/>
          </a:prstGeom>
          <a:noFill/>
        </p:spPr>
        <p:txBody>
          <a:bodyPr wrap="none" rtlCol="0">
            <a:spAutoFit/>
          </a:bodyPr>
          <a:lstStyle/>
          <a:p>
            <a:r>
              <a:rPr lang="en-US" dirty="0" smtClean="0"/>
              <a:t>8</a:t>
            </a:r>
            <a:endParaRPr lang="en-US" dirty="0"/>
          </a:p>
        </p:txBody>
      </p:sp>
      <p:cxnSp>
        <p:nvCxnSpPr>
          <p:cNvPr id="16" name="Straight Arrow Connector 15"/>
          <p:cNvCxnSpPr/>
          <p:nvPr/>
        </p:nvCxnSpPr>
        <p:spPr>
          <a:xfrm flipH="1" flipV="1">
            <a:off x="1327840" y="3200400"/>
            <a:ext cx="382557" cy="9442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flipH="1" flipV="1">
            <a:off x="2718868" y="3200400"/>
            <a:ext cx="382557" cy="9442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flipV="1">
            <a:off x="4113726" y="3200399"/>
            <a:ext cx="382557" cy="9442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flipH="1" flipV="1">
            <a:off x="5595575" y="3200400"/>
            <a:ext cx="382557" cy="9442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H="1" flipV="1">
            <a:off x="7005729" y="3186701"/>
            <a:ext cx="382557" cy="9442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H="1">
            <a:off x="1408921" y="2377440"/>
            <a:ext cx="674442" cy="2054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Rectangle 24"/>
          <p:cNvSpPr/>
          <p:nvPr/>
        </p:nvSpPr>
        <p:spPr>
          <a:xfrm>
            <a:off x="6784914" y="5943600"/>
            <a:ext cx="2221698" cy="461665"/>
          </a:xfrm>
          <a:prstGeom prst="rect">
            <a:avLst/>
          </a:prstGeom>
        </p:spPr>
        <p:txBody>
          <a:bodyPr wrap="none">
            <a:spAutoFit/>
          </a:bodyPr>
          <a:lstStyle/>
          <a:p>
            <a:r>
              <a:rPr lang="en-US" sz="2400" b="1" dirty="0"/>
              <a:t>Click to proceed</a:t>
            </a:r>
          </a:p>
        </p:txBody>
      </p:sp>
    </p:spTree>
    <p:extLst>
      <p:ext uri="{BB962C8B-B14F-4D97-AF65-F5344CB8AC3E}">
        <p14:creationId xmlns:p14="http://schemas.microsoft.com/office/powerpoint/2010/main" val="348219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childTnLst>
                                </p:cTn>
                              </p:par>
                            </p:childTnLst>
                          </p:cTn>
                        </p:par>
                        <p:par>
                          <p:cTn id="13" fill="hold">
                            <p:stCondLst>
                              <p:cond delay="2000"/>
                            </p:stCondLst>
                            <p:childTnLst>
                              <p:par>
                                <p:cTn id="14" presetID="1" presetClass="exit" presetSubtype="0" fill="hold" grpId="0" nodeType="afterEffect">
                                  <p:stCondLst>
                                    <p:cond delay="500"/>
                                  </p:stCondLst>
                                  <p:childTnLst>
                                    <p:set>
                                      <p:cBhvr>
                                        <p:cTn id="15" dur="1" fill="hold">
                                          <p:stCondLst>
                                            <p:cond delay="0"/>
                                          </p:stCondLst>
                                        </p:cTn>
                                        <p:tgtEl>
                                          <p:spTgt spid="2"/>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50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nodeType="afterEffect">
                                  <p:stCondLst>
                                    <p:cond delay="500"/>
                                  </p:stCondLst>
                                  <p:childTnLst>
                                    <p:set>
                                      <p:cBhvr>
                                        <p:cTn id="21" dur="1" fill="hold">
                                          <p:stCondLst>
                                            <p:cond delay="0"/>
                                          </p:stCondLst>
                                        </p:cTn>
                                        <p:tgtEl>
                                          <p:spTgt spid="18"/>
                                        </p:tgtEl>
                                        <p:attrNameLst>
                                          <p:attrName>style.visibility</p:attrName>
                                        </p:attrNameLst>
                                      </p:cBhvr>
                                      <p:to>
                                        <p:strVal val="visible"/>
                                      </p:to>
                                    </p:set>
                                  </p:childTnLst>
                                </p:cTn>
                              </p:par>
                            </p:childTnLst>
                          </p:cTn>
                        </p:par>
                        <p:par>
                          <p:cTn id="22" fill="hold">
                            <p:stCondLst>
                              <p:cond delay="3500"/>
                            </p:stCondLst>
                            <p:childTnLst>
                              <p:par>
                                <p:cTn id="23" presetID="1" presetClass="exit" presetSubtype="0" fill="hold" grpId="0" nodeType="afterEffect">
                                  <p:stCondLst>
                                    <p:cond delay="500"/>
                                  </p:stCondLst>
                                  <p:childTnLst>
                                    <p:set>
                                      <p:cBhvr>
                                        <p:cTn id="24" dur="1" fill="hold">
                                          <p:stCondLst>
                                            <p:cond delay="0"/>
                                          </p:stCondLst>
                                        </p:cTn>
                                        <p:tgtEl>
                                          <p:spTgt spid="4"/>
                                        </p:tgtEl>
                                        <p:attrNameLst>
                                          <p:attrName>style.visibility</p:attrName>
                                        </p:attrNameLst>
                                      </p:cBhvr>
                                      <p:to>
                                        <p:strVal val="hidden"/>
                                      </p:to>
                                    </p:set>
                                  </p:childTnLst>
                                </p:cTn>
                              </p:par>
                            </p:childTnLst>
                          </p:cTn>
                        </p:par>
                        <p:par>
                          <p:cTn id="25" fill="hold">
                            <p:stCondLst>
                              <p:cond delay="4000"/>
                            </p:stCondLst>
                            <p:childTnLst>
                              <p:par>
                                <p:cTn id="26" presetID="1" presetClass="entr" presetSubtype="0"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4500"/>
                            </p:stCondLst>
                            <p:childTnLst>
                              <p:par>
                                <p:cTn id="29" presetID="1" presetClass="entr" presetSubtype="0" fill="hold" nodeType="afterEffect">
                                  <p:stCondLst>
                                    <p:cond delay="50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5000"/>
                            </p:stCondLst>
                            <p:childTnLst>
                              <p:par>
                                <p:cTn id="32" presetID="1" presetClass="exit" presetSubtype="0" fill="hold" grpId="0" nodeType="afterEffect">
                                  <p:stCondLst>
                                    <p:cond delay="500"/>
                                  </p:stCondLst>
                                  <p:childTnLst>
                                    <p:set>
                                      <p:cBhvr>
                                        <p:cTn id="33" dur="1" fill="hold">
                                          <p:stCondLst>
                                            <p:cond delay="0"/>
                                          </p:stCondLst>
                                        </p:cTn>
                                        <p:tgtEl>
                                          <p:spTgt spid="6"/>
                                        </p:tgtEl>
                                        <p:attrNameLst>
                                          <p:attrName>style.visibility</p:attrName>
                                        </p:attrNameLst>
                                      </p:cBhvr>
                                      <p:to>
                                        <p:strVal val="hidden"/>
                                      </p:to>
                                    </p:set>
                                  </p:childTnLst>
                                </p:cTn>
                              </p:par>
                            </p:childTnLst>
                          </p:cTn>
                        </p:par>
                        <p:par>
                          <p:cTn id="34" fill="hold">
                            <p:stCondLst>
                              <p:cond delay="5500"/>
                            </p:stCondLst>
                            <p:childTnLst>
                              <p:par>
                                <p:cTn id="35" presetID="1" presetClass="entr" presetSubtype="0" fill="hold" grpId="0" nodeType="afterEffect">
                                  <p:stCondLst>
                                    <p:cond delay="500"/>
                                  </p:stCondLst>
                                  <p:childTnLst>
                                    <p:set>
                                      <p:cBhvr>
                                        <p:cTn id="36" dur="1" fill="hold">
                                          <p:stCondLst>
                                            <p:cond delay="0"/>
                                          </p:stCondLst>
                                        </p:cTn>
                                        <p:tgtEl>
                                          <p:spTgt spid="12"/>
                                        </p:tgtEl>
                                        <p:attrNameLst>
                                          <p:attrName>style.visibility</p:attrName>
                                        </p:attrNameLst>
                                      </p:cBhvr>
                                      <p:to>
                                        <p:strVal val="visible"/>
                                      </p:to>
                                    </p:set>
                                  </p:childTnLst>
                                </p:cTn>
                              </p:par>
                            </p:childTnLst>
                          </p:cTn>
                        </p:par>
                        <p:par>
                          <p:cTn id="37" fill="hold">
                            <p:stCondLst>
                              <p:cond delay="6000"/>
                            </p:stCondLst>
                            <p:childTnLst>
                              <p:par>
                                <p:cTn id="38" presetID="1" presetClass="entr" presetSubtype="0" fill="hold" nodeType="afterEffect">
                                  <p:stCondLst>
                                    <p:cond delay="500"/>
                                  </p:stCondLst>
                                  <p:childTnLst>
                                    <p:set>
                                      <p:cBhvr>
                                        <p:cTn id="39" dur="1" fill="hold">
                                          <p:stCondLst>
                                            <p:cond delay="0"/>
                                          </p:stCondLst>
                                        </p:cTn>
                                        <p:tgtEl>
                                          <p:spTgt spid="20"/>
                                        </p:tgtEl>
                                        <p:attrNameLst>
                                          <p:attrName>style.visibility</p:attrName>
                                        </p:attrNameLst>
                                      </p:cBhvr>
                                      <p:to>
                                        <p:strVal val="visible"/>
                                      </p:to>
                                    </p:set>
                                  </p:childTnLst>
                                </p:cTn>
                              </p:par>
                            </p:childTnLst>
                          </p:cTn>
                        </p:par>
                        <p:par>
                          <p:cTn id="40" fill="hold">
                            <p:stCondLst>
                              <p:cond delay="6500"/>
                            </p:stCondLst>
                            <p:childTnLst>
                              <p:par>
                                <p:cTn id="41" presetID="1" presetClass="exit" presetSubtype="0" fill="hold" grpId="0" nodeType="afterEffect">
                                  <p:stCondLst>
                                    <p:cond delay="500"/>
                                  </p:stCondLst>
                                  <p:childTnLst>
                                    <p:set>
                                      <p:cBhvr>
                                        <p:cTn id="42" dur="1" fill="hold">
                                          <p:stCondLst>
                                            <p:cond delay="0"/>
                                          </p:stCondLst>
                                        </p:cTn>
                                        <p:tgtEl>
                                          <p:spTgt spid="8"/>
                                        </p:tgtEl>
                                        <p:attrNameLst>
                                          <p:attrName>style.visibility</p:attrName>
                                        </p:attrNameLst>
                                      </p:cBhvr>
                                      <p:to>
                                        <p:strVal val="hidden"/>
                                      </p:to>
                                    </p:set>
                                  </p:childTnLst>
                                </p:cTn>
                              </p:par>
                            </p:childTnLst>
                          </p:cTn>
                        </p:par>
                        <p:par>
                          <p:cTn id="43" fill="hold">
                            <p:stCondLst>
                              <p:cond delay="7000"/>
                            </p:stCondLst>
                            <p:childTnLst>
                              <p:par>
                                <p:cTn id="44" presetID="1" presetClass="entr" presetSubtype="0" fill="hold" grpId="0" nodeType="afterEffect">
                                  <p:stCondLst>
                                    <p:cond delay="500"/>
                                  </p:stCondLst>
                                  <p:childTnLst>
                                    <p:set>
                                      <p:cBhvr>
                                        <p:cTn id="45" dur="1" fill="hold">
                                          <p:stCondLst>
                                            <p:cond delay="0"/>
                                          </p:stCondLst>
                                        </p:cTn>
                                        <p:tgtEl>
                                          <p:spTgt spid="13"/>
                                        </p:tgtEl>
                                        <p:attrNameLst>
                                          <p:attrName>style.visibility</p:attrName>
                                        </p:attrNameLst>
                                      </p:cBhvr>
                                      <p:to>
                                        <p:strVal val="visible"/>
                                      </p:to>
                                    </p:set>
                                  </p:childTnLst>
                                </p:cTn>
                              </p:par>
                            </p:childTnLst>
                          </p:cTn>
                        </p:par>
                        <p:par>
                          <p:cTn id="46" fill="hold">
                            <p:stCondLst>
                              <p:cond delay="7500"/>
                            </p:stCondLst>
                            <p:childTnLst>
                              <p:par>
                                <p:cTn id="47" presetID="1" presetClass="entr" presetSubtype="0" fill="hold" nodeType="afterEffect">
                                  <p:stCondLst>
                                    <p:cond delay="500"/>
                                  </p:stCondLst>
                                  <p:childTnLst>
                                    <p:set>
                                      <p:cBhvr>
                                        <p:cTn id="48" dur="1" fill="hold">
                                          <p:stCondLst>
                                            <p:cond delay="0"/>
                                          </p:stCondLst>
                                        </p:cTn>
                                        <p:tgtEl>
                                          <p:spTgt spid="21"/>
                                        </p:tgtEl>
                                        <p:attrNameLst>
                                          <p:attrName>style.visibility</p:attrName>
                                        </p:attrNameLst>
                                      </p:cBhvr>
                                      <p:to>
                                        <p:strVal val="visible"/>
                                      </p:to>
                                    </p:set>
                                  </p:childTnLst>
                                </p:cTn>
                              </p:par>
                            </p:childTnLst>
                          </p:cTn>
                        </p:par>
                        <p:par>
                          <p:cTn id="49" fill="hold">
                            <p:stCondLst>
                              <p:cond delay="8000"/>
                            </p:stCondLst>
                            <p:childTnLst>
                              <p:par>
                                <p:cTn id="50" presetID="1" presetClass="exit" presetSubtype="0" fill="hold" grpId="0" nodeType="afterEffect">
                                  <p:stCondLst>
                                    <p:cond delay="500"/>
                                  </p:stCondLst>
                                  <p:childTnLst>
                                    <p:set>
                                      <p:cBhvr>
                                        <p:cTn id="51" dur="1" fill="hold">
                                          <p:stCondLst>
                                            <p:cond delay="0"/>
                                          </p:stCondLst>
                                        </p:cTn>
                                        <p:tgtEl>
                                          <p:spTgt spid="9"/>
                                        </p:tgtEl>
                                        <p:attrNameLst>
                                          <p:attrName>style.visibility</p:attrName>
                                        </p:attrNameLst>
                                      </p:cBhvr>
                                      <p:to>
                                        <p:strVal val="hidden"/>
                                      </p:to>
                                    </p:set>
                                  </p:childTnLst>
                                </p:cTn>
                              </p:par>
                            </p:childTnLst>
                          </p:cTn>
                        </p:par>
                        <p:par>
                          <p:cTn id="52" fill="hold">
                            <p:stCondLst>
                              <p:cond delay="8500"/>
                            </p:stCondLst>
                            <p:childTnLst>
                              <p:par>
                                <p:cTn id="53" presetID="1" presetClass="entr" presetSubtype="0" fill="hold" grpId="0" nodeType="afterEffect">
                                  <p:stCondLst>
                                    <p:cond delay="500"/>
                                  </p:stCondLst>
                                  <p:childTnLst>
                                    <p:set>
                                      <p:cBhvr>
                                        <p:cTn id="54" dur="1" fill="hold">
                                          <p:stCondLst>
                                            <p:cond delay="0"/>
                                          </p:stCondLst>
                                        </p:cTn>
                                        <p:tgtEl>
                                          <p:spTgt spid="14"/>
                                        </p:tgtEl>
                                        <p:attrNameLst>
                                          <p:attrName>style.visibility</p:attrName>
                                        </p:attrNameLst>
                                      </p:cBhvr>
                                      <p:to>
                                        <p:strVal val="visible"/>
                                      </p:to>
                                    </p:set>
                                  </p:childTnLst>
                                </p:cTn>
                              </p:par>
                            </p:childTnLst>
                          </p:cTn>
                        </p:par>
                        <p:par>
                          <p:cTn id="55" fill="hold">
                            <p:stCondLst>
                              <p:cond delay="9000"/>
                            </p:stCondLst>
                            <p:childTnLst>
                              <p:par>
                                <p:cTn id="56" presetID="1" presetClass="entr" presetSubtype="0" fill="hold" grpId="0" nodeType="afterEffect">
                                  <p:stCondLst>
                                    <p:cond delay="2000"/>
                                  </p:stCondLst>
                                  <p:childTnLst>
                                    <p:set>
                                      <p:cBhvr>
                                        <p:cTn id="5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6" grpId="0"/>
      <p:bldP spid="8" grpId="0"/>
      <p:bldP spid="9" grpId="0"/>
      <p:bldP spid="10" grpId="0"/>
      <p:bldP spid="11" grpId="0"/>
      <p:bldP spid="12" grpId="0"/>
      <p:bldP spid="13" grpId="0"/>
      <p:bldP spid="1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 y="2712720"/>
            <a:ext cx="8011553" cy="155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18160" y="304800"/>
            <a:ext cx="8011553" cy="1015663"/>
          </a:xfrm>
          <a:prstGeom prst="rect">
            <a:avLst/>
          </a:prstGeom>
          <a:noFill/>
        </p:spPr>
        <p:txBody>
          <a:bodyPr wrap="square" rtlCol="0">
            <a:spAutoFit/>
          </a:bodyPr>
          <a:lstStyle/>
          <a:p>
            <a:r>
              <a:rPr lang="en-US" sz="2400" b="1" dirty="0" smtClean="0"/>
              <a:t>Below each month the students days are listed by:</a:t>
            </a:r>
          </a:p>
          <a:p>
            <a:r>
              <a:rPr lang="en-US" dirty="0" smtClean="0"/>
              <a:t>									</a:t>
            </a:r>
            <a:endParaRPr lang="en-US" dirty="0"/>
          </a:p>
        </p:txBody>
      </p:sp>
      <p:cxnSp>
        <p:nvCxnSpPr>
          <p:cNvPr id="4" name="Straight Arrow Connector 3"/>
          <p:cNvCxnSpPr/>
          <p:nvPr/>
        </p:nvCxnSpPr>
        <p:spPr>
          <a:xfrm>
            <a:off x="1524000" y="2084249"/>
            <a:ext cx="914400" cy="100947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H="1">
            <a:off x="3733800" y="1710452"/>
            <a:ext cx="114300" cy="10022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7086600" y="2084249"/>
            <a:ext cx="990600" cy="100947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609600" y="1341120"/>
            <a:ext cx="1371600" cy="1107996"/>
          </a:xfrm>
          <a:prstGeom prst="rect">
            <a:avLst/>
          </a:prstGeom>
          <a:noFill/>
        </p:spPr>
        <p:txBody>
          <a:bodyPr wrap="square" rtlCol="0">
            <a:spAutoFit/>
          </a:bodyPr>
          <a:lstStyle/>
          <a:p>
            <a:pPr algn="ctr"/>
            <a:r>
              <a:rPr lang="en-US" sz="2400" b="1" dirty="0" smtClean="0"/>
              <a:t>The Month</a:t>
            </a:r>
          </a:p>
          <a:p>
            <a:pPr algn="ctr"/>
            <a:endParaRPr lang="en-US" dirty="0"/>
          </a:p>
        </p:txBody>
      </p:sp>
      <p:sp>
        <p:nvSpPr>
          <p:cNvPr id="11" name="TextBox 10"/>
          <p:cNvSpPr txBox="1"/>
          <p:nvPr/>
        </p:nvSpPr>
        <p:spPr>
          <a:xfrm>
            <a:off x="3238500" y="1341120"/>
            <a:ext cx="2247900" cy="738664"/>
          </a:xfrm>
          <a:prstGeom prst="rect">
            <a:avLst/>
          </a:prstGeom>
          <a:noFill/>
        </p:spPr>
        <p:txBody>
          <a:bodyPr wrap="square" rtlCol="0">
            <a:spAutoFit/>
          </a:bodyPr>
          <a:lstStyle/>
          <a:p>
            <a:r>
              <a:rPr lang="en-US" sz="2400" b="1" dirty="0" smtClean="0"/>
              <a:t>The Day Count</a:t>
            </a:r>
          </a:p>
          <a:p>
            <a:endParaRPr lang="en-US" dirty="0"/>
          </a:p>
        </p:txBody>
      </p:sp>
      <p:sp>
        <p:nvSpPr>
          <p:cNvPr id="12" name="TextBox 11"/>
          <p:cNvSpPr txBox="1"/>
          <p:nvPr/>
        </p:nvSpPr>
        <p:spPr>
          <a:xfrm>
            <a:off x="6324600" y="1341120"/>
            <a:ext cx="1752600" cy="1107996"/>
          </a:xfrm>
          <a:prstGeom prst="rect">
            <a:avLst/>
          </a:prstGeom>
          <a:noFill/>
        </p:spPr>
        <p:txBody>
          <a:bodyPr wrap="square" rtlCol="0">
            <a:spAutoFit/>
          </a:bodyPr>
          <a:lstStyle/>
          <a:p>
            <a:pPr algn="ctr"/>
            <a:r>
              <a:rPr lang="en-US" sz="2400" b="1" dirty="0" smtClean="0"/>
              <a:t>Subtotal for </a:t>
            </a:r>
            <a:r>
              <a:rPr lang="en-US" sz="2400" b="1" dirty="0"/>
              <a:t>T</a:t>
            </a:r>
            <a:r>
              <a:rPr lang="en-US" sz="2400" b="1" dirty="0" smtClean="0"/>
              <a:t>he </a:t>
            </a:r>
            <a:r>
              <a:rPr lang="en-US" sz="2400" b="1" dirty="0"/>
              <a:t>Y</a:t>
            </a:r>
            <a:r>
              <a:rPr lang="en-US" sz="2400" b="1" dirty="0" smtClean="0"/>
              <a:t>ear</a:t>
            </a:r>
          </a:p>
          <a:p>
            <a:endParaRPr lang="en-US" dirty="0"/>
          </a:p>
        </p:txBody>
      </p:sp>
      <p:sp>
        <p:nvSpPr>
          <p:cNvPr id="13" name="TextBox 12"/>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264789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1500"/>
                            </p:stCondLst>
                            <p:childTnLst>
                              <p:par>
                                <p:cTn id="10" presetID="1" presetClass="entr" presetSubtype="0" fill="hold" grpId="0" nodeType="afterEffect">
                                  <p:stCondLst>
                                    <p:cond delay="150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p:stCondLst>
                              <p:cond delay="3000"/>
                            </p:stCondLst>
                            <p:childTnLst>
                              <p:par>
                                <p:cTn id="15" presetID="1" presetClass="entr" presetSubtype="0" fill="hold" grpId="0" nodeType="afterEffect">
                                  <p:stCondLst>
                                    <p:cond delay="150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4500"/>
                            </p:stCondLst>
                            <p:childTnLst>
                              <p:par>
                                <p:cTn id="20" presetID="1" presetClass="entr" presetSubtype="0" fill="hold" grpId="0" nodeType="afterEffect">
                                  <p:stCondLst>
                                    <p:cond delay="200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371600"/>
            <a:ext cx="35242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400" y="381000"/>
            <a:ext cx="8001000" cy="830997"/>
          </a:xfrm>
          <a:prstGeom prst="rect">
            <a:avLst/>
          </a:prstGeom>
          <a:noFill/>
        </p:spPr>
        <p:txBody>
          <a:bodyPr wrap="square" rtlCol="0">
            <a:spAutoFit/>
          </a:bodyPr>
          <a:lstStyle/>
          <a:p>
            <a:pPr algn="ctr"/>
            <a:r>
              <a:rPr lang="en-US" sz="2400" b="1" dirty="0" smtClean="0"/>
              <a:t>The total Day Count for the year is listed at the top center of the spreadsheet</a:t>
            </a:r>
            <a:endParaRPr lang="en-US" sz="2400" b="1" dirty="0"/>
          </a:p>
        </p:txBody>
      </p:sp>
      <p:sp>
        <p:nvSpPr>
          <p:cNvPr id="4" name="TextBox 3"/>
          <p:cNvSpPr txBox="1"/>
          <p:nvPr/>
        </p:nvSpPr>
        <p:spPr>
          <a:xfrm>
            <a:off x="6236502" y="6172200"/>
            <a:ext cx="1667636" cy="461665"/>
          </a:xfrm>
          <a:prstGeom prst="rect">
            <a:avLst/>
          </a:prstGeom>
          <a:noFill/>
        </p:spPr>
        <p:txBody>
          <a:bodyPr wrap="none" rtlCol="0">
            <a:spAutoFit/>
          </a:bodyPr>
          <a:lstStyle/>
          <a:p>
            <a:r>
              <a:rPr lang="en-US" sz="2400" b="1" dirty="0" smtClean="0"/>
              <a:t>Click to end</a:t>
            </a:r>
            <a:endParaRPr lang="en-US" sz="2400" b="1" dirty="0"/>
          </a:p>
        </p:txBody>
      </p:sp>
    </p:spTree>
    <p:extLst>
      <p:ext uri="{BB962C8B-B14F-4D97-AF65-F5344CB8AC3E}">
        <p14:creationId xmlns:p14="http://schemas.microsoft.com/office/powerpoint/2010/main" val="153651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990599"/>
          </a:xfrm>
        </p:spPr>
        <p:txBody>
          <a:bodyPr/>
          <a:lstStyle/>
          <a:p>
            <a:r>
              <a:rPr lang="en-US" b="1" dirty="0" smtClean="0"/>
              <a:t>School Year Calendar</a:t>
            </a:r>
            <a:endParaRPr lang="en-US" b="1" dirty="0"/>
          </a:p>
        </p:txBody>
      </p:sp>
      <p:sp>
        <p:nvSpPr>
          <p:cNvPr id="3" name="Subtitle 2"/>
          <p:cNvSpPr>
            <a:spLocks noGrp="1"/>
          </p:cNvSpPr>
          <p:nvPr>
            <p:ph type="subTitle" idx="1"/>
          </p:nvPr>
        </p:nvSpPr>
        <p:spPr>
          <a:xfrm>
            <a:off x="762000" y="1295400"/>
            <a:ext cx="7848600" cy="3810000"/>
          </a:xfrm>
        </p:spPr>
        <p:txBody>
          <a:bodyPr>
            <a:noAutofit/>
          </a:bodyPr>
          <a:lstStyle/>
          <a:p>
            <a:pPr marL="457200" indent="-457200" algn="l">
              <a:buFont typeface="Arial" pitchFamily="34" charset="0"/>
              <a:buChar char="•"/>
            </a:pPr>
            <a:r>
              <a:rPr lang="en-US" sz="2400" b="1" dirty="0" smtClean="0">
                <a:solidFill>
                  <a:schemeClr val="tx1"/>
                </a:solidFill>
              </a:rPr>
              <a:t>Works through 2050 -2051 school year</a:t>
            </a:r>
          </a:p>
          <a:p>
            <a:pPr marL="914400" lvl="1" indent="-457200" algn="l">
              <a:buFont typeface="Arial" pitchFamily="34" charset="0"/>
              <a:buChar char="•"/>
            </a:pPr>
            <a:r>
              <a:rPr lang="en-US" sz="2000" b="1" dirty="0" smtClean="0">
                <a:solidFill>
                  <a:schemeClr val="tx1"/>
                </a:solidFill>
              </a:rPr>
              <a:t>If you need it beyond this date, don’t call me – I’ll be 103</a:t>
            </a:r>
          </a:p>
          <a:p>
            <a:pPr marL="457200" indent="-457200" algn="l">
              <a:buFont typeface="Arial" pitchFamily="34" charset="0"/>
              <a:buChar char="•"/>
            </a:pPr>
            <a:r>
              <a:rPr lang="en-US" sz="2400" b="1" dirty="0" smtClean="0">
                <a:solidFill>
                  <a:schemeClr val="tx1"/>
                </a:solidFill>
              </a:rPr>
              <a:t>14-Month calendar produced automatically</a:t>
            </a:r>
          </a:p>
          <a:p>
            <a:pPr marL="457200" indent="-457200" algn="l">
              <a:buFont typeface="Arial" pitchFamily="34" charset="0"/>
              <a:buChar char="•"/>
            </a:pPr>
            <a:r>
              <a:rPr lang="en-US" sz="2400" b="1" dirty="0" smtClean="0">
                <a:solidFill>
                  <a:schemeClr val="tx1"/>
                </a:solidFill>
              </a:rPr>
              <a:t>Tracks 4 separate schedules at once</a:t>
            </a:r>
          </a:p>
          <a:p>
            <a:pPr marL="457200" indent="-457200" algn="l">
              <a:buFont typeface="Arial" pitchFamily="34" charset="0"/>
              <a:buChar char="•"/>
            </a:pPr>
            <a:r>
              <a:rPr lang="en-US" sz="2400" b="1" dirty="0" smtClean="0">
                <a:solidFill>
                  <a:schemeClr val="tx1"/>
                </a:solidFill>
              </a:rPr>
              <a:t>Counts total school days</a:t>
            </a:r>
          </a:p>
          <a:p>
            <a:pPr marL="457200" indent="-457200" algn="l">
              <a:buFont typeface="Arial" pitchFamily="34" charset="0"/>
              <a:buChar char="•"/>
            </a:pPr>
            <a:r>
              <a:rPr lang="en-US" sz="2400" b="1" dirty="0" smtClean="0">
                <a:solidFill>
                  <a:schemeClr val="tx1"/>
                </a:solidFill>
              </a:rPr>
              <a:t>Counts by day of week</a:t>
            </a:r>
          </a:p>
          <a:p>
            <a:pPr marL="457200" indent="-457200" algn="l">
              <a:buFont typeface="Arial" pitchFamily="34" charset="0"/>
              <a:buChar char="•"/>
            </a:pPr>
            <a:r>
              <a:rPr lang="en-US" sz="2400" b="1" dirty="0" smtClean="0">
                <a:solidFill>
                  <a:schemeClr val="tx1"/>
                </a:solidFill>
              </a:rPr>
              <a:t>Tracks holidays and non-student days</a:t>
            </a:r>
          </a:p>
          <a:p>
            <a:pPr marL="457200" indent="-457200" algn="l">
              <a:buFont typeface="Arial" pitchFamily="34" charset="0"/>
              <a:buChar char="•"/>
            </a:pPr>
            <a:r>
              <a:rPr lang="en-US" sz="2400" b="1" dirty="0" smtClean="0">
                <a:solidFill>
                  <a:schemeClr val="tx1"/>
                </a:solidFill>
              </a:rPr>
              <a:t>Easter automatically placed</a:t>
            </a:r>
          </a:p>
          <a:p>
            <a:pPr marL="457200" indent="-457200" algn="l">
              <a:buFont typeface="Arial" pitchFamily="34" charset="0"/>
              <a:buChar char="•"/>
            </a:pPr>
            <a:r>
              <a:rPr lang="en-US" sz="2400" b="1" dirty="0" smtClean="0">
                <a:solidFill>
                  <a:schemeClr val="tx1"/>
                </a:solidFill>
              </a:rPr>
              <a:t>Leap Year automatically placed</a:t>
            </a:r>
            <a:endParaRPr lang="en-US" sz="2400" b="1" dirty="0">
              <a:solidFill>
                <a:schemeClr val="tx1"/>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rot="877123">
            <a:off x="6206033" y="3033934"/>
            <a:ext cx="2276073" cy="2975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89304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500"/>
                                  </p:stCondLst>
                                  <p:iterate type="wd">
                                    <p:tmAbs val="200"/>
                                  </p:iterate>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4301"/>
                            </p:stCondLst>
                            <p:childTnLst>
                              <p:par>
                                <p:cTn id="11" presetID="1" presetClass="entr" presetSubtype="0" fill="hold" nodeType="afterEffect">
                                  <p:stCondLst>
                                    <p:cond delay="3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7301"/>
                            </p:stCondLst>
                            <p:childTnLst>
                              <p:par>
                                <p:cTn id="14" presetID="1" presetClass="entr" presetSubtype="0" fill="hold" nodeType="afterEffect">
                                  <p:stCondLst>
                                    <p:cond delay="2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9801"/>
                            </p:stCondLst>
                            <p:childTnLst>
                              <p:par>
                                <p:cTn id="17" presetID="1" presetClass="entr" presetSubtype="0" fill="hold" nodeType="afterEffect">
                                  <p:stCondLst>
                                    <p:cond delay="2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12301"/>
                            </p:stCondLst>
                            <p:childTnLst>
                              <p:par>
                                <p:cTn id="20" presetID="1" presetClass="entr" presetSubtype="0" fill="hold" nodeType="afterEffect">
                                  <p:stCondLst>
                                    <p:cond delay="2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14801"/>
                            </p:stCondLst>
                            <p:childTnLst>
                              <p:par>
                                <p:cTn id="23" presetID="1" presetClass="entr" presetSubtype="0" fill="hold" nodeType="afterEffect">
                                  <p:stCondLst>
                                    <p:cond delay="25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17301"/>
                            </p:stCondLst>
                            <p:childTnLst>
                              <p:par>
                                <p:cTn id="26" presetID="1" presetClass="entr" presetSubtype="0" fill="hold" nodeType="afterEffect">
                                  <p:stCondLst>
                                    <p:cond delay="25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par>
                          <p:cTn id="28" fill="hold">
                            <p:stCondLst>
                              <p:cond delay="19801"/>
                            </p:stCondLst>
                            <p:childTnLst>
                              <p:par>
                                <p:cTn id="29" presetID="1" presetClass="entr" presetSubtype="0" fill="hold" nodeType="afterEffect">
                                  <p:stCondLst>
                                    <p:cond delay="25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par>
                          <p:cTn id="31" fill="hold">
                            <p:stCondLst>
                              <p:cond delay="22301"/>
                            </p:stCondLst>
                            <p:childTnLst>
                              <p:par>
                                <p:cTn id="32" presetID="1" presetClass="entr" presetSubtype="0" fill="hold" grpId="0" nodeType="afterEffect">
                                  <p:stCondLst>
                                    <p:cond delay="200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1752600"/>
            <a:ext cx="5105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05000" y="609600"/>
            <a:ext cx="5219700" cy="923330"/>
          </a:xfrm>
          <a:prstGeom prst="rect">
            <a:avLst/>
          </a:prstGeom>
          <a:noFill/>
        </p:spPr>
        <p:txBody>
          <a:bodyPr wrap="square" rtlCol="0">
            <a:spAutoFit/>
          </a:bodyPr>
          <a:lstStyle/>
          <a:p>
            <a:r>
              <a:rPr lang="en-US" dirty="0" smtClean="0"/>
              <a:t>Each of the 14 months appears as a typical calendar, but a closer look reveals the hidden structure with the formulas</a:t>
            </a:r>
            <a:endParaRPr lang="en-US" dirty="0"/>
          </a:p>
        </p:txBody>
      </p:sp>
      <p:sp>
        <p:nvSpPr>
          <p:cNvPr id="5" name="TextBox 4"/>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309109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1676400"/>
            <a:ext cx="5105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a:off x="6553200" y="1066800"/>
            <a:ext cx="838200" cy="1066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914400" y="531167"/>
            <a:ext cx="6796284" cy="461665"/>
          </a:xfrm>
          <a:prstGeom prst="rect">
            <a:avLst/>
          </a:prstGeom>
          <a:noFill/>
        </p:spPr>
        <p:txBody>
          <a:bodyPr wrap="none" rtlCol="0">
            <a:spAutoFit/>
          </a:bodyPr>
          <a:lstStyle/>
          <a:p>
            <a:r>
              <a:rPr lang="en-US" sz="2400" b="1" dirty="0" smtClean="0"/>
              <a:t>Let’s take a closer look at an individual calendar day</a:t>
            </a:r>
            <a:endParaRPr lang="en-US" sz="2400" b="1" dirty="0"/>
          </a:p>
        </p:txBody>
      </p:sp>
      <p:sp>
        <p:nvSpPr>
          <p:cNvPr id="6" name="TextBox 5"/>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24754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1640" y="3407807"/>
            <a:ext cx="2834636" cy="201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609600"/>
            <a:ext cx="8336280" cy="2246769"/>
          </a:xfrm>
          <a:prstGeom prst="rect">
            <a:avLst/>
          </a:prstGeom>
          <a:noFill/>
        </p:spPr>
        <p:txBody>
          <a:bodyPr wrap="square" rtlCol="0">
            <a:spAutoFit/>
          </a:bodyPr>
          <a:lstStyle/>
          <a:p>
            <a:r>
              <a:rPr lang="en-US" sz="2000" b="1" dirty="0" smtClean="0"/>
              <a:t>Each Calendar day is composed of 16 Excel Spreadsheet Cells. The formulas in this spreadsheet are NOT protected so you can see all calculations. The danger in this is that if you accidentally erase a formula, the calendar will not work properly. The advantage is that you can learn how this spreadsheet works and improve it for the future. Just be careful. Any cells that do not contain formulas are open for any text, numbers or formulas you wish to enter. </a:t>
            </a:r>
            <a:endParaRPr lang="en-US" sz="2000" b="1" dirty="0"/>
          </a:p>
        </p:txBody>
      </p:sp>
      <p:sp>
        <p:nvSpPr>
          <p:cNvPr id="3" name="TextBox 2"/>
          <p:cNvSpPr txBox="1"/>
          <p:nvPr/>
        </p:nvSpPr>
        <p:spPr>
          <a:xfrm>
            <a:off x="685800" y="76200"/>
            <a:ext cx="3048000" cy="584775"/>
          </a:xfrm>
          <a:prstGeom prst="rect">
            <a:avLst/>
          </a:prstGeom>
          <a:noFill/>
        </p:spPr>
        <p:txBody>
          <a:bodyPr wrap="square" rtlCol="0">
            <a:spAutoFit/>
          </a:bodyPr>
          <a:lstStyle/>
          <a:p>
            <a:r>
              <a:rPr lang="en-US" sz="3200" b="1" u="sng" dirty="0" smtClean="0">
                <a:solidFill>
                  <a:srgbClr val="FF0000"/>
                </a:solidFill>
                <a:effectLst>
                  <a:outerShdw blurRad="38100" dist="38100" dir="2700000" algn="tl">
                    <a:srgbClr val="000000">
                      <a:alpha val="43137"/>
                    </a:srgbClr>
                  </a:outerShdw>
                </a:effectLst>
              </a:rPr>
              <a:t>CAUTION!!</a:t>
            </a:r>
            <a:endParaRPr lang="en-US" sz="3200" b="1" u="sng"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1813560" y="2731532"/>
            <a:ext cx="2133600" cy="830997"/>
          </a:xfrm>
          <a:prstGeom prst="rect">
            <a:avLst/>
          </a:prstGeom>
          <a:noFill/>
        </p:spPr>
        <p:txBody>
          <a:bodyPr wrap="square" rtlCol="0">
            <a:spAutoFit/>
          </a:bodyPr>
          <a:lstStyle/>
          <a:p>
            <a:r>
              <a:rPr lang="en-US" sz="2400" b="1" dirty="0" smtClean="0"/>
              <a:t>Date – Do not change!!</a:t>
            </a:r>
            <a:endParaRPr lang="en-US" sz="2400" b="1" dirty="0"/>
          </a:p>
        </p:txBody>
      </p:sp>
      <p:cxnSp>
        <p:nvCxnSpPr>
          <p:cNvPr id="6" name="Straight Arrow Connector 5"/>
          <p:cNvCxnSpPr/>
          <p:nvPr/>
        </p:nvCxnSpPr>
        <p:spPr>
          <a:xfrm>
            <a:off x="3733800" y="3006298"/>
            <a:ext cx="1827840" cy="34650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6705600" y="2646402"/>
            <a:ext cx="2209800" cy="461665"/>
          </a:xfrm>
          <a:prstGeom prst="rect">
            <a:avLst/>
          </a:prstGeom>
          <a:noFill/>
        </p:spPr>
        <p:txBody>
          <a:bodyPr wrap="square" rtlCol="0">
            <a:spAutoFit/>
          </a:bodyPr>
          <a:lstStyle/>
          <a:p>
            <a:r>
              <a:rPr lang="en-US" sz="2400" b="1" dirty="0" smtClean="0"/>
              <a:t>Open for entry</a:t>
            </a:r>
            <a:endParaRPr lang="en-US" sz="2400" b="1" dirty="0"/>
          </a:p>
        </p:txBody>
      </p:sp>
      <p:cxnSp>
        <p:nvCxnSpPr>
          <p:cNvPr id="9" name="Straight Arrow Connector 8"/>
          <p:cNvCxnSpPr/>
          <p:nvPr/>
        </p:nvCxnSpPr>
        <p:spPr>
          <a:xfrm flipH="1">
            <a:off x="6614160" y="3108067"/>
            <a:ext cx="364798" cy="53786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7299960" y="3108067"/>
            <a:ext cx="228600" cy="53786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H="1">
            <a:off x="7985760" y="3112532"/>
            <a:ext cx="16764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304800" y="3722132"/>
            <a:ext cx="4342920" cy="1200329"/>
          </a:xfrm>
          <a:prstGeom prst="rect">
            <a:avLst/>
          </a:prstGeom>
          <a:noFill/>
        </p:spPr>
        <p:txBody>
          <a:bodyPr wrap="square" rtlCol="0">
            <a:spAutoFit/>
          </a:bodyPr>
          <a:lstStyle/>
          <a:p>
            <a:r>
              <a:rPr lang="en-US" sz="2400" b="1" dirty="0" smtClean="0"/>
              <a:t>An entry in any of the 4 cells in this row will set the day not to be counted as a student day</a:t>
            </a:r>
            <a:endParaRPr lang="en-US" sz="2400" b="1" dirty="0"/>
          </a:p>
        </p:txBody>
      </p:sp>
      <p:cxnSp>
        <p:nvCxnSpPr>
          <p:cNvPr id="19" name="Straight Arrow Connector 18"/>
          <p:cNvCxnSpPr/>
          <p:nvPr/>
        </p:nvCxnSpPr>
        <p:spPr>
          <a:xfrm>
            <a:off x="4267200" y="4179332"/>
            <a:ext cx="12944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457200" y="5417403"/>
            <a:ext cx="4953000" cy="830997"/>
          </a:xfrm>
          <a:prstGeom prst="rect">
            <a:avLst/>
          </a:prstGeom>
          <a:noFill/>
        </p:spPr>
        <p:txBody>
          <a:bodyPr wrap="square" rtlCol="0">
            <a:spAutoFit/>
          </a:bodyPr>
          <a:lstStyle/>
          <a:p>
            <a:pPr algn="ctr"/>
            <a:r>
              <a:rPr lang="en-US" sz="2400" b="1" dirty="0" smtClean="0"/>
              <a:t>There are formulas in the 8 cells of these two rows – DO NOT CHANGE!!</a:t>
            </a:r>
            <a:endParaRPr lang="en-US" sz="2400" b="1" dirty="0"/>
          </a:p>
        </p:txBody>
      </p:sp>
      <p:cxnSp>
        <p:nvCxnSpPr>
          <p:cNvPr id="22" name="Straight Arrow Connector 21"/>
          <p:cNvCxnSpPr/>
          <p:nvPr/>
        </p:nvCxnSpPr>
        <p:spPr>
          <a:xfrm flipV="1">
            <a:off x="3733800" y="4712732"/>
            <a:ext cx="1827840" cy="7067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3733800" y="5169932"/>
            <a:ext cx="1827840" cy="2495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6629400"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34202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52600"/>
            <a:ext cx="6500550" cy="155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52600" y="381000"/>
            <a:ext cx="4572000" cy="381000"/>
          </a:xfrm>
          <a:prstGeom prst="rect">
            <a:avLst/>
          </a:prstGeom>
          <a:noFill/>
        </p:spPr>
        <p:txBody>
          <a:bodyPr wrap="square" rtlCol="0">
            <a:spAutoFit/>
          </a:bodyPr>
          <a:lstStyle/>
          <a:p>
            <a:r>
              <a:rPr lang="en-US" dirty="0" smtClean="0"/>
              <a:t>Step 1: Fill in Beginning Year</a:t>
            </a:r>
            <a:endParaRPr lang="en-US" dirty="0"/>
          </a:p>
        </p:txBody>
      </p:sp>
      <p:cxnSp>
        <p:nvCxnSpPr>
          <p:cNvPr id="4" name="Straight Arrow Connector 3"/>
          <p:cNvCxnSpPr/>
          <p:nvPr/>
        </p:nvCxnSpPr>
        <p:spPr>
          <a:xfrm flipH="1">
            <a:off x="1600200" y="685800"/>
            <a:ext cx="3048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1219200" y="1752600"/>
            <a:ext cx="685800" cy="369332"/>
          </a:xfrm>
          <a:prstGeom prst="rect">
            <a:avLst/>
          </a:prstGeom>
          <a:noFill/>
        </p:spPr>
        <p:txBody>
          <a:bodyPr wrap="square" rtlCol="0">
            <a:spAutoFit/>
          </a:bodyPr>
          <a:lstStyle/>
          <a:p>
            <a:pPr algn="ctr"/>
            <a:r>
              <a:rPr lang="en-US" dirty="0" smtClean="0"/>
              <a:t>2013</a:t>
            </a:r>
            <a:endParaRPr lang="en-US" dirty="0"/>
          </a:p>
        </p:txBody>
      </p:sp>
      <p:sp>
        <p:nvSpPr>
          <p:cNvPr id="7" name="TextBox 6"/>
          <p:cNvSpPr txBox="1"/>
          <p:nvPr/>
        </p:nvSpPr>
        <p:spPr>
          <a:xfrm>
            <a:off x="990600" y="3733800"/>
            <a:ext cx="2743200" cy="646331"/>
          </a:xfrm>
          <a:prstGeom prst="rect">
            <a:avLst/>
          </a:prstGeom>
          <a:noFill/>
        </p:spPr>
        <p:txBody>
          <a:bodyPr wrap="square" rtlCol="0">
            <a:spAutoFit/>
          </a:bodyPr>
          <a:lstStyle/>
          <a:p>
            <a:r>
              <a:rPr lang="en-US" dirty="0" smtClean="0"/>
              <a:t>Step 2: Fill in number of Student Days in school year</a:t>
            </a:r>
            <a:endParaRPr lang="en-US" dirty="0"/>
          </a:p>
        </p:txBody>
      </p:sp>
      <p:cxnSp>
        <p:nvCxnSpPr>
          <p:cNvPr id="9" name="Straight Arrow Connector 8"/>
          <p:cNvCxnSpPr/>
          <p:nvPr/>
        </p:nvCxnSpPr>
        <p:spPr>
          <a:xfrm flipV="1">
            <a:off x="2057400" y="2529840"/>
            <a:ext cx="152400" cy="12039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1143000" y="4572000"/>
            <a:ext cx="1981200" cy="923330"/>
          </a:xfrm>
          <a:prstGeom prst="rect">
            <a:avLst/>
          </a:prstGeom>
          <a:noFill/>
        </p:spPr>
        <p:txBody>
          <a:bodyPr wrap="square" rtlCol="0">
            <a:spAutoFit/>
          </a:bodyPr>
          <a:lstStyle/>
          <a:p>
            <a:r>
              <a:rPr lang="en-US" dirty="0" smtClean="0"/>
              <a:t>Section “A” is one of 4 Calendars you can create</a:t>
            </a:r>
            <a:endParaRPr lang="en-US" dirty="0"/>
          </a:p>
        </p:txBody>
      </p:sp>
      <p:sp>
        <p:nvSpPr>
          <p:cNvPr id="11" name="TextBox 10"/>
          <p:cNvSpPr txBox="1"/>
          <p:nvPr/>
        </p:nvSpPr>
        <p:spPr>
          <a:xfrm>
            <a:off x="4038600" y="3733800"/>
            <a:ext cx="1981200" cy="1477328"/>
          </a:xfrm>
          <a:prstGeom prst="rect">
            <a:avLst/>
          </a:prstGeom>
          <a:noFill/>
        </p:spPr>
        <p:txBody>
          <a:bodyPr wrap="square" rtlCol="0">
            <a:spAutoFit/>
          </a:bodyPr>
          <a:lstStyle/>
          <a:p>
            <a:r>
              <a:rPr lang="en-US" dirty="0" smtClean="0"/>
              <a:t>Step 3: Fill in the full name of the beginning month of the student school year</a:t>
            </a:r>
            <a:endParaRPr lang="en-US" dirty="0"/>
          </a:p>
        </p:txBody>
      </p:sp>
      <p:cxnSp>
        <p:nvCxnSpPr>
          <p:cNvPr id="13" name="Straight Arrow Connector 12"/>
          <p:cNvCxnSpPr/>
          <p:nvPr/>
        </p:nvCxnSpPr>
        <p:spPr>
          <a:xfrm flipH="1" flipV="1">
            <a:off x="4038600" y="2590800"/>
            <a:ext cx="609600" cy="10784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6172200" y="3733800"/>
            <a:ext cx="1828800" cy="1200329"/>
          </a:xfrm>
          <a:prstGeom prst="rect">
            <a:avLst/>
          </a:prstGeom>
          <a:noFill/>
        </p:spPr>
        <p:txBody>
          <a:bodyPr wrap="square" rtlCol="0">
            <a:spAutoFit/>
          </a:bodyPr>
          <a:lstStyle/>
          <a:p>
            <a:r>
              <a:rPr lang="en-US" dirty="0" smtClean="0"/>
              <a:t>Step 4: Fill in the beginning date of the student school year</a:t>
            </a:r>
            <a:endParaRPr lang="en-US" dirty="0"/>
          </a:p>
        </p:txBody>
      </p:sp>
      <p:cxnSp>
        <p:nvCxnSpPr>
          <p:cNvPr id="16" name="Straight Arrow Connector 15"/>
          <p:cNvCxnSpPr/>
          <p:nvPr/>
        </p:nvCxnSpPr>
        <p:spPr>
          <a:xfrm flipH="1" flipV="1">
            <a:off x="6553200" y="2606040"/>
            <a:ext cx="1066800" cy="11277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1943100" y="2286000"/>
            <a:ext cx="533400" cy="369332"/>
          </a:xfrm>
          <a:prstGeom prst="rect">
            <a:avLst/>
          </a:prstGeom>
          <a:noFill/>
        </p:spPr>
        <p:txBody>
          <a:bodyPr wrap="square" rtlCol="0">
            <a:spAutoFit/>
          </a:bodyPr>
          <a:lstStyle/>
          <a:p>
            <a:r>
              <a:rPr lang="en-US" dirty="0" smtClean="0"/>
              <a:t>180</a:t>
            </a:r>
            <a:endParaRPr lang="en-US" dirty="0"/>
          </a:p>
        </p:txBody>
      </p:sp>
      <p:sp>
        <p:nvSpPr>
          <p:cNvPr id="19" name="TextBox 18"/>
          <p:cNvSpPr txBox="1"/>
          <p:nvPr/>
        </p:nvSpPr>
        <p:spPr>
          <a:xfrm>
            <a:off x="3505200" y="2286000"/>
            <a:ext cx="838200" cy="381000"/>
          </a:xfrm>
          <a:prstGeom prst="rect">
            <a:avLst/>
          </a:prstGeom>
          <a:noFill/>
        </p:spPr>
        <p:txBody>
          <a:bodyPr wrap="square" rtlCol="0">
            <a:spAutoFit/>
          </a:bodyPr>
          <a:lstStyle/>
          <a:p>
            <a:r>
              <a:rPr lang="en-US" dirty="0" smtClean="0"/>
              <a:t>August</a:t>
            </a:r>
            <a:endParaRPr lang="en-US" dirty="0"/>
          </a:p>
        </p:txBody>
      </p:sp>
      <p:sp>
        <p:nvSpPr>
          <p:cNvPr id="24" name="TextBox 23"/>
          <p:cNvSpPr txBox="1"/>
          <p:nvPr/>
        </p:nvSpPr>
        <p:spPr>
          <a:xfrm>
            <a:off x="6019800" y="2286000"/>
            <a:ext cx="457200" cy="369332"/>
          </a:xfrm>
          <a:prstGeom prst="rect">
            <a:avLst/>
          </a:prstGeom>
          <a:noFill/>
        </p:spPr>
        <p:txBody>
          <a:bodyPr wrap="square" rtlCol="0">
            <a:spAutoFit/>
          </a:bodyPr>
          <a:lstStyle/>
          <a:p>
            <a:r>
              <a:rPr lang="en-US" dirty="0" smtClean="0"/>
              <a:t>27</a:t>
            </a:r>
            <a:endParaRPr lang="en-US" dirty="0"/>
          </a:p>
        </p:txBody>
      </p:sp>
      <p:sp>
        <p:nvSpPr>
          <p:cNvPr id="17" name="TextBox 16"/>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5456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500"/>
                                  </p:stCondLst>
                                  <p:childTnLst>
                                    <p:set>
                                      <p:cBhvr>
                                        <p:cTn id="11" dur="1" fill="hold">
                                          <p:stCondLst>
                                            <p:cond delay="0"/>
                                          </p:stCondLst>
                                        </p:cTn>
                                        <p:tgtEl>
                                          <p:spTgt spid="6"/>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200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2500"/>
                            </p:stCondLst>
                            <p:childTnLst>
                              <p:par>
                                <p:cTn id="16" presetID="1" presetClass="entr" presetSubtype="0" fill="hold" nodeType="afterEffect">
                                  <p:stCondLst>
                                    <p:cond delay="500"/>
                                  </p:stCondLst>
                                  <p:childTnLst>
                                    <p:set>
                                      <p:cBhvr>
                                        <p:cTn id="17" dur="1" fill="hold">
                                          <p:stCondLst>
                                            <p:cond delay="0"/>
                                          </p:stCondLst>
                                        </p:cTn>
                                        <p:tgtEl>
                                          <p:spTgt spid="9"/>
                                        </p:tgtEl>
                                        <p:attrNameLst>
                                          <p:attrName>style.visibility</p:attrName>
                                        </p:attrNameLst>
                                      </p:cBhvr>
                                      <p:to>
                                        <p:strVal val="visible"/>
                                      </p:to>
                                    </p:set>
                                  </p:childTnLst>
                                </p:cTn>
                              </p:par>
                            </p:childTnLst>
                          </p:cTn>
                        </p:par>
                        <p:par>
                          <p:cTn id="18" fill="hold">
                            <p:stCondLst>
                              <p:cond delay="3000"/>
                            </p:stCondLst>
                            <p:childTnLst>
                              <p:par>
                                <p:cTn id="19" presetID="1" presetClass="entr" presetSubtype="0" fill="hold" grpId="0" nodeType="afterEffect">
                                  <p:stCondLst>
                                    <p:cond delay="500"/>
                                  </p:stCondLst>
                                  <p:childTnLst>
                                    <p:set>
                                      <p:cBhvr>
                                        <p:cTn id="20" dur="1" fill="hold">
                                          <p:stCondLst>
                                            <p:cond delay="0"/>
                                          </p:stCondLst>
                                        </p:cTn>
                                        <p:tgtEl>
                                          <p:spTgt spid="18"/>
                                        </p:tgtEl>
                                        <p:attrNameLst>
                                          <p:attrName>style.visibility</p:attrName>
                                        </p:attrNameLst>
                                      </p:cBhvr>
                                      <p:to>
                                        <p:strVal val="visible"/>
                                      </p:to>
                                    </p:set>
                                  </p:childTnLst>
                                </p:cTn>
                              </p:par>
                            </p:childTnLst>
                          </p:cTn>
                        </p:par>
                        <p:par>
                          <p:cTn id="21" fill="hold">
                            <p:stCondLst>
                              <p:cond delay="3500"/>
                            </p:stCondLst>
                            <p:childTnLst>
                              <p:par>
                                <p:cTn id="22" presetID="1" presetClass="entr" presetSubtype="0" fill="hold" grpId="0" nodeType="afterEffect">
                                  <p:stCondLst>
                                    <p:cond delay="500"/>
                                  </p:stCondLst>
                                  <p:childTnLst>
                                    <p:set>
                                      <p:cBhvr>
                                        <p:cTn id="23" dur="1" fill="hold">
                                          <p:stCondLst>
                                            <p:cond delay="0"/>
                                          </p:stCondLst>
                                        </p:cTn>
                                        <p:tgtEl>
                                          <p:spTgt spid="10"/>
                                        </p:tgtEl>
                                        <p:attrNameLst>
                                          <p:attrName>style.visibility</p:attrName>
                                        </p:attrNameLst>
                                      </p:cBhvr>
                                      <p:to>
                                        <p:strVal val="visible"/>
                                      </p:to>
                                    </p:set>
                                  </p:childTnLst>
                                </p:cTn>
                              </p:par>
                            </p:childTnLst>
                          </p:cTn>
                        </p:par>
                        <p:par>
                          <p:cTn id="24" fill="hold">
                            <p:stCondLst>
                              <p:cond delay="4000"/>
                            </p:stCondLst>
                            <p:childTnLst>
                              <p:par>
                                <p:cTn id="25" presetID="1" presetClass="entr" presetSubtype="0" fill="hold" grpId="0" nodeType="afterEffect">
                                  <p:stCondLst>
                                    <p:cond delay="200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6000"/>
                            </p:stCondLst>
                            <p:childTnLst>
                              <p:par>
                                <p:cTn id="28" presetID="1" presetClass="entr" presetSubtype="0" fill="hold" nodeType="afterEffect">
                                  <p:stCondLst>
                                    <p:cond delay="500"/>
                                  </p:stCondLst>
                                  <p:childTnLst>
                                    <p:set>
                                      <p:cBhvr>
                                        <p:cTn id="29" dur="1" fill="hold">
                                          <p:stCondLst>
                                            <p:cond delay="0"/>
                                          </p:stCondLst>
                                        </p:cTn>
                                        <p:tgtEl>
                                          <p:spTgt spid="13"/>
                                        </p:tgtEl>
                                        <p:attrNameLst>
                                          <p:attrName>style.visibility</p:attrName>
                                        </p:attrNameLst>
                                      </p:cBhvr>
                                      <p:to>
                                        <p:strVal val="visible"/>
                                      </p:to>
                                    </p:set>
                                  </p:childTnLst>
                                </p:cTn>
                              </p:par>
                            </p:childTnLst>
                          </p:cTn>
                        </p:par>
                        <p:par>
                          <p:cTn id="30" fill="hold">
                            <p:stCondLst>
                              <p:cond delay="6500"/>
                            </p:stCondLst>
                            <p:childTnLst>
                              <p:par>
                                <p:cTn id="31" presetID="1" presetClass="entr" presetSubtype="0" fill="hold" grpId="0" nodeType="afterEffect">
                                  <p:stCondLst>
                                    <p:cond delay="500"/>
                                  </p:stCondLst>
                                  <p:childTnLst>
                                    <p:set>
                                      <p:cBhvr>
                                        <p:cTn id="32" dur="1" fill="hold">
                                          <p:stCondLst>
                                            <p:cond delay="0"/>
                                          </p:stCondLst>
                                        </p:cTn>
                                        <p:tgtEl>
                                          <p:spTgt spid="19"/>
                                        </p:tgtEl>
                                        <p:attrNameLst>
                                          <p:attrName>style.visibility</p:attrName>
                                        </p:attrNameLst>
                                      </p:cBhvr>
                                      <p:to>
                                        <p:strVal val="visible"/>
                                      </p:to>
                                    </p:set>
                                  </p:childTnLst>
                                </p:cTn>
                              </p:par>
                            </p:childTnLst>
                          </p:cTn>
                        </p:par>
                        <p:par>
                          <p:cTn id="33" fill="hold">
                            <p:stCondLst>
                              <p:cond delay="7000"/>
                            </p:stCondLst>
                            <p:childTnLst>
                              <p:par>
                                <p:cTn id="34" presetID="1" presetClass="entr" presetSubtype="0" fill="hold" grpId="0" nodeType="afterEffect">
                                  <p:stCondLst>
                                    <p:cond delay="2000"/>
                                  </p:stCondLst>
                                  <p:childTnLst>
                                    <p:set>
                                      <p:cBhvr>
                                        <p:cTn id="35" dur="1" fill="hold">
                                          <p:stCondLst>
                                            <p:cond delay="0"/>
                                          </p:stCondLst>
                                        </p:cTn>
                                        <p:tgtEl>
                                          <p:spTgt spid="14"/>
                                        </p:tgtEl>
                                        <p:attrNameLst>
                                          <p:attrName>style.visibility</p:attrName>
                                        </p:attrNameLst>
                                      </p:cBhvr>
                                      <p:to>
                                        <p:strVal val="visible"/>
                                      </p:to>
                                    </p:set>
                                  </p:childTnLst>
                                </p:cTn>
                              </p:par>
                            </p:childTnLst>
                          </p:cTn>
                        </p:par>
                        <p:par>
                          <p:cTn id="36" fill="hold">
                            <p:stCondLst>
                              <p:cond delay="9000"/>
                            </p:stCondLst>
                            <p:childTnLst>
                              <p:par>
                                <p:cTn id="37" presetID="1" presetClass="entr" presetSubtype="0" fill="hold" nodeType="afterEffect">
                                  <p:stCondLst>
                                    <p:cond delay="500"/>
                                  </p:stCondLst>
                                  <p:childTnLst>
                                    <p:set>
                                      <p:cBhvr>
                                        <p:cTn id="38" dur="1" fill="hold">
                                          <p:stCondLst>
                                            <p:cond delay="0"/>
                                          </p:stCondLst>
                                        </p:cTn>
                                        <p:tgtEl>
                                          <p:spTgt spid="16"/>
                                        </p:tgtEl>
                                        <p:attrNameLst>
                                          <p:attrName>style.visibility</p:attrName>
                                        </p:attrNameLst>
                                      </p:cBhvr>
                                      <p:to>
                                        <p:strVal val="visible"/>
                                      </p:to>
                                    </p:set>
                                  </p:childTnLst>
                                </p:cTn>
                              </p:par>
                            </p:childTnLst>
                          </p:cTn>
                        </p:par>
                        <p:par>
                          <p:cTn id="39" fill="hold">
                            <p:stCondLst>
                              <p:cond delay="9500"/>
                            </p:stCondLst>
                            <p:childTnLst>
                              <p:par>
                                <p:cTn id="40" presetID="1" presetClass="entr" presetSubtype="0" fill="hold" grpId="0" nodeType="afterEffect">
                                  <p:stCondLst>
                                    <p:cond delay="500"/>
                                  </p:stCondLst>
                                  <p:childTnLst>
                                    <p:set>
                                      <p:cBhvr>
                                        <p:cTn id="41" dur="1" fill="hold">
                                          <p:stCondLst>
                                            <p:cond delay="0"/>
                                          </p:stCondLst>
                                        </p:cTn>
                                        <p:tgtEl>
                                          <p:spTgt spid="24"/>
                                        </p:tgtEl>
                                        <p:attrNameLst>
                                          <p:attrName>style.visibility</p:attrName>
                                        </p:attrNameLst>
                                      </p:cBhvr>
                                      <p:to>
                                        <p:strVal val="visible"/>
                                      </p:to>
                                    </p:set>
                                  </p:childTnLst>
                                </p:cTn>
                              </p:par>
                            </p:childTnLst>
                          </p:cTn>
                        </p:par>
                        <p:par>
                          <p:cTn id="42" fill="hold">
                            <p:stCondLst>
                              <p:cond delay="10000"/>
                            </p:stCondLst>
                            <p:childTnLst>
                              <p:par>
                                <p:cTn id="43" presetID="1" presetClass="entr" presetSubtype="0" fill="hold" grpId="0" nodeType="afterEffect">
                                  <p:stCondLst>
                                    <p:cond delay="200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10" grpId="0"/>
      <p:bldP spid="11" grpId="0"/>
      <p:bldP spid="14" grpId="0"/>
      <p:bldP spid="18" grpId="0"/>
      <p:bldP spid="19" grpId="0"/>
      <p:bldP spid="24"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5385"/>
          <a:stretch/>
        </p:blipFill>
        <p:spPr bwMode="auto">
          <a:xfrm>
            <a:off x="685800" y="762000"/>
            <a:ext cx="794454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628484" y="4876799"/>
            <a:ext cx="1410116" cy="914401"/>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 name="TextBox 2"/>
          <p:cNvSpPr txBox="1"/>
          <p:nvPr/>
        </p:nvSpPr>
        <p:spPr>
          <a:xfrm>
            <a:off x="2438400" y="304800"/>
            <a:ext cx="6400800" cy="461665"/>
          </a:xfrm>
          <a:prstGeom prst="rect">
            <a:avLst/>
          </a:prstGeom>
          <a:noFill/>
        </p:spPr>
        <p:txBody>
          <a:bodyPr wrap="square" rtlCol="0">
            <a:spAutoFit/>
          </a:bodyPr>
          <a:lstStyle/>
          <a:p>
            <a:r>
              <a:rPr lang="en-US" sz="2400" b="1" dirty="0" smtClean="0"/>
              <a:t>Day 1 of Calendar “A” begins on August 27th</a:t>
            </a:r>
            <a:endParaRPr lang="en-US" sz="2400" b="1" dirty="0"/>
          </a:p>
        </p:txBody>
      </p:sp>
      <p:cxnSp>
        <p:nvCxnSpPr>
          <p:cNvPr id="5" name="Straight Arrow Connector 4"/>
          <p:cNvCxnSpPr/>
          <p:nvPr/>
        </p:nvCxnSpPr>
        <p:spPr>
          <a:xfrm flipH="1">
            <a:off x="3581400" y="766465"/>
            <a:ext cx="2667000" cy="39579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cxnSp>
        <p:nvCxnSpPr>
          <p:cNvPr id="7" name="Straight Arrow Connector 6"/>
          <p:cNvCxnSpPr/>
          <p:nvPr/>
        </p:nvCxnSpPr>
        <p:spPr>
          <a:xfrm flipH="1" flipV="1">
            <a:off x="2803161" y="5753725"/>
            <a:ext cx="609600" cy="6118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1409284" y="6243935"/>
            <a:ext cx="2515432" cy="461665"/>
          </a:xfrm>
          <a:prstGeom prst="rect">
            <a:avLst/>
          </a:prstGeom>
          <a:noFill/>
        </p:spPr>
        <p:txBody>
          <a:bodyPr wrap="none" rtlCol="0">
            <a:spAutoFit/>
          </a:bodyPr>
          <a:lstStyle/>
          <a:p>
            <a:r>
              <a:rPr lang="en-US" sz="2400" b="1" dirty="0" smtClean="0"/>
              <a:t>Student day count</a:t>
            </a:r>
            <a:endParaRPr lang="en-US" sz="2400" b="1" dirty="0"/>
          </a:p>
        </p:txBody>
      </p:sp>
    </p:spTree>
    <p:extLst>
      <p:ext uri="{BB962C8B-B14F-4D97-AF65-F5344CB8AC3E}">
        <p14:creationId xmlns:p14="http://schemas.microsoft.com/office/powerpoint/2010/main" val="85589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0471"/>
            <a:ext cx="8494094" cy="203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457200"/>
            <a:ext cx="8494094" cy="461665"/>
          </a:xfrm>
          <a:prstGeom prst="rect">
            <a:avLst/>
          </a:prstGeom>
          <a:noFill/>
        </p:spPr>
        <p:txBody>
          <a:bodyPr wrap="square" rtlCol="0">
            <a:spAutoFit/>
          </a:bodyPr>
          <a:lstStyle/>
          <a:p>
            <a:pPr algn="ctr"/>
            <a:r>
              <a:rPr lang="en-US" sz="2400" b="1" dirty="0" smtClean="0"/>
              <a:t>You can add up to 4 different schedules</a:t>
            </a:r>
            <a:endParaRPr lang="en-US" sz="2400" b="1" dirty="0"/>
          </a:p>
        </p:txBody>
      </p:sp>
      <p:cxnSp>
        <p:nvCxnSpPr>
          <p:cNvPr id="4" name="Straight Arrow Connector 3"/>
          <p:cNvCxnSpPr/>
          <p:nvPr/>
        </p:nvCxnSpPr>
        <p:spPr>
          <a:xfrm flipH="1" flipV="1">
            <a:off x="1981200" y="3352800"/>
            <a:ext cx="1066800" cy="11277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838200" y="4636808"/>
            <a:ext cx="7848600" cy="461665"/>
          </a:xfrm>
          <a:prstGeom prst="rect">
            <a:avLst/>
          </a:prstGeom>
          <a:noFill/>
        </p:spPr>
        <p:txBody>
          <a:bodyPr wrap="square" rtlCol="0">
            <a:spAutoFit/>
          </a:bodyPr>
          <a:lstStyle/>
          <a:p>
            <a:r>
              <a:rPr lang="en-US" sz="2400" dirty="0" smtClean="0"/>
              <a:t>Here a second schedule is added beginning on August 28th</a:t>
            </a:r>
            <a:endParaRPr lang="en-US" sz="2400" dirty="0"/>
          </a:p>
        </p:txBody>
      </p:sp>
      <p:sp>
        <p:nvSpPr>
          <p:cNvPr id="6" name="TextBox 5"/>
          <p:cNvSpPr txBox="1"/>
          <p:nvPr/>
        </p:nvSpPr>
        <p:spPr>
          <a:xfrm>
            <a:off x="6236502" y="6172200"/>
            <a:ext cx="2221698" cy="461665"/>
          </a:xfrm>
          <a:prstGeom prst="rect">
            <a:avLst/>
          </a:prstGeom>
          <a:noFill/>
        </p:spPr>
        <p:txBody>
          <a:bodyPr wrap="none" rtlCol="0">
            <a:spAutoFit/>
          </a:bodyPr>
          <a:lstStyle/>
          <a:p>
            <a:r>
              <a:rPr lang="en-US" sz="2400" b="1" dirty="0" smtClean="0"/>
              <a:t>Click to proceed</a:t>
            </a:r>
            <a:endParaRPr lang="en-US" sz="2400" b="1" dirty="0"/>
          </a:p>
        </p:txBody>
      </p:sp>
    </p:spTree>
    <p:extLst>
      <p:ext uri="{BB962C8B-B14F-4D97-AF65-F5344CB8AC3E}">
        <p14:creationId xmlns:p14="http://schemas.microsoft.com/office/powerpoint/2010/main" val="173755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3"/>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grpId="0" nodeType="afterEffect">
                                  <p:stCondLst>
                                    <p:cond delay="200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53440"/>
            <a:ext cx="7206833" cy="5852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438400" y="152400"/>
            <a:ext cx="6248400" cy="830997"/>
          </a:xfrm>
          <a:prstGeom prst="rect">
            <a:avLst/>
          </a:prstGeom>
          <a:noFill/>
        </p:spPr>
        <p:txBody>
          <a:bodyPr wrap="square" rtlCol="0">
            <a:spAutoFit/>
          </a:bodyPr>
          <a:lstStyle/>
          <a:p>
            <a:pPr algn="ctr"/>
            <a:r>
              <a:rPr lang="en-US" sz="2400" b="1" dirty="0" smtClean="0"/>
              <a:t>A second Section “B” Calendar that starts on August 28</a:t>
            </a:r>
            <a:r>
              <a:rPr lang="en-US" sz="2400" b="1" baseline="30000" dirty="0" smtClean="0"/>
              <a:t>th</a:t>
            </a:r>
            <a:r>
              <a:rPr lang="en-US" sz="2400" b="1" dirty="0" smtClean="0"/>
              <a:t> would appear like this</a:t>
            </a:r>
            <a:endParaRPr lang="en-US" sz="2400" b="1" dirty="0"/>
          </a:p>
        </p:txBody>
      </p:sp>
      <p:sp>
        <p:nvSpPr>
          <p:cNvPr id="4" name="Rectangle 3"/>
          <p:cNvSpPr/>
          <p:nvPr/>
        </p:nvSpPr>
        <p:spPr>
          <a:xfrm>
            <a:off x="3886200" y="4876800"/>
            <a:ext cx="1295400" cy="914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p:nvPr/>
        </p:nvCxnSpPr>
        <p:spPr>
          <a:xfrm flipH="1">
            <a:off x="4724400" y="983397"/>
            <a:ext cx="3276600" cy="381720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5943600" y="6172200"/>
            <a:ext cx="2221698" cy="461665"/>
          </a:xfrm>
          <a:prstGeom prst="rect">
            <a:avLst/>
          </a:prstGeom>
          <a:noFill/>
        </p:spPr>
        <p:txBody>
          <a:bodyPr wrap="none" rtlCol="0">
            <a:spAutoFit/>
          </a:bodyPr>
          <a:lstStyle/>
          <a:p>
            <a:r>
              <a:rPr lang="en-US" sz="2400" b="1" dirty="0" smtClean="0"/>
              <a:t>Click to proceed</a:t>
            </a:r>
            <a:endParaRPr lang="en-US" sz="2400" b="1" dirty="0"/>
          </a:p>
        </p:txBody>
      </p:sp>
      <p:sp>
        <p:nvSpPr>
          <p:cNvPr id="3" name="Rectangle 2"/>
          <p:cNvSpPr/>
          <p:nvPr/>
        </p:nvSpPr>
        <p:spPr>
          <a:xfrm>
            <a:off x="1447800" y="6403032"/>
            <a:ext cx="457200" cy="2308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596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662</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School Year Calendar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Year Calendar</dc:title>
  <dc:creator>JP</dc:creator>
  <cp:lastModifiedBy>jp</cp:lastModifiedBy>
  <cp:revision>92</cp:revision>
  <dcterms:created xsi:type="dcterms:W3CDTF">2013-03-22T16:59:47Z</dcterms:created>
  <dcterms:modified xsi:type="dcterms:W3CDTF">2015-04-11T03:10:59Z</dcterms:modified>
</cp:coreProperties>
</file>